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257" r:id="rId6"/>
    <p:sldId id="259" r:id="rId7"/>
    <p:sldId id="258" r:id="rId8"/>
    <p:sldId id="279" r:id="rId9"/>
    <p:sldId id="270" r:id="rId10"/>
    <p:sldId id="261" r:id="rId11"/>
    <p:sldId id="271" r:id="rId12"/>
    <p:sldId id="262" r:id="rId13"/>
    <p:sldId id="272" r:id="rId14"/>
    <p:sldId id="263" r:id="rId15"/>
    <p:sldId id="273" r:id="rId16"/>
    <p:sldId id="264" r:id="rId17"/>
    <p:sldId id="274" r:id="rId18"/>
    <p:sldId id="265" r:id="rId19"/>
    <p:sldId id="275" r:id="rId20"/>
    <p:sldId id="266" r:id="rId21"/>
    <p:sldId id="276" r:id="rId22"/>
    <p:sldId id="267" r:id="rId23"/>
    <p:sldId id="277" r:id="rId24"/>
    <p:sldId id="268" r:id="rId25"/>
    <p:sldId id="278" r:id="rId26"/>
    <p:sldId id="26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DC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9D1D9F-B767-4623-8068-3C257E62F1A3}" v="187" dt="2025-02-05T16:25:26.392"/>
    <p1510:client id="{D0DE57E9-D653-41D8-BEF7-2DAAC027E8D9}" v="34" dt="2025-02-06T16:29:45.2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inty, Emma" userId="Gjij+gltx46hKTJaPRsBFusCsPryu2Zp8LtIiQkBw98=" providerId="None" clId="Web-{29E63B37-BE98-4C52-A2E0-DA9FE110DE29}"/>
    <pc:docChg chg="addSld delSld modSld">
      <pc:chgData name="Sainty, Emma" userId="Gjij+gltx46hKTJaPRsBFusCsPryu2Zp8LtIiQkBw98=" providerId="None" clId="Web-{29E63B37-BE98-4C52-A2E0-DA9FE110DE29}" dt="2025-01-22T16:36:43.926" v="305"/>
      <pc:docMkLst>
        <pc:docMk/>
      </pc:docMkLst>
      <pc:sldChg chg="del">
        <pc:chgData name="Sainty, Emma" userId="Gjij+gltx46hKTJaPRsBFusCsPryu2Zp8LtIiQkBw98=" providerId="None" clId="Web-{29E63B37-BE98-4C52-A2E0-DA9FE110DE29}" dt="2025-01-22T16:33:21.481" v="1"/>
        <pc:sldMkLst>
          <pc:docMk/>
          <pc:sldMk cId="228067393" sldId="260"/>
        </pc:sldMkLst>
      </pc:sldChg>
      <pc:sldChg chg="modSp">
        <pc:chgData name="Sainty, Emma" userId="Gjij+gltx46hKTJaPRsBFusCsPryu2Zp8LtIiQkBw98=" providerId="None" clId="Web-{29E63B37-BE98-4C52-A2E0-DA9FE110DE29}" dt="2025-01-22T16:36:43.926" v="305"/>
        <pc:sldMkLst>
          <pc:docMk/>
          <pc:sldMk cId="2992968684" sldId="265"/>
        </pc:sldMkLst>
        <pc:graphicFrameChg chg="mod modGraphic">
          <ac:chgData name="Sainty, Emma" userId="Gjij+gltx46hKTJaPRsBFusCsPryu2Zp8LtIiQkBw98=" providerId="None" clId="Web-{29E63B37-BE98-4C52-A2E0-DA9FE110DE29}" dt="2025-01-22T16:36:43.926" v="305"/>
          <ac:graphicFrameMkLst>
            <pc:docMk/>
            <pc:sldMk cId="2992968684" sldId="265"/>
            <ac:graphicFrameMk id="2" creationId="{27D11FDC-CA44-A0FB-88A0-05FB67A4637E}"/>
          </ac:graphicFrameMkLst>
        </pc:graphicFrameChg>
      </pc:sldChg>
      <pc:sldChg chg="modSp">
        <pc:chgData name="Sainty, Emma" userId="Gjij+gltx46hKTJaPRsBFusCsPryu2Zp8LtIiQkBw98=" providerId="None" clId="Web-{29E63B37-BE98-4C52-A2E0-DA9FE110DE29}" dt="2025-01-22T16:34:39.078" v="41"/>
        <pc:sldMkLst>
          <pc:docMk/>
          <pc:sldMk cId="1151165280" sldId="267"/>
        </pc:sldMkLst>
        <pc:graphicFrameChg chg="mod modGraphic">
          <ac:chgData name="Sainty, Emma" userId="Gjij+gltx46hKTJaPRsBFusCsPryu2Zp8LtIiQkBw98=" providerId="None" clId="Web-{29E63B37-BE98-4C52-A2E0-DA9FE110DE29}" dt="2025-01-22T16:34:39.078" v="41"/>
          <ac:graphicFrameMkLst>
            <pc:docMk/>
            <pc:sldMk cId="1151165280" sldId="267"/>
            <ac:graphicFrameMk id="2" creationId="{27D11FDC-CA44-A0FB-88A0-05FB67A4637E}"/>
          </ac:graphicFrameMkLst>
        </pc:graphicFrameChg>
      </pc:sldChg>
      <pc:sldChg chg="add">
        <pc:chgData name="Sainty, Emma" userId="Gjij+gltx46hKTJaPRsBFusCsPryu2Zp8LtIiQkBw98=" providerId="None" clId="Web-{29E63B37-BE98-4C52-A2E0-DA9FE110DE29}" dt="2025-01-22T16:33:20.138" v="0"/>
        <pc:sldMkLst>
          <pc:docMk/>
          <pc:sldMk cId="1427212509" sldId="279"/>
        </pc:sldMkLst>
      </pc:sldChg>
    </pc:docChg>
  </pc:docChgLst>
  <pc:docChgLst>
    <pc:chgData name="Sainty, Emma" userId="Gjij+gltx46hKTJaPRsBFusCsPryu2Zp8LtIiQkBw98=" providerId="None" clId="Web-{0AD3649E-8F2D-426C-9E00-4E88D0EFD334}"/>
    <pc:docChg chg="modSld">
      <pc:chgData name="Sainty, Emma" userId="Gjij+gltx46hKTJaPRsBFusCsPryu2Zp8LtIiQkBw98=" providerId="None" clId="Web-{0AD3649E-8F2D-426C-9E00-4E88D0EFD334}" dt="2025-01-24T11:57:07.823" v="221"/>
      <pc:docMkLst>
        <pc:docMk/>
      </pc:docMkLst>
      <pc:sldChg chg="modSp">
        <pc:chgData name="Sainty, Emma" userId="Gjij+gltx46hKTJaPRsBFusCsPryu2Zp8LtIiQkBw98=" providerId="None" clId="Web-{0AD3649E-8F2D-426C-9E00-4E88D0EFD334}" dt="2025-01-24T11:57:07.823" v="221"/>
        <pc:sldMkLst>
          <pc:docMk/>
          <pc:sldMk cId="1151165280" sldId="267"/>
        </pc:sldMkLst>
        <pc:graphicFrameChg chg="mod modGraphic">
          <ac:chgData name="Sainty, Emma" userId="Gjij+gltx46hKTJaPRsBFusCsPryu2Zp8LtIiQkBw98=" providerId="None" clId="Web-{0AD3649E-8F2D-426C-9E00-4E88D0EFD334}" dt="2025-01-24T11:57:07.823" v="221"/>
          <ac:graphicFrameMkLst>
            <pc:docMk/>
            <pc:sldMk cId="1151165280" sldId="267"/>
            <ac:graphicFrameMk id="2" creationId="{27D11FDC-CA44-A0FB-88A0-05FB67A4637E}"/>
          </ac:graphicFrameMkLst>
        </pc:graphicFrameChg>
      </pc:sldChg>
    </pc:docChg>
  </pc:docChgLst>
  <pc:docChgLst>
    <pc:chgData name="Zakaria Sarah Damia Binti" userId="kD7bP+A95Q+xc53NQ/2nogJR7ajJxl57AujXtyKcThg=" providerId="None" clId="Web-{D0DE57E9-D653-41D8-BEF7-2DAAC027E8D9}"/>
    <pc:docChg chg="modSld">
      <pc:chgData name="Zakaria Sarah Damia Binti" userId="kD7bP+A95Q+xc53NQ/2nogJR7ajJxl57AujXtyKcThg=" providerId="None" clId="Web-{D0DE57E9-D653-41D8-BEF7-2DAAC027E8D9}" dt="2025-02-06T16:29:43.900" v="12"/>
      <pc:docMkLst>
        <pc:docMk/>
      </pc:docMkLst>
      <pc:sldChg chg="modSp">
        <pc:chgData name="Zakaria Sarah Damia Binti" userId="kD7bP+A95Q+xc53NQ/2nogJR7ajJxl57AujXtyKcThg=" providerId="None" clId="Web-{D0DE57E9-D653-41D8-BEF7-2DAAC027E8D9}" dt="2025-02-06T16:27:45.271" v="2" actId="20577"/>
        <pc:sldMkLst>
          <pc:docMk/>
          <pc:sldMk cId="212454709" sldId="256"/>
        </pc:sldMkLst>
        <pc:spChg chg="mod">
          <ac:chgData name="Zakaria Sarah Damia Binti" userId="kD7bP+A95Q+xc53NQ/2nogJR7ajJxl57AujXtyKcThg=" providerId="None" clId="Web-{D0DE57E9-D653-41D8-BEF7-2DAAC027E8D9}" dt="2025-02-06T16:27:45.271" v="2" actId="20577"/>
          <ac:spMkLst>
            <pc:docMk/>
            <pc:sldMk cId="212454709" sldId="256"/>
            <ac:spMk id="6" creationId="{0B8ACEE2-F675-3B70-6C08-726C1651009D}"/>
          </ac:spMkLst>
        </pc:spChg>
      </pc:sldChg>
      <pc:sldChg chg="modSp">
        <pc:chgData name="Zakaria Sarah Damia Binti" userId="kD7bP+A95Q+xc53NQ/2nogJR7ajJxl57AujXtyKcThg=" providerId="None" clId="Web-{D0DE57E9-D653-41D8-BEF7-2DAAC027E8D9}" dt="2025-02-06T16:29:43.900" v="12"/>
        <pc:sldMkLst>
          <pc:docMk/>
          <pc:sldMk cId="1427212509" sldId="279"/>
        </pc:sldMkLst>
        <pc:graphicFrameChg chg="mod modGraphic">
          <ac:chgData name="Zakaria Sarah Damia Binti" userId="kD7bP+A95Q+xc53NQ/2nogJR7ajJxl57AujXtyKcThg=" providerId="None" clId="Web-{D0DE57E9-D653-41D8-BEF7-2DAAC027E8D9}" dt="2025-02-06T16:29:43.900" v="12"/>
          <ac:graphicFrameMkLst>
            <pc:docMk/>
            <pc:sldMk cId="1427212509" sldId="279"/>
            <ac:graphicFrameMk id="2" creationId="{27D11FDC-CA44-A0FB-88A0-05FB67A4637E}"/>
          </ac:graphicFrameMkLst>
        </pc:graphicFrameChg>
      </pc:sldChg>
    </pc:docChg>
  </pc:docChgLst>
  <pc:docChgLst>
    <pc:chgData name="Zakaria Sarah Damia Binti" userId="kD7bP+A95Q+xc53NQ/2nogJR7ajJxl57AujXtyKcThg=" providerId="None" clId="Web-{4FEDD188-B66F-4ED6-BC20-CD6FEFAC5383}"/>
    <pc:docChg chg="modSld">
      <pc:chgData name="Zakaria Sarah Damia Binti" userId="kD7bP+A95Q+xc53NQ/2nogJR7ajJxl57AujXtyKcThg=" providerId="None" clId="Web-{4FEDD188-B66F-4ED6-BC20-CD6FEFAC5383}" dt="2025-01-22T15:54:36.003" v="7" actId="20577"/>
      <pc:docMkLst>
        <pc:docMk/>
      </pc:docMkLst>
      <pc:sldChg chg="modSp">
        <pc:chgData name="Zakaria Sarah Damia Binti" userId="kD7bP+A95Q+xc53NQ/2nogJR7ajJxl57AujXtyKcThg=" providerId="None" clId="Web-{4FEDD188-B66F-4ED6-BC20-CD6FEFAC5383}" dt="2025-01-22T15:54:36.003" v="7" actId="20577"/>
        <pc:sldMkLst>
          <pc:docMk/>
          <pc:sldMk cId="212454709" sldId="256"/>
        </pc:sldMkLst>
        <pc:spChg chg="mod">
          <ac:chgData name="Zakaria Sarah Damia Binti" userId="kD7bP+A95Q+xc53NQ/2nogJR7ajJxl57AujXtyKcThg=" providerId="None" clId="Web-{4FEDD188-B66F-4ED6-BC20-CD6FEFAC5383}" dt="2025-01-22T15:54:36.003" v="7" actId="20577"/>
          <ac:spMkLst>
            <pc:docMk/>
            <pc:sldMk cId="212454709" sldId="256"/>
            <ac:spMk id="6" creationId="{0B8ACEE2-F675-3B70-6C08-726C1651009D}"/>
          </ac:spMkLst>
        </pc:spChg>
      </pc:sldChg>
    </pc:docChg>
  </pc:docChgLst>
  <pc:docChgLst>
    <pc:chgData name="Soper, James K" clId="Web-{8348F087-D52B-4419-9B70-4D26C21E6184}"/>
    <pc:docChg chg="modSld sldOrd">
      <pc:chgData name="Soper, James K" userId="" providerId="" clId="Web-{8348F087-D52B-4419-9B70-4D26C21E6184}" dt="2024-01-26T15:17:52.858" v="429" actId="20577"/>
      <pc:docMkLst>
        <pc:docMk/>
      </pc:docMkLst>
      <pc:sldChg chg="modSp">
        <pc:chgData name="Soper, James K" userId="" providerId="" clId="Web-{8348F087-D52B-4419-9B70-4D26C21E6184}" dt="2024-01-26T15:17:52.858" v="429" actId="20577"/>
        <pc:sldMkLst>
          <pc:docMk/>
          <pc:sldMk cId="212454709" sldId="256"/>
        </pc:sldMkLst>
      </pc:sldChg>
      <pc:sldChg chg="modSp ord">
        <pc:chgData name="Soper, James K" userId="" providerId="" clId="Web-{8348F087-D52B-4419-9B70-4D26C21E6184}" dt="2024-01-26T15:13:08.774" v="307"/>
        <pc:sldMkLst>
          <pc:docMk/>
          <pc:sldMk cId="3256178136" sldId="258"/>
        </pc:sldMkLst>
      </pc:sldChg>
      <pc:sldChg chg="modSp">
        <pc:chgData name="Soper, James K" userId="" providerId="" clId="Web-{8348F087-D52B-4419-9B70-4D26C21E6184}" dt="2024-01-26T15:16:52.451" v="424" actId="20577"/>
        <pc:sldMkLst>
          <pc:docMk/>
          <pc:sldMk cId="1451278472" sldId="259"/>
        </pc:sldMkLst>
      </pc:sldChg>
      <pc:sldChg chg="addSp delSp modSp">
        <pc:chgData name="Soper, James K" userId="" providerId="" clId="Web-{8348F087-D52B-4419-9B70-4D26C21E6184}" dt="2024-01-26T15:09:01.582" v="298"/>
        <pc:sldMkLst>
          <pc:docMk/>
          <pc:sldMk cId="228067393" sldId="260"/>
        </pc:sldMkLst>
      </pc:sldChg>
      <pc:sldChg chg="addSp delSp">
        <pc:chgData name="Soper, James K" userId="" providerId="" clId="Web-{8348F087-D52B-4419-9B70-4D26C21E6184}" dt="2024-01-26T15:08:55.551" v="296"/>
        <pc:sldMkLst>
          <pc:docMk/>
          <pc:sldMk cId="2607911878" sldId="261"/>
        </pc:sldMkLst>
      </pc:sldChg>
      <pc:sldChg chg="addSp delSp modSp">
        <pc:chgData name="Soper, James K" userId="" providerId="" clId="Web-{8348F087-D52B-4419-9B70-4D26C21E6184}" dt="2024-01-26T15:08:49.082" v="294"/>
        <pc:sldMkLst>
          <pc:docMk/>
          <pc:sldMk cId="1280336295" sldId="262"/>
        </pc:sldMkLst>
      </pc:sldChg>
      <pc:sldChg chg="addSp delSp modSp">
        <pc:chgData name="Soper, James K" userId="" providerId="" clId="Web-{8348F087-D52B-4419-9B70-4D26C21E6184}" dt="2024-01-26T15:08:41.957" v="290"/>
        <pc:sldMkLst>
          <pc:docMk/>
          <pc:sldMk cId="1637890456" sldId="263"/>
        </pc:sldMkLst>
      </pc:sldChg>
      <pc:sldChg chg="addSp delSp">
        <pc:chgData name="Soper, James K" userId="" providerId="" clId="Web-{8348F087-D52B-4419-9B70-4D26C21E6184}" dt="2024-01-26T15:08:32.988" v="286"/>
        <pc:sldMkLst>
          <pc:docMk/>
          <pc:sldMk cId="1229886088" sldId="264"/>
        </pc:sldMkLst>
      </pc:sldChg>
      <pc:sldChg chg="addSp delSp">
        <pc:chgData name="Soper, James K" userId="" providerId="" clId="Web-{8348F087-D52B-4419-9B70-4D26C21E6184}" dt="2024-01-26T15:08:27.909" v="284"/>
        <pc:sldMkLst>
          <pc:docMk/>
          <pc:sldMk cId="2992968684" sldId="265"/>
        </pc:sldMkLst>
      </pc:sldChg>
      <pc:sldChg chg="addSp delSp">
        <pc:chgData name="Soper, James K" userId="" providerId="" clId="Web-{8348F087-D52B-4419-9B70-4D26C21E6184}" dt="2024-01-26T15:08:23.628" v="282"/>
        <pc:sldMkLst>
          <pc:docMk/>
          <pc:sldMk cId="36957238" sldId="266"/>
        </pc:sldMkLst>
      </pc:sldChg>
      <pc:sldChg chg="addSp modSp">
        <pc:chgData name="Soper, James K" userId="" providerId="" clId="Web-{8348F087-D52B-4419-9B70-4D26C21E6184}" dt="2024-01-26T15:08:10.253" v="280"/>
        <pc:sldMkLst>
          <pc:docMk/>
          <pc:sldMk cId="1151165280" sldId="267"/>
        </pc:sldMkLst>
      </pc:sldChg>
      <pc:sldChg chg="addSp modSp">
        <pc:chgData name="Soper, James K" userId="" providerId="" clId="Web-{8348F087-D52B-4419-9B70-4D26C21E6184}" dt="2024-01-26T15:15:14.793" v="372"/>
        <pc:sldMkLst>
          <pc:docMk/>
          <pc:sldMk cId="2062354523" sldId="269"/>
        </pc:sldMkLst>
      </pc:sldChg>
    </pc:docChg>
  </pc:docChgLst>
  <pc:docChgLst>
    <pc:chgData name="Soper, James K" clId="Web-{C867B8B5-8D78-4E1D-AE01-2D763918A945}"/>
    <pc:docChg chg="modSld">
      <pc:chgData name="Soper, James K" userId="" providerId="" clId="Web-{C867B8B5-8D78-4E1D-AE01-2D763918A945}" dt="2024-01-26T16:32:30.168" v="23"/>
      <pc:docMkLst>
        <pc:docMk/>
      </pc:docMkLst>
      <pc:sldChg chg="modSp">
        <pc:chgData name="Soper, James K" userId="" providerId="" clId="Web-{C867B8B5-8D78-4E1D-AE01-2D763918A945}" dt="2024-01-26T16:32:30.168" v="23"/>
        <pc:sldMkLst>
          <pc:docMk/>
          <pc:sldMk cId="3256178136" sldId="258"/>
        </pc:sldMkLst>
      </pc:sldChg>
      <pc:sldChg chg="modSp">
        <pc:chgData name="Soper, James K" userId="" providerId="" clId="Web-{C867B8B5-8D78-4E1D-AE01-2D763918A945}" dt="2024-01-26T16:30:27.493" v="11" actId="20577"/>
        <pc:sldMkLst>
          <pc:docMk/>
          <pc:sldMk cId="1451278472" sldId="259"/>
        </pc:sldMkLst>
      </pc:sldChg>
    </pc:docChg>
  </pc:docChgLst>
  <pc:docChgLst>
    <pc:chgData name="Zakaria Sarah Damia Binti" userId="kD7bP+A95Q+xc53NQ/2nogJR7ajJxl57AujXtyKcThg=" providerId="None" clId="Web-{459D1D9F-B767-4623-8068-3C257E62F1A3}"/>
    <pc:docChg chg="modSld">
      <pc:chgData name="Zakaria Sarah Damia Binti" userId="kD7bP+A95Q+xc53NQ/2nogJR7ajJxl57AujXtyKcThg=" providerId="None" clId="Web-{459D1D9F-B767-4623-8068-3C257E62F1A3}" dt="2025-02-05T16:25:22.814" v="116"/>
      <pc:docMkLst>
        <pc:docMk/>
      </pc:docMkLst>
      <pc:sldChg chg="modSp">
        <pc:chgData name="Zakaria Sarah Damia Binti" userId="kD7bP+A95Q+xc53NQ/2nogJR7ajJxl57AujXtyKcThg=" providerId="None" clId="Web-{459D1D9F-B767-4623-8068-3C257E62F1A3}" dt="2025-02-05T16:10:50.577" v="37" actId="20577"/>
        <pc:sldMkLst>
          <pc:docMk/>
          <pc:sldMk cId="2607911878" sldId="261"/>
        </pc:sldMkLst>
        <pc:spChg chg="mod">
          <ac:chgData name="Zakaria Sarah Damia Binti" userId="kD7bP+A95Q+xc53NQ/2nogJR7ajJxl57AujXtyKcThg=" providerId="None" clId="Web-{459D1D9F-B767-4623-8068-3C257E62F1A3}" dt="2025-02-05T16:10:50.577" v="37" actId="20577"/>
          <ac:spMkLst>
            <pc:docMk/>
            <pc:sldMk cId="2607911878" sldId="261"/>
            <ac:spMk id="7" creationId="{C620D6B7-18B4-13CC-881A-5BD264ED09B4}"/>
          </ac:spMkLst>
        </pc:spChg>
      </pc:sldChg>
      <pc:sldChg chg="modSp">
        <pc:chgData name="Zakaria Sarah Damia Binti" userId="kD7bP+A95Q+xc53NQ/2nogJR7ajJxl57AujXtyKcThg=" providerId="None" clId="Web-{459D1D9F-B767-4623-8068-3C257E62F1A3}" dt="2025-02-05T16:12:39.956" v="57"/>
        <pc:sldMkLst>
          <pc:docMk/>
          <pc:sldMk cId="2992968684" sldId="265"/>
        </pc:sldMkLst>
        <pc:graphicFrameChg chg="mod modGraphic">
          <ac:chgData name="Zakaria Sarah Damia Binti" userId="kD7bP+A95Q+xc53NQ/2nogJR7ajJxl57AujXtyKcThg=" providerId="None" clId="Web-{459D1D9F-B767-4623-8068-3C257E62F1A3}" dt="2025-02-05T16:12:39.956" v="57"/>
          <ac:graphicFrameMkLst>
            <pc:docMk/>
            <pc:sldMk cId="2992968684" sldId="265"/>
            <ac:graphicFrameMk id="2" creationId="{27D11FDC-CA44-A0FB-88A0-05FB67A4637E}"/>
          </ac:graphicFrameMkLst>
        </pc:graphicFrameChg>
      </pc:sldChg>
      <pc:sldChg chg="modSp">
        <pc:chgData name="Zakaria Sarah Damia Binti" userId="kD7bP+A95Q+xc53NQ/2nogJR7ajJxl57AujXtyKcThg=" providerId="None" clId="Web-{459D1D9F-B767-4623-8068-3C257E62F1A3}" dt="2025-02-05T16:25:22.814" v="116"/>
        <pc:sldMkLst>
          <pc:docMk/>
          <pc:sldMk cId="1151165280" sldId="267"/>
        </pc:sldMkLst>
        <pc:graphicFrameChg chg="mod modGraphic">
          <ac:chgData name="Zakaria Sarah Damia Binti" userId="kD7bP+A95Q+xc53NQ/2nogJR7ajJxl57AujXtyKcThg=" providerId="None" clId="Web-{459D1D9F-B767-4623-8068-3C257E62F1A3}" dt="2025-02-05T16:25:22.814" v="116"/>
          <ac:graphicFrameMkLst>
            <pc:docMk/>
            <pc:sldMk cId="1151165280" sldId="267"/>
            <ac:graphicFrameMk id="2" creationId="{27D11FDC-CA44-A0FB-88A0-05FB67A4637E}"/>
          </ac:graphicFrameMkLst>
        </pc:graphicFrameChg>
      </pc:sldChg>
      <pc:sldChg chg="modSp">
        <pc:chgData name="Zakaria Sarah Damia Binti" userId="kD7bP+A95Q+xc53NQ/2nogJR7ajJxl57AujXtyKcThg=" providerId="None" clId="Web-{459D1D9F-B767-4623-8068-3C257E62F1A3}" dt="2025-02-05T16:10:11.873" v="35" actId="20577"/>
        <pc:sldMkLst>
          <pc:docMk/>
          <pc:sldMk cId="1427212509" sldId="279"/>
        </pc:sldMkLst>
        <pc:spChg chg="mod">
          <ac:chgData name="Zakaria Sarah Damia Binti" userId="kD7bP+A95Q+xc53NQ/2nogJR7ajJxl57AujXtyKcThg=" providerId="None" clId="Web-{459D1D9F-B767-4623-8068-3C257E62F1A3}" dt="2025-02-05T16:10:11.873" v="35" actId="20577"/>
          <ac:spMkLst>
            <pc:docMk/>
            <pc:sldMk cId="1427212509" sldId="279"/>
            <ac:spMk id="7" creationId="{C620D6B7-18B4-13CC-881A-5BD264ED09B4}"/>
          </ac:spMkLst>
        </pc:spChg>
      </pc:sldChg>
    </pc:docChg>
  </pc:docChgLst>
  <pc:docChgLst>
    <pc:chgData name="Zakaria Sarah Damia Binti" userId="kD7bP+A95Q+xc53NQ/2nogJR7ajJxl57AujXtyKcThg=" providerId="None" clId="Web-{69DD9BEE-C634-4016-9A90-4CFFB0B4F895}"/>
    <pc:docChg chg="modSld">
      <pc:chgData name="Zakaria Sarah Damia Binti" userId="kD7bP+A95Q+xc53NQ/2nogJR7ajJxl57AujXtyKcThg=" providerId="None" clId="Web-{69DD9BEE-C634-4016-9A90-4CFFB0B4F895}" dt="2025-01-22T16:06:18.038" v="1" actId="20577"/>
      <pc:docMkLst>
        <pc:docMk/>
      </pc:docMkLst>
      <pc:sldChg chg="modSp">
        <pc:chgData name="Zakaria Sarah Damia Binti" userId="kD7bP+A95Q+xc53NQ/2nogJR7ajJxl57AujXtyKcThg=" providerId="None" clId="Web-{69DD9BEE-C634-4016-9A90-4CFFB0B4F895}" dt="2025-01-22T16:06:18.038" v="1" actId="20577"/>
        <pc:sldMkLst>
          <pc:docMk/>
          <pc:sldMk cId="212454709" sldId="256"/>
        </pc:sldMkLst>
        <pc:spChg chg="mod">
          <ac:chgData name="Zakaria Sarah Damia Binti" userId="kD7bP+A95Q+xc53NQ/2nogJR7ajJxl57AujXtyKcThg=" providerId="None" clId="Web-{69DD9BEE-C634-4016-9A90-4CFFB0B4F895}" dt="2025-01-22T16:06:18.038" v="1" actId="20577"/>
          <ac:spMkLst>
            <pc:docMk/>
            <pc:sldMk cId="212454709" sldId="256"/>
            <ac:spMk id="6" creationId="{0B8ACEE2-F675-3B70-6C08-726C1651009D}"/>
          </ac:spMkLst>
        </pc:spChg>
      </pc:sldChg>
    </pc:docChg>
  </pc:docChgLst>
  <pc:docChgLst>
    <pc:chgData clId="Web-{D0DE57E9-D653-41D8-BEF7-2DAAC027E8D9}"/>
    <pc:docChg chg="addSld delSld">
      <pc:chgData name="" userId="" providerId="" clId="Web-{D0DE57E9-D653-41D8-BEF7-2DAAC027E8D9}" dt="2025-02-06T16:27:37.411" v="1"/>
      <pc:docMkLst>
        <pc:docMk/>
      </pc:docMkLst>
      <pc:sldChg chg="add del">
        <pc:chgData name="" userId="" providerId="" clId="Web-{D0DE57E9-D653-41D8-BEF7-2DAAC027E8D9}" dt="2025-02-06T16:27:37.411" v="1"/>
        <pc:sldMkLst>
          <pc:docMk/>
          <pc:sldMk cId="212454709"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B6C6DA-B0B3-43B1-980A-734DD50AC458}" type="datetimeFigureOut">
              <a:rPr lang="en-GB" smtClean="0"/>
              <a:t>06/02/2025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FFD1EE-292C-403D-A255-74836F199F91}" type="slidenum">
              <a:rPr lang="en-GB" smtClean="0"/>
              <a:t>‹#›</a:t>
            </a:fld>
            <a:endParaRPr lang="en-GB"/>
          </a:p>
        </p:txBody>
      </p:sp>
    </p:spTree>
    <p:extLst>
      <p:ext uri="{BB962C8B-B14F-4D97-AF65-F5344CB8AC3E}">
        <p14:creationId xmlns:p14="http://schemas.microsoft.com/office/powerpoint/2010/main" val="3458730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1FFD1EE-292C-403D-A255-74836F199F91}" type="slidenum">
              <a:rPr lang="en-GB" smtClean="0"/>
              <a:t>9</a:t>
            </a:fld>
            <a:endParaRPr lang="en-GB"/>
          </a:p>
        </p:txBody>
      </p:sp>
    </p:spTree>
    <p:extLst>
      <p:ext uri="{BB962C8B-B14F-4D97-AF65-F5344CB8AC3E}">
        <p14:creationId xmlns:p14="http://schemas.microsoft.com/office/powerpoint/2010/main" val="3112281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94B28-4A9F-B9AA-C864-695E8AD8AF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A13902E-0E90-030C-6AD9-BC2A094807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E49BDCA-162A-3BD9-10CB-17BA975526B1}"/>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5" name="Footer Placeholder 4">
            <a:extLst>
              <a:ext uri="{FF2B5EF4-FFF2-40B4-BE49-F238E27FC236}">
                <a16:creationId xmlns:a16="http://schemas.microsoft.com/office/drawing/2014/main" id="{48864770-78BB-9469-E33B-C23542C710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F5D1FA-57D8-B401-E28A-E5F33209064C}"/>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411326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C49EE-5063-6870-1E32-71EB11EBE7D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685753-98A7-B6FC-E09B-18A63767B3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BCDF69-5C5C-2E54-78CC-2F88360FA853}"/>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5" name="Footer Placeholder 4">
            <a:extLst>
              <a:ext uri="{FF2B5EF4-FFF2-40B4-BE49-F238E27FC236}">
                <a16:creationId xmlns:a16="http://schemas.microsoft.com/office/drawing/2014/main" id="{86CBBA05-4EC9-DC5F-B434-35A9D05545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C92A1D-FD0E-5A9B-FB91-71020BB824AD}"/>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1180118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4F72B4-416D-C167-0D99-FCB2D1A56C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59A808-73BA-BD53-8A6E-01C5B0BFFD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434379-DA3F-EDB2-11C2-6376C7AFAB75}"/>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5" name="Footer Placeholder 4">
            <a:extLst>
              <a:ext uri="{FF2B5EF4-FFF2-40B4-BE49-F238E27FC236}">
                <a16:creationId xmlns:a16="http://schemas.microsoft.com/office/drawing/2014/main" id="{B735761A-1AD1-DE75-90A0-314A5519BB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E68494-FF92-EC35-BA55-BBEBC821E22B}"/>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302285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5756F-3BA0-000E-D63D-9DDDE11CBB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2AC82B-396B-495D-1626-69F07DB7E1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181C70-B02B-5BA8-F3D9-252D3306BA98}"/>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5" name="Footer Placeholder 4">
            <a:extLst>
              <a:ext uri="{FF2B5EF4-FFF2-40B4-BE49-F238E27FC236}">
                <a16:creationId xmlns:a16="http://schemas.microsoft.com/office/drawing/2014/main" id="{58EB5DC2-1E77-1156-DBFB-F2353EBA0A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5BB814-BDA3-DEBE-6EFE-069FAD424758}"/>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1064910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D10B6-198C-9697-7FF3-36F43AF6BB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D5391DF-5FD6-329D-D837-1812FC65A7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065996-D62C-8B00-11A7-1D1E4646F029}"/>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5" name="Footer Placeholder 4">
            <a:extLst>
              <a:ext uri="{FF2B5EF4-FFF2-40B4-BE49-F238E27FC236}">
                <a16:creationId xmlns:a16="http://schemas.microsoft.com/office/drawing/2014/main" id="{BB1D30E4-00A4-BB17-A98B-ED5DBD0509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0530AD-6BDB-3676-7B05-516DFC9D89DD}"/>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3708149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006AA-8D60-4138-8D94-E41D92A0E0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EF6204-5D32-0A53-5BAC-9218941C7D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55D289E-1FB0-BB63-7F6E-E2D05ABFDD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65569F-FC7A-9B8F-F8F3-C90D114A93C8}"/>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6" name="Footer Placeholder 5">
            <a:extLst>
              <a:ext uri="{FF2B5EF4-FFF2-40B4-BE49-F238E27FC236}">
                <a16:creationId xmlns:a16="http://schemas.microsoft.com/office/drawing/2014/main" id="{5BDEC943-3B7B-C4C6-5AAE-8305BF0359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045617-21BE-6AC2-28B8-FE60522AA03F}"/>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3021366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AF864-CBDB-C07B-46B9-9537923334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E262AC-3229-5717-989D-D9C6F7E65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56A6D8-F715-DB49-A067-FC85C9D308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3161BEE-FC9A-1A66-A905-DC8A9D0949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24D226-42C6-2FA2-0A58-AE1B827542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5AEC53-3125-EBF4-E8B8-0E9932166113}"/>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8" name="Footer Placeholder 7">
            <a:extLst>
              <a:ext uri="{FF2B5EF4-FFF2-40B4-BE49-F238E27FC236}">
                <a16:creationId xmlns:a16="http://schemas.microsoft.com/office/drawing/2014/main" id="{CFAFD3BB-EA04-A2B8-4A0C-BF53E2F18B1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C371EF4-3BDE-3645-E7B6-42AFA667145D}"/>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3271746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F11E4-3F58-A35E-01FB-58971D3E6DB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2379704-6914-7BDE-EDCE-2593C4334F3F}"/>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4" name="Footer Placeholder 3">
            <a:extLst>
              <a:ext uri="{FF2B5EF4-FFF2-40B4-BE49-F238E27FC236}">
                <a16:creationId xmlns:a16="http://schemas.microsoft.com/office/drawing/2014/main" id="{E240D141-67DE-3A38-B80D-8E4C6CA5736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481A0BD-F613-4902-FA6D-2231E7FDAB19}"/>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4073842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1C1F33-9BDC-9A2C-F2CC-BE88CDE1B8AC}"/>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3" name="Footer Placeholder 2">
            <a:extLst>
              <a:ext uri="{FF2B5EF4-FFF2-40B4-BE49-F238E27FC236}">
                <a16:creationId xmlns:a16="http://schemas.microsoft.com/office/drawing/2014/main" id="{83BDBDED-7427-0439-2387-527F7F73397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2138EF-B4E5-3CB5-7AAC-EEA52DCBD3A1}"/>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4059068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44108-5D77-2FF7-A2F3-12634FE8AA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FDCE9DE-882C-D46D-EA52-BC8C453BFD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A498EAB-9200-A074-D55B-43EA306ED0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58D40C-6326-6523-0BDD-356C48EBD20C}"/>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6" name="Footer Placeholder 5">
            <a:extLst>
              <a:ext uri="{FF2B5EF4-FFF2-40B4-BE49-F238E27FC236}">
                <a16:creationId xmlns:a16="http://schemas.microsoft.com/office/drawing/2014/main" id="{4D7A9CEB-89CB-3F56-50E2-343E9B2D9B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4927AF-9040-A242-0693-4D930D3D4449}"/>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370453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2BFD2-5C2B-7DD6-F16A-31693EC85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0F38562-EED6-2B49-C784-E29EF2896A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0C03D8D-22E6-D842-7D84-65336B318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BD1F68-4E43-F0FA-722E-41FE37DD55E2}"/>
              </a:ext>
            </a:extLst>
          </p:cNvPr>
          <p:cNvSpPr>
            <a:spLocks noGrp="1"/>
          </p:cNvSpPr>
          <p:nvPr>
            <p:ph type="dt" sz="half" idx="10"/>
          </p:nvPr>
        </p:nvSpPr>
        <p:spPr/>
        <p:txBody>
          <a:bodyPr/>
          <a:lstStyle/>
          <a:p>
            <a:fld id="{3E2131BE-8C8E-41BB-8C5E-D464AFAFF8F2}" type="datetimeFigureOut">
              <a:rPr lang="en-GB" smtClean="0"/>
              <a:t>06/02/2025</a:t>
            </a:fld>
            <a:endParaRPr lang="en-GB"/>
          </a:p>
        </p:txBody>
      </p:sp>
      <p:sp>
        <p:nvSpPr>
          <p:cNvPr id="6" name="Footer Placeholder 5">
            <a:extLst>
              <a:ext uri="{FF2B5EF4-FFF2-40B4-BE49-F238E27FC236}">
                <a16:creationId xmlns:a16="http://schemas.microsoft.com/office/drawing/2014/main" id="{F697BBA0-2045-ED5B-6B6C-C5E3792AC6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08384B-E687-55BC-222B-3648E93A501D}"/>
              </a:ext>
            </a:extLst>
          </p:cNvPr>
          <p:cNvSpPr>
            <a:spLocks noGrp="1"/>
          </p:cNvSpPr>
          <p:nvPr>
            <p:ph type="sldNum" sz="quarter" idx="12"/>
          </p:nvPr>
        </p:nvSpPr>
        <p:spPr/>
        <p:txBody>
          <a:bodyPr/>
          <a:lstStyle/>
          <a:p>
            <a:fld id="{BDBC7A63-76AB-4B88-9642-C913057ED13A}" type="slidenum">
              <a:rPr lang="en-GB" smtClean="0"/>
              <a:t>‹#›</a:t>
            </a:fld>
            <a:endParaRPr lang="en-GB"/>
          </a:p>
        </p:txBody>
      </p:sp>
    </p:spTree>
    <p:extLst>
      <p:ext uri="{BB962C8B-B14F-4D97-AF65-F5344CB8AC3E}">
        <p14:creationId xmlns:p14="http://schemas.microsoft.com/office/powerpoint/2010/main" val="3489736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FBE7C6-6771-86C0-B787-F8DA4FC7F2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7CF134-8CD4-A6A2-13FE-947C4CAD09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C0CEF6-1B20-43EC-A283-E681D0CFF7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131BE-8C8E-41BB-8C5E-D464AFAFF8F2}" type="datetimeFigureOut">
              <a:rPr lang="en-GB" smtClean="0"/>
              <a:t>06/02/2025</a:t>
            </a:fld>
            <a:endParaRPr lang="en-GB"/>
          </a:p>
        </p:txBody>
      </p:sp>
      <p:sp>
        <p:nvSpPr>
          <p:cNvPr id="5" name="Footer Placeholder 4">
            <a:extLst>
              <a:ext uri="{FF2B5EF4-FFF2-40B4-BE49-F238E27FC236}">
                <a16:creationId xmlns:a16="http://schemas.microsoft.com/office/drawing/2014/main" id="{79A48B9B-D1D8-4AE6-8C97-D9B6CE0405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3038F2-B2AD-8E16-3B5A-1B4295EB85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C7A63-76AB-4B88-9642-C913057ED13A}" type="slidenum">
              <a:rPr lang="en-GB" smtClean="0"/>
              <a:t>‹#›</a:t>
            </a:fld>
            <a:endParaRPr lang="en-GB"/>
          </a:p>
        </p:txBody>
      </p:sp>
    </p:spTree>
    <p:extLst>
      <p:ext uri="{BB962C8B-B14F-4D97-AF65-F5344CB8AC3E}">
        <p14:creationId xmlns:p14="http://schemas.microsoft.com/office/powerpoint/2010/main" val="1115908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socs@essex.ac.uk"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adintel.com/index.php/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essexstudent.com/" TargetMode="External"/><Relationship Id="rId2" Type="http://schemas.openxmlformats.org/officeDocument/2006/relationships/hyperlink" Target="https://www.essexstudent.com/whatson/"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ssexstudent.com/volunteering/" TargetMode="External"/><Relationship Id="rId2" Type="http://schemas.openxmlformats.org/officeDocument/2006/relationships/hyperlink" Target="https://gradintel.com/index.php/en/"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radintel.com/index.php/e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047DEE8-265D-4478-0A9D-11F0789F14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1107" y="282145"/>
            <a:ext cx="2089785" cy="2578735"/>
          </a:xfrm>
          <a:prstGeom prst="rect">
            <a:avLst/>
          </a:prstGeom>
        </p:spPr>
      </p:pic>
      <p:sp>
        <p:nvSpPr>
          <p:cNvPr id="6" name="TextBox 5">
            <a:extLst>
              <a:ext uri="{FF2B5EF4-FFF2-40B4-BE49-F238E27FC236}">
                <a16:creationId xmlns:a16="http://schemas.microsoft.com/office/drawing/2014/main" id="{0B8ACEE2-F675-3B70-6C08-726C1651009D}"/>
              </a:ext>
            </a:extLst>
          </p:cNvPr>
          <p:cNvSpPr txBox="1"/>
          <p:nvPr/>
        </p:nvSpPr>
        <p:spPr>
          <a:xfrm>
            <a:off x="0" y="3407660"/>
            <a:ext cx="12192000" cy="1261884"/>
          </a:xfrm>
          <a:prstGeom prst="rect">
            <a:avLst/>
          </a:prstGeom>
          <a:noFill/>
        </p:spPr>
        <p:txBody>
          <a:bodyPr wrap="square" lIns="91440" tIns="45720" rIns="91440" bIns="45720" anchor="t">
            <a:spAutoFit/>
          </a:bodyPr>
          <a:lstStyle/>
          <a:p>
            <a:pPr algn="ctr"/>
            <a:r>
              <a:rPr lang="en-GB" b="1" dirty="0">
                <a:effectLst/>
                <a:latin typeface="Century Gothic"/>
                <a:ea typeface="Calibri"/>
                <a:cs typeface="Times New Roman"/>
              </a:rPr>
              <a:t>SU SOCIETY STANDARDS</a:t>
            </a:r>
            <a:endParaRPr lang="en-GB" sz="1200" dirty="0">
              <a:effectLst/>
              <a:latin typeface="Century Gothic"/>
              <a:ea typeface="Calibri"/>
              <a:cs typeface="Times New Roman"/>
            </a:endParaRPr>
          </a:p>
          <a:p>
            <a:pPr algn="ctr"/>
            <a:r>
              <a:rPr lang="en-GB" b="1">
                <a:effectLst/>
                <a:latin typeface="Century Gothic"/>
                <a:ea typeface="Calibri"/>
                <a:cs typeface="Times New Roman"/>
              </a:rPr>
              <a:t>APPLICATION FORM </a:t>
            </a:r>
            <a:r>
              <a:rPr lang="en-GB" b="1">
                <a:latin typeface="Century Gothic"/>
                <a:ea typeface="Calibri"/>
                <a:cs typeface="Times New Roman"/>
              </a:rPr>
              <a:t>2024-2025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600" dirty="0">
                <a:effectLst/>
                <a:latin typeface="Century Gothic"/>
                <a:ea typeface="Calibri"/>
                <a:cs typeface="Times New Roman"/>
              </a:rPr>
              <a:t>Please complete this form and submit it to </a:t>
            </a:r>
            <a:r>
              <a:rPr lang="en-GB" sz="1600" u="sng" dirty="0">
                <a:solidFill>
                  <a:srgbClr val="0000FF"/>
                </a:solidFill>
                <a:effectLst/>
                <a:latin typeface="Century Gothic"/>
                <a:ea typeface="Calibri"/>
                <a:cs typeface="Times New Roman"/>
                <a:hlinkClick r:id="rId3"/>
              </a:rPr>
              <a:t>susocs@essex.ac.uk</a:t>
            </a:r>
            <a:r>
              <a:rPr lang="en-GB" sz="1600" dirty="0">
                <a:effectLst/>
                <a:latin typeface="Century Gothic"/>
                <a:ea typeface="Calibri"/>
                <a:cs typeface="Times New Roman"/>
              </a:rPr>
              <a:t> (societies) no later than </a:t>
            </a:r>
            <a:r>
              <a:rPr lang="en-GB" sz="1600" b="1" dirty="0">
                <a:effectLst/>
                <a:latin typeface="Century Gothic"/>
                <a:ea typeface="Calibri"/>
                <a:cs typeface="Times New Roman"/>
              </a:rPr>
              <a:t>Monday </a:t>
            </a:r>
            <a:r>
              <a:rPr lang="en-GB" sz="1600" b="1" dirty="0">
                <a:latin typeface="Century Gothic"/>
                <a:ea typeface="Calibri"/>
                <a:cs typeface="Times New Roman"/>
              </a:rPr>
              <a:t>7th</a:t>
            </a:r>
            <a:r>
              <a:rPr lang="en-GB" sz="1600" b="1" dirty="0">
                <a:effectLst/>
                <a:latin typeface="Century Gothic"/>
                <a:ea typeface="Calibri"/>
                <a:cs typeface="Times New Roman"/>
              </a:rPr>
              <a:t> April </a:t>
            </a:r>
            <a:r>
              <a:rPr lang="en-GB" sz="1600" b="1" dirty="0">
                <a:latin typeface="Century Gothic"/>
                <a:ea typeface="Calibri"/>
                <a:cs typeface="Times New Roman"/>
              </a:rPr>
              <a:t>2025</a:t>
            </a:r>
            <a:r>
              <a:rPr lang="en-GB" sz="1600" b="1" dirty="0">
                <a:effectLst/>
                <a:latin typeface="Century Gothic"/>
                <a:ea typeface="Calibri"/>
                <a:cs typeface="Times New Roman"/>
              </a:rPr>
              <a:t> at </a:t>
            </a:r>
            <a:r>
              <a:rPr lang="en-GB" sz="1600" b="1" dirty="0">
                <a:latin typeface="Century Gothic"/>
                <a:ea typeface="Calibri"/>
                <a:cs typeface="Times New Roman"/>
              </a:rPr>
              <a:t>12pm</a:t>
            </a:r>
            <a:r>
              <a:rPr lang="en-GB" sz="1600" b="1" dirty="0">
                <a:effectLst/>
                <a:latin typeface="Century Gothic"/>
                <a:ea typeface="Calibri"/>
                <a:cs typeface="Times New Roman"/>
              </a:rPr>
              <a:t>.</a:t>
            </a:r>
            <a:endParaRPr lang="en-GB" sz="1200" dirty="0">
              <a:effectLst/>
              <a:latin typeface="Century Gothic"/>
              <a:ea typeface="Calibri"/>
              <a:cs typeface="Times New Roman"/>
            </a:endParaRPr>
          </a:p>
        </p:txBody>
      </p:sp>
      <p:sp>
        <p:nvSpPr>
          <p:cNvPr id="7" name="Right Triangle 6">
            <a:extLst>
              <a:ext uri="{FF2B5EF4-FFF2-40B4-BE49-F238E27FC236}">
                <a16:creationId xmlns:a16="http://schemas.microsoft.com/office/drawing/2014/main" id="{6B4F4E90-08B5-3691-660A-150E107312DF}"/>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C9F9E968-691F-F6F8-7725-325CFE3896CD}"/>
              </a:ext>
            </a:extLst>
          </p:cNvPr>
          <p:cNvSpPr txBox="1"/>
          <p:nvPr/>
        </p:nvSpPr>
        <p:spPr>
          <a:xfrm>
            <a:off x="0" y="6396335"/>
            <a:ext cx="618565" cy="461665"/>
          </a:xfrm>
          <a:prstGeom prst="rect">
            <a:avLst/>
          </a:prstGeom>
          <a:noFill/>
        </p:spPr>
        <p:txBody>
          <a:bodyPr wrap="square" rtlCol="0">
            <a:spAutoFit/>
          </a:bodyPr>
          <a:lstStyle/>
          <a:p>
            <a:r>
              <a:rPr lang="en-GB" sz="2400" b="1">
                <a:latin typeface="Century Gothic" panose="020B0502020202020204" pitchFamily="34" charset="0"/>
              </a:rPr>
              <a:t>1.</a:t>
            </a:r>
          </a:p>
        </p:txBody>
      </p:sp>
    </p:spTree>
    <p:extLst>
      <p:ext uri="{BB962C8B-B14F-4D97-AF65-F5344CB8AC3E}">
        <p14:creationId xmlns:p14="http://schemas.microsoft.com/office/powerpoint/2010/main" val="212454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3 – EXECUTIVE COMMITTEE VOLUNTEERING LOG – EVIDENCE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r>
              <a:rPr kumimoji="0" lang="en-GB"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Submit screenshots containing all execs downloaded hours from Gradintel of Volunteer record (available from logging into your Volunteering profile and following the “My Skills Record” button).</a:t>
            </a:r>
            <a:endParaRPr lang="en-GB" sz="1200">
              <a:latin typeface="Century Gothic" panose="020B0502020202020204" pitchFamily="34" charset="0"/>
            </a:endParaRPr>
          </a:p>
          <a:p>
            <a:endParaRPr lang="en-GB" sz="1200">
              <a:latin typeface="Century Gothic" panose="020B0502020202020204" pitchFamily="34" charset="0"/>
            </a:endParaRPr>
          </a:p>
          <a:p>
            <a:r>
              <a:rPr kumimoji="0" lang="en-GB"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hlinkClick r:id="rId2"/>
              </a:rPr>
              <a:t>https://gradintel.com/index.php/en/</a:t>
            </a:r>
            <a:endParaRPr kumimoji="0" lang="en-GB"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2" name="Right Triangle 1">
            <a:extLst>
              <a:ext uri="{FF2B5EF4-FFF2-40B4-BE49-F238E27FC236}">
                <a16:creationId xmlns:a16="http://schemas.microsoft.com/office/drawing/2014/main" id="{5B423365-F805-C44A-5CE1-C20010FE5DC0}"/>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ADEC604F-D2C2-476C-88CD-B7C8BCA1F49B}"/>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10.</a:t>
            </a:r>
          </a:p>
        </p:txBody>
      </p:sp>
    </p:spTree>
    <p:extLst>
      <p:ext uri="{BB962C8B-B14F-4D97-AF65-F5344CB8AC3E}">
        <p14:creationId xmlns:p14="http://schemas.microsoft.com/office/powerpoint/2010/main" val="4087802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166199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4 – FUNDS RAISED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This may include raising funds for your own society as well as for an external charity. It may include tickets sales for an event.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Only 50% can come from society memberships.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a:solidFill>
                <a:prstClr val="black"/>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In the event of a collaborative fundraising event, the total money raised will be split accordingly to the number of societies involved, unless agreed otherwise in advance by all societies involved.</a:t>
            </a:r>
          </a:p>
        </p:txBody>
      </p:sp>
      <p:graphicFrame>
        <p:nvGraphicFramePr>
          <p:cNvPr id="2" name="Table 2">
            <a:extLst>
              <a:ext uri="{FF2B5EF4-FFF2-40B4-BE49-F238E27FC236}">
                <a16:creationId xmlns:a16="http://schemas.microsoft.com/office/drawing/2014/main" id="{27D11FDC-CA44-A0FB-88A0-05FB67A4637E}"/>
              </a:ext>
            </a:extLst>
          </p:cNvPr>
          <p:cNvGraphicFramePr>
            <a:graphicFrameLocks noGrp="1"/>
          </p:cNvGraphicFramePr>
          <p:nvPr>
            <p:extLst>
              <p:ext uri="{D42A27DB-BD31-4B8C-83A1-F6EECF244321}">
                <p14:modId xmlns:p14="http://schemas.microsoft.com/office/powerpoint/2010/main" val="3907250236"/>
              </p:ext>
            </p:extLst>
          </p:nvPr>
        </p:nvGraphicFramePr>
        <p:xfrm>
          <a:off x="1050364" y="2640399"/>
          <a:ext cx="10091271" cy="1854200"/>
        </p:xfrm>
        <a:graphic>
          <a:graphicData uri="http://schemas.openxmlformats.org/drawingml/2006/table">
            <a:tbl>
              <a:tblPr firstRow="1" bandRow="1">
                <a:tableStyleId>{5C22544A-7EE6-4342-B048-85BDC9FD1C3A}</a:tableStyleId>
              </a:tblPr>
              <a:tblGrid>
                <a:gridCol w="1529976">
                  <a:extLst>
                    <a:ext uri="{9D8B030D-6E8A-4147-A177-3AD203B41FA5}">
                      <a16:colId xmlns:a16="http://schemas.microsoft.com/office/drawing/2014/main" val="502284607"/>
                    </a:ext>
                  </a:extLst>
                </a:gridCol>
                <a:gridCol w="1683435">
                  <a:extLst>
                    <a:ext uri="{9D8B030D-6E8A-4147-A177-3AD203B41FA5}">
                      <a16:colId xmlns:a16="http://schemas.microsoft.com/office/drawing/2014/main" val="3930777910"/>
                    </a:ext>
                  </a:extLst>
                </a:gridCol>
                <a:gridCol w="5342562">
                  <a:extLst>
                    <a:ext uri="{9D8B030D-6E8A-4147-A177-3AD203B41FA5}">
                      <a16:colId xmlns:a16="http://schemas.microsoft.com/office/drawing/2014/main" val="3364422322"/>
                    </a:ext>
                  </a:extLst>
                </a:gridCol>
                <a:gridCol w="1535298">
                  <a:extLst>
                    <a:ext uri="{9D8B030D-6E8A-4147-A177-3AD203B41FA5}">
                      <a16:colId xmlns:a16="http://schemas.microsoft.com/office/drawing/2014/main" val="687596221"/>
                    </a:ext>
                  </a:extLst>
                </a:gridCol>
              </a:tblGrid>
              <a:tr h="370840">
                <a:tc gridSpan="4">
                  <a:txBody>
                    <a:bodyPr/>
                    <a:lstStyle/>
                    <a:p>
                      <a:r>
                        <a:rPr lang="en-GB">
                          <a:solidFill>
                            <a:schemeClr val="tx1"/>
                          </a:solidFill>
                          <a:latin typeface="Century Gothic" panose="020B0502020202020204" pitchFamily="34" charset="0"/>
                        </a:rPr>
                        <a:t>SECTION 4 – FUNDS RAISED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8626085"/>
                  </a:ext>
                </a:extLst>
              </a:tr>
              <a:tr h="370840">
                <a:tc>
                  <a:txBody>
                    <a:bodyPr/>
                    <a:lstStyle/>
                    <a:p>
                      <a:pPr algn="ctr"/>
                      <a:r>
                        <a:rPr lang="en-GB" sz="1400" b="1">
                          <a:latin typeface="Century Gothic" panose="020B0502020202020204" pitchFamily="34" charset="0"/>
                        </a:rPr>
                        <a:t>Standard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Amount required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Events(s) &amp; Date(s)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Amount raised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8834871"/>
                  </a:ext>
                </a:extLst>
              </a:tr>
              <a:tr h="370840">
                <a:tc>
                  <a:txBody>
                    <a:bodyPr/>
                    <a:lstStyle/>
                    <a:p>
                      <a:pPr algn="ctr"/>
                      <a:r>
                        <a:rPr lang="en-GB" sz="1400" b="0">
                          <a:latin typeface="Century Gothic" panose="020B0502020202020204" pitchFamily="34" charset="0"/>
                        </a:rPr>
                        <a:t>Bronze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r>
                        <a:rPr lang="en-GB" sz="1400">
                          <a:latin typeface="Century Gothic" panose="020B0502020202020204" pitchFamily="34" charset="0"/>
                        </a:rPr>
                        <a:t>£200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868479"/>
                  </a:ext>
                </a:extLst>
              </a:tr>
              <a:tr h="370840">
                <a:tc>
                  <a:txBody>
                    <a:bodyPr/>
                    <a:lstStyle/>
                    <a:p>
                      <a:pPr algn="ctr"/>
                      <a:r>
                        <a:rPr lang="en-GB" sz="1400" b="0">
                          <a:latin typeface="Century Gothic" panose="020B0502020202020204" pitchFamily="34" charset="0"/>
                        </a:rPr>
                        <a:t>Silver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lang="en-GB" sz="1400">
                          <a:latin typeface="Century Gothic" panose="020B0502020202020204" pitchFamily="34" charset="0"/>
                        </a:rPr>
                        <a:t>£500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5300259"/>
                  </a:ext>
                </a:extLst>
              </a:tr>
              <a:tr h="370840">
                <a:tc>
                  <a:txBody>
                    <a:bodyPr/>
                    <a:lstStyle/>
                    <a:p>
                      <a:pPr algn="ctr"/>
                      <a:r>
                        <a:rPr lang="en-GB" sz="1400" b="0">
                          <a:latin typeface="Century Gothic" panose="020B0502020202020204" pitchFamily="34" charset="0"/>
                        </a:rPr>
                        <a:t>Gold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lang="en-GB" sz="1400">
                          <a:latin typeface="Century Gothic" panose="020B0502020202020204" pitchFamily="34" charset="0"/>
                        </a:rPr>
                        <a:t>£800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6622825"/>
                  </a:ext>
                </a:extLst>
              </a:tr>
            </a:tbl>
          </a:graphicData>
        </a:graphic>
      </p:graphicFrame>
      <p:pic>
        <p:nvPicPr>
          <p:cNvPr id="5" name="Picture 4">
            <a:extLst>
              <a:ext uri="{FF2B5EF4-FFF2-40B4-BE49-F238E27FC236}">
                <a16:creationId xmlns:a16="http://schemas.microsoft.com/office/drawing/2014/main" id="{C15F2513-E83B-66C5-CD3A-A6907D0DA1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6" name="Right Triangle 5">
            <a:extLst>
              <a:ext uri="{FF2B5EF4-FFF2-40B4-BE49-F238E27FC236}">
                <a16:creationId xmlns:a16="http://schemas.microsoft.com/office/drawing/2014/main" id="{FBAE0633-47EB-0D50-E55A-7510C67F289E}"/>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8662AD6C-2262-07CB-44BF-8FB2CC710CB5}"/>
              </a:ext>
            </a:extLst>
          </p:cNvPr>
          <p:cNvSpPr txBox="1"/>
          <p:nvPr/>
        </p:nvSpPr>
        <p:spPr>
          <a:xfrm>
            <a:off x="0" y="6396335"/>
            <a:ext cx="6185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11.</a:t>
            </a:r>
          </a:p>
        </p:txBody>
      </p:sp>
      <p:graphicFrame>
        <p:nvGraphicFramePr>
          <p:cNvPr id="10" name="Table 9">
            <a:extLst>
              <a:ext uri="{FF2B5EF4-FFF2-40B4-BE49-F238E27FC236}">
                <a16:creationId xmlns:a16="http://schemas.microsoft.com/office/drawing/2014/main" id="{3B4CC47A-8A5C-AE17-B1F3-0C709FBD6958}"/>
              </a:ext>
            </a:extLst>
          </p:cNvPr>
          <p:cNvGraphicFramePr>
            <a:graphicFrameLocks noGrp="1"/>
          </p:cNvGraphicFramePr>
          <p:nvPr>
            <p:extLst>
              <p:ext uri="{D42A27DB-BD31-4B8C-83A1-F6EECF244321}">
                <p14:modId xmlns:p14="http://schemas.microsoft.com/office/powerpoint/2010/main" val="3541384202"/>
              </p:ext>
            </p:extLst>
          </p:nvPr>
        </p:nvGraphicFramePr>
        <p:xfrm>
          <a:off x="7980680" y="5525285"/>
          <a:ext cx="3850511" cy="609600"/>
        </p:xfrm>
        <a:graphic>
          <a:graphicData uri="http://schemas.openxmlformats.org/drawingml/2006/table">
            <a:tbl>
              <a:tblPr firstRow="1" bandRow="1">
                <a:tableStyleId>{5C22544A-7EE6-4342-B048-85BDC9FD1C3A}</a:tableStyleId>
              </a:tblPr>
              <a:tblGrid>
                <a:gridCol w="2920999">
                  <a:extLst>
                    <a:ext uri="{9D8B030D-6E8A-4147-A177-3AD203B41FA5}">
                      <a16:colId xmlns:a16="http://schemas.microsoft.com/office/drawing/2014/main" val="1842416685"/>
                    </a:ext>
                  </a:extLst>
                </a:gridCol>
                <a:gridCol w="929512">
                  <a:extLst>
                    <a:ext uri="{9D8B030D-6E8A-4147-A177-3AD203B41FA5}">
                      <a16:colId xmlns:a16="http://schemas.microsoft.com/office/drawing/2014/main" val="1596114469"/>
                    </a:ext>
                  </a:extLst>
                </a:gridCol>
              </a:tblGrid>
              <a:tr h="219071">
                <a:tc>
                  <a:txBody>
                    <a:bodyPr/>
                    <a:lstStyle/>
                    <a:p>
                      <a:r>
                        <a:rPr lang="en-GB" sz="1400" b="1">
                          <a:solidFill>
                            <a:schemeClr val="tx1"/>
                          </a:solidFill>
                          <a:latin typeface="Century Gothic"/>
                        </a:rPr>
                        <a:t>Level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1">
                        <a:solidFill>
                          <a:schemeClr val="tx1"/>
                        </a:solidFill>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88876855"/>
                  </a:ext>
                </a:extLst>
              </a:tr>
              <a:tr h="219071">
                <a:tc>
                  <a:txBody>
                    <a:bodyPr/>
                    <a:lstStyle/>
                    <a:p>
                      <a:r>
                        <a:rPr lang="en-GB" sz="1400" b="1">
                          <a:solidFill>
                            <a:schemeClr val="tx1"/>
                          </a:solidFill>
                          <a:latin typeface="Century Gothic"/>
                        </a:rPr>
                        <a:t>Points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0" err="1">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551719410"/>
                  </a:ext>
                </a:extLst>
              </a:tr>
            </a:tbl>
          </a:graphicData>
        </a:graphic>
      </p:graphicFrame>
    </p:spTree>
    <p:extLst>
      <p:ext uri="{BB962C8B-B14F-4D97-AF65-F5344CB8AC3E}">
        <p14:creationId xmlns:p14="http://schemas.microsoft.com/office/powerpoint/2010/main" val="1637890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892552"/>
          </a:xfrm>
          <a:prstGeom prst="rect">
            <a:avLst/>
          </a:prstGeom>
          <a:noFill/>
        </p:spPr>
        <p:txBody>
          <a:bodyPr wrap="square" rtlCol="0">
            <a:spAutoFit/>
          </a:bodyPr>
          <a:lstStyle/>
          <a:p>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4 – FUNDS RAISED – EVIDENCE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Any photos you have of your fundraising events will help support your application.</a:t>
            </a:r>
          </a:p>
        </p:txBody>
      </p:sp>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2" name="Right Triangle 1">
            <a:extLst>
              <a:ext uri="{FF2B5EF4-FFF2-40B4-BE49-F238E27FC236}">
                <a16:creationId xmlns:a16="http://schemas.microsoft.com/office/drawing/2014/main" id="{9B0B6911-9591-1D4D-119C-48ED68C5530A}"/>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18BE3E20-E927-62CC-2DA9-B33F2F608A39}"/>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12.</a:t>
            </a:r>
          </a:p>
        </p:txBody>
      </p:sp>
    </p:spTree>
    <p:extLst>
      <p:ext uri="{BB962C8B-B14F-4D97-AF65-F5344CB8AC3E}">
        <p14:creationId xmlns:p14="http://schemas.microsoft.com/office/powerpoint/2010/main" val="2011000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10618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5 – EXECUTIVE COMMITTEE MEETINGS</a:t>
            </a: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These are meetings between exec members to help run the society and plan upcoming events/socials etc. At least 3 exec members must have attended each of these meetings</a:t>
            </a:r>
          </a:p>
        </p:txBody>
      </p:sp>
      <p:graphicFrame>
        <p:nvGraphicFramePr>
          <p:cNvPr id="2" name="Table 2">
            <a:extLst>
              <a:ext uri="{FF2B5EF4-FFF2-40B4-BE49-F238E27FC236}">
                <a16:creationId xmlns:a16="http://schemas.microsoft.com/office/drawing/2014/main" id="{27D11FDC-CA44-A0FB-88A0-05FB67A4637E}"/>
              </a:ext>
            </a:extLst>
          </p:cNvPr>
          <p:cNvGraphicFramePr>
            <a:graphicFrameLocks noGrp="1"/>
          </p:cNvGraphicFramePr>
          <p:nvPr>
            <p:extLst>
              <p:ext uri="{D42A27DB-BD31-4B8C-83A1-F6EECF244321}">
                <p14:modId xmlns:p14="http://schemas.microsoft.com/office/powerpoint/2010/main" val="609270105"/>
              </p:ext>
            </p:extLst>
          </p:nvPr>
        </p:nvGraphicFramePr>
        <p:xfrm>
          <a:off x="1050364" y="1301457"/>
          <a:ext cx="10091271" cy="3931920"/>
        </p:xfrm>
        <a:graphic>
          <a:graphicData uri="http://schemas.openxmlformats.org/drawingml/2006/table">
            <a:tbl>
              <a:tblPr firstRow="1" bandRow="1">
                <a:tableStyleId>{5C22544A-7EE6-4342-B048-85BDC9FD1C3A}</a:tableStyleId>
              </a:tblPr>
              <a:tblGrid>
                <a:gridCol w="1529976">
                  <a:extLst>
                    <a:ext uri="{9D8B030D-6E8A-4147-A177-3AD203B41FA5}">
                      <a16:colId xmlns:a16="http://schemas.microsoft.com/office/drawing/2014/main" val="502284607"/>
                    </a:ext>
                  </a:extLst>
                </a:gridCol>
                <a:gridCol w="2009589">
                  <a:extLst>
                    <a:ext uri="{9D8B030D-6E8A-4147-A177-3AD203B41FA5}">
                      <a16:colId xmlns:a16="http://schemas.microsoft.com/office/drawing/2014/main" val="3930777910"/>
                    </a:ext>
                  </a:extLst>
                </a:gridCol>
                <a:gridCol w="1821145">
                  <a:extLst>
                    <a:ext uri="{9D8B030D-6E8A-4147-A177-3AD203B41FA5}">
                      <a16:colId xmlns:a16="http://schemas.microsoft.com/office/drawing/2014/main" val="3364422322"/>
                    </a:ext>
                  </a:extLst>
                </a:gridCol>
                <a:gridCol w="4730561">
                  <a:extLst>
                    <a:ext uri="{9D8B030D-6E8A-4147-A177-3AD203B41FA5}">
                      <a16:colId xmlns:a16="http://schemas.microsoft.com/office/drawing/2014/main" val="687596221"/>
                    </a:ext>
                  </a:extLst>
                </a:gridCol>
              </a:tblGrid>
              <a:tr h="269548">
                <a:tc gridSpan="4">
                  <a:txBody>
                    <a:bodyPr/>
                    <a:lstStyle/>
                    <a:p>
                      <a:r>
                        <a:rPr lang="en-GB">
                          <a:solidFill>
                            <a:schemeClr val="tx1"/>
                          </a:solidFill>
                          <a:latin typeface="Century Gothic" panose="020B0502020202020204" pitchFamily="34" charset="0"/>
                        </a:rPr>
                        <a:t>SECTION 5 – EXECUTIVE COMMITTEE MEETINGS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8626085"/>
                  </a:ext>
                </a:extLst>
              </a:tr>
              <a:tr h="381860">
                <a:tc>
                  <a:txBody>
                    <a:bodyPr/>
                    <a:lstStyle/>
                    <a:p>
                      <a:pPr algn="ctr"/>
                      <a:r>
                        <a:rPr lang="en-GB" sz="1400" b="1">
                          <a:latin typeface="Century Gothic" panose="020B0502020202020204" pitchFamily="34" charset="0"/>
                        </a:rPr>
                        <a:t>Standard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Required number of meetings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Dates of meetings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Which exec attended? (at least 3 names)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8834871"/>
                  </a:ext>
                </a:extLst>
              </a:tr>
              <a:tr h="224624">
                <a:tc rowSpan="4">
                  <a:txBody>
                    <a:bodyPr/>
                    <a:lstStyle/>
                    <a:p>
                      <a:pPr algn="ctr"/>
                      <a:r>
                        <a:rPr lang="en-GB" sz="1400" b="0">
                          <a:latin typeface="Century Gothic" panose="020B0502020202020204" pitchFamily="34" charset="0"/>
                        </a:rPr>
                        <a:t>Bronze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rowSpan="4">
                  <a:txBody>
                    <a:bodyPr/>
                    <a:lstStyle/>
                    <a:p>
                      <a:pPr algn="ctr"/>
                      <a:r>
                        <a:rPr lang="en-GB" sz="1400">
                          <a:latin typeface="Century Gothic" panose="020B0502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868479"/>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0647870"/>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6579459"/>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35273"/>
                  </a:ext>
                </a:extLst>
              </a:tr>
              <a:tr h="224624">
                <a:tc rowSpan="4">
                  <a:txBody>
                    <a:bodyPr/>
                    <a:lstStyle/>
                    <a:p>
                      <a:pPr algn="ctr"/>
                      <a:r>
                        <a:rPr lang="en-GB" sz="1400" b="0">
                          <a:latin typeface="Century Gothic" panose="020B0502020202020204" pitchFamily="34" charset="0"/>
                        </a:rPr>
                        <a:t>Silver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rowSpan="4">
                  <a:txBody>
                    <a:bodyPr/>
                    <a:lstStyle/>
                    <a:p>
                      <a:pPr algn="ctr"/>
                      <a:r>
                        <a:rPr lang="en-GB" sz="1400">
                          <a:latin typeface="Century Gothic" panose="020B0502020202020204" pitchFamily="34"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5300259"/>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3386104"/>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1870138"/>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4179845"/>
                  </a:ext>
                </a:extLst>
              </a:tr>
              <a:tr h="224624">
                <a:tc rowSpan="2">
                  <a:txBody>
                    <a:bodyPr/>
                    <a:lstStyle/>
                    <a:p>
                      <a:pPr algn="ctr"/>
                      <a:r>
                        <a:rPr lang="en-GB" sz="1400" b="0">
                          <a:latin typeface="Century Gothic" panose="020B0502020202020204" pitchFamily="34" charset="0"/>
                        </a:rPr>
                        <a:t>Gold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rowSpan="2">
                  <a:txBody>
                    <a:bodyPr/>
                    <a:lstStyle/>
                    <a:p>
                      <a:pPr algn="ctr"/>
                      <a:r>
                        <a:rPr lang="en-GB" sz="1400">
                          <a:latin typeface="Century Gothic" panose="020B0502020202020204" pitchFamily="34" charset="0"/>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6622825"/>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0537832"/>
                  </a:ext>
                </a:extLst>
              </a:tr>
            </a:tbl>
          </a:graphicData>
        </a:graphic>
      </p:graphicFrame>
      <p:pic>
        <p:nvPicPr>
          <p:cNvPr id="5" name="Picture 4">
            <a:extLst>
              <a:ext uri="{FF2B5EF4-FFF2-40B4-BE49-F238E27FC236}">
                <a16:creationId xmlns:a16="http://schemas.microsoft.com/office/drawing/2014/main" id="{44740A11-D3BA-03F1-B5D7-B75DFADE56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6" name="Right Triangle 5">
            <a:extLst>
              <a:ext uri="{FF2B5EF4-FFF2-40B4-BE49-F238E27FC236}">
                <a16:creationId xmlns:a16="http://schemas.microsoft.com/office/drawing/2014/main" id="{63771B3B-726C-3CB2-9597-BFBB0E02838D}"/>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691C159-0661-42F3-B9D5-D379B83C406E}"/>
              </a:ext>
            </a:extLst>
          </p:cNvPr>
          <p:cNvSpPr txBox="1"/>
          <p:nvPr/>
        </p:nvSpPr>
        <p:spPr>
          <a:xfrm>
            <a:off x="0" y="6396335"/>
            <a:ext cx="6185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13.</a:t>
            </a:r>
          </a:p>
        </p:txBody>
      </p:sp>
      <p:graphicFrame>
        <p:nvGraphicFramePr>
          <p:cNvPr id="10" name="Table 9">
            <a:extLst>
              <a:ext uri="{FF2B5EF4-FFF2-40B4-BE49-F238E27FC236}">
                <a16:creationId xmlns:a16="http://schemas.microsoft.com/office/drawing/2014/main" id="{6000419C-2F74-61F7-AE26-F45D7FD19439}"/>
              </a:ext>
            </a:extLst>
          </p:cNvPr>
          <p:cNvGraphicFramePr>
            <a:graphicFrameLocks noGrp="1"/>
          </p:cNvGraphicFramePr>
          <p:nvPr>
            <p:extLst>
              <p:ext uri="{D42A27DB-BD31-4B8C-83A1-F6EECF244321}">
                <p14:modId xmlns:p14="http://schemas.microsoft.com/office/powerpoint/2010/main" val="225575158"/>
              </p:ext>
            </p:extLst>
          </p:nvPr>
        </p:nvGraphicFramePr>
        <p:xfrm>
          <a:off x="7980680" y="5525285"/>
          <a:ext cx="3850511" cy="609600"/>
        </p:xfrm>
        <a:graphic>
          <a:graphicData uri="http://schemas.openxmlformats.org/drawingml/2006/table">
            <a:tbl>
              <a:tblPr firstRow="1" bandRow="1">
                <a:tableStyleId>{5C22544A-7EE6-4342-B048-85BDC9FD1C3A}</a:tableStyleId>
              </a:tblPr>
              <a:tblGrid>
                <a:gridCol w="2920999">
                  <a:extLst>
                    <a:ext uri="{9D8B030D-6E8A-4147-A177-3AD203B41FA5}">
                      <a16:colId xmlns:a16="http://schemas.microsoft.com/office/drawing/2014/main" val="1842416685"/>
                    </a:ext>
                  </a:extLst>
                </a:gridCol>
                <a:gridCol w="929512">
                  <a:extLst>
                    <a:ext uri="{9D8B030D-6E8A-4147-A177-3AD203B41FA5}">
                      <a16:colId xmlns:a16="http://schemas.microsoft.com/office/drawing/2014/main" val="1596114469"/>
                    </a:ext>
                  </a:extLst>
                </a:gridCol>
              </a:tblGrid>
              <a:tr h="219071">
                <a:tc>
                  <a:txBody>
                    <a:bodyPr/>
                    <a:lstStyle/>
                    <a:p>
                      <a:r>
                        <a:rPr lang="en-GB" sz="1400" b="1">
                          <a:solidFill>
                            <a:schemeClr val="tx1"/>
                          </a:solidFill>
                          <a:latin typeface="Century Gothic"/>
                        </a:rPr>
                        <a:t>Level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1">
                        <a:solidFill>
                          <a:schemeClr val="tx1"/>
                        </a:solidFill>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88876855"/>
                  </a:ext>
                </a:extLst>
              </a:tr>
              <a:tr h="219071">
                <a:tc>
                  <a:txBody>
                    <a:bodyPr/>
                    <a:lstStyle/>
                    <a:p>
                      <a:r>
                        <a:rPr lang="en-GB" sz="1400" b="1">
                          <a:solidFill>
                            <a:schemeClr val="tx1"/>
                          </a:solidFill>
                          <a:latin typeface="Century Gothic"/>
                        </a:rPr>
                        <a:t>Points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0" err="1">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551719410"/>
                  </a:ext>
                </a:extLst>
              </a:tr>
            </a:tbl>
          </a:graphicData>
        </a:graphic>
      </p:graphicFrame>
    </p:spTree>
    <p:extLst>
      <p:ext uri="{BB962C8B-B14F-4D97-AF65-F5344CB8AC3E}">
        <p14:creationId xmlns:p14="http://schemas.microsoft.com/office/powerpoint/2010/main" val="1229886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5 – EXECUTIVE COMMITTEE MEETINGS – EVIDENCE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Screenshots of messages about organising Exec meetings (e.g., from Exec group chats) or recorded minutes are great evidence.</a:t>
            </a:r>
          </a:p>
        </p:txBody>
      </p:sp>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2" name="Right Triangle 1">
            <a:extLst>
              <a:ext uri="{FF2B5EF4-FFF2-40B4-BE49-F238E27FC236}">
                <a16:creationId xmlns:a16="http://schemas.microsoft.com/office/drawing/2014/main" id="{0A18A6C3-A17D-D634-B022-10F2373E5B82}"/>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7B58C464-94F4-E18F-FF99-C7FF1EA66895}"/>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14.</a:t>
            </a:r>
          </a:p>
        </p:txBody>
      </p:sp>
    </p:spTree>
    <p:extLst>
      <p:ext uri="{BB962C8B-B14F-4D97-AF65-F5344CB8AC3E}">
        <p14:creationId xmlns:p14="http://schemas.microsoft.com/office/powerpoint/2010/main" val="2883199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9618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6 – ADMIN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These criteria relate to the administrative tasks involved in the smooth running of a society. Please note that Societies found guilty of any disciplinary offences cannot be awarded a Gold Standard. Serious disciplinary offences may result in no society standard awarded at all and further action taken. This does not include individual offences. </a:t>
            </a:r>
          </a:p>
        </p:txBody>
      </p:sp>
      <p:graphicFrame>
        <p:nvGraphicFramePr>
          <p:cNvPr id="2" name="Table 2">
            <a:extLst>
              <a:ext uri="{FF2B5EF4-FFF2-40B4-BE49-F238E27FC236}">
                <a16:creationId xmlns:a16="http://schemas.microsoft.com/office/drawing/2014/main" id="{27D11FDC-CA44-A0FB-88A0-05FB67A4637E}"/>
              </a:ext>
            </a:extLst>
          </p:cNvPr>
          <p:cNvGraphicFramePr>
            <a:graphicFrameLocks noGrp="1"/>
          </p:cNvGraphicFramePr>
          <p:nvPr>
            <p:extLst>
              <p:ext uri="{D42A27DB-BD31-4B8C-83A1-F6EECF244321}">
                <p14:modId xmlns:p14="http://schemas.microsoft.com/office/powerpoint/2010/main" val="1724131206"/>
              </p:ext>
            </p:extLst>
          </p:nvPr>
        </p:nvGraphicFramePr>
        <p:xfrm>
          <a:off x="1050364" y="1160003"/>
          <a:ext cx="10091271" cy="3442987"/>
        </p:xfrm>
        <a:graphic>
          <a:graphicData uri="http://schemas.openxmlformats.org/drawingml/2006/table">
            <a:tbl>
              <a:tblPr firstRow="1" bandRow="1">
                <a:tableStyleId>{5C22544A-7EE6-4342-B048-85BDC9FD1C3A}</a:tableStyleId>
              </a:tblPr>
              <a:tblGrid>
                <a:gridCol w="1529976">
                  <a:extLst>
                    <a:ext uri="{9D8B030D-6E8A-4147-A177-3AD203B41FA5}">
                      <a16:colId xmlns:a16="http://schemas.microsoft.com/office/drawing/2014/main" val="502284607"/>
                    </a:ext>
                  </a:extLst>
                </a:gridCol>
                <a:gridCol w="7074648">
                  <a:extLst>
                    <a:ext uri="{9D8B030D-6E8A-4147-A177-3AD203B41FA5}">
                      <a16:colId xmlns:a16="http://schemas.microsoft.com/office/drawing/2014/main" val="3930777910"/>
                    </a:ext>
                  </a:extLst>
                </a:gridCol>
                <a:gridCol w="1486647">
                  <a:extLst>
                    <a:ext uri="{9D8B030D-6E8A-4147-A177-3AD203B41FA5}">
                      <a16:colId xmlns:a16="http://schemas.microsoft.com/office/drawing/2014/main" val="3364422322"/>
                    </a:ext>
                  </a:extLst>
                </a:gridCol>
              </a:tblGrid>
              <a:tr h="232522">
                <a:tc gridSpan="3">
                  <a:txBody>
                    <a:bodyPr/>
                    <a:lstStyle/>
                    <a:p>
                      <a:r>
                        <a:rPr lang="en-GB" dirty="0">
                          <a:solidFill>
                            <a:schemeClr val="tx1"/>
                          </a:solidFill>
                          <a:latin typeface="Century Gothic"/>
                        </a:rPr>
                        <a:t>SECTION 6 – ADMIN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8626085"/>
                  </a:ext>
                </a:extLst>
              </a:tr>
              <a:tr h="165753">
                <a:tc>
                  <a:txBody>
                    <a:bodyPr/>
                    <a:lstStyle/>
                    <a:p>
                      <a:pPr algn="ctr"/>
                      <a:r>
                        <a:rPr lang="en-GB" sz="1000" b="1" dirty="0">
                          <a:latin typeface="Century Gothic"/>
                        </a:rPr>
                        <a:t>Standard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00" b="1" dirty="0">
                          <a:latin typeface="Century Gothic"/>
                        </a:rPr>
                        <a:t>Criteria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00" b="1" dirty="0">
                          <a:latin typeface="Century Gothic"/>
                        </a:rPr>
                        <a:t>Completed (YES/NO)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8834871"/>
                  </a:ext>
                </a:extLst>
              </a:tr>
              <a:tr h="334027">
                <a:tc rowSpan="3">
                  <a:txBody>
                    <a:bodyPr/>
                    <a:lstStyle/>
                    <a:p>
                      <a:pPr algn="ctr"/>
                      <a:r>
                        <a:rPr lang="en-GB" sz="1400" b="0" dirty="0">
                          <a:latin typeface="Century Gothic"/>
                        </a:rPr>
                        <a:t>Bronze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l"/>
                      <a:r>
                        <a:rPr lang="en-GB" sz="1000" dirty="0">
                          <a:solidFill>
                            <a:schemeClr val="tx1"/>
                          </a:solidFill>
                          <a:latin typeface="Century Gothic"/>
                        </a:rPr>
                        <a:t>Submitted a society constitution (or start up form if you r-started or were new since June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868479"/>
                  </a:ext>
                </a:extLst>
              </a:tr>
              <a:tr h="155015">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l"/>
                      <a:r>
                        <a:rPr lang="en-GB" sz="1000" dirty="0">
                          <a:latin typeface="Century Gothic"/>
                        </a:rPr>
                        <a:t>Compliance with the Societies Terms of Reference.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0647870"/>
                  </a:ext>
                </a:extLst>
              </a:tr>
              <a:tr h="251899">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l"/>
                      <a:r>
                        <a:rPr lang="en-GB" sz="1000" dirty="0">
                          <a:latin typeface="Century Gothic"/>
                        </a:rPr>
                        <a:t>Attendance at all compulsory SU Societies training sessions, or to watch back/read the training videos/presentations if you were unable to attend the sessions.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6579459"/>
                  </a:ext>
                </a:extLst>
              </a:tr>
              <a:tr h="155015">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0" dirty="0">
                          <a:latin typeface="Century Gothic"/>
                        </a:rPr>
                        <a:t>Silver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a:r>
                        <a:rPr lang="en-GB" sz="1000" dirty="0">
                          <a:latin typeface="Century Gothic"/>
                        </a:rPr>
                        <a:t>Some examples of events posted on the SU What’s On page (</a:t>
                      </a:r>
                      <a:r>
                        <a:rPr lang="en-GB" sz="1000" dirty="0">
                          <a:latin typeface="Century Gothic"/>
                          <a:hlinkClick r:id="rId2"/>
                        </a:rPr>
                        <a:t>https://www.essexstudent.com/whatson/</a:t>
                      </a:r>
                      <a:r>
                        <a:rPr lang="en-GB" sz="1000" dirty="0">
                          <a:latin typeface="Century Gothic"/>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35273"/>
                  </a:ext>
                </a:extLst>
              </a:tr>
              <a:tr h="155015">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a:r>
                        <a:rPr lang="en-GB" sz="1000" dirty="0">
                          <a:latin typeface="Century Gothic"/>
                          <a:hlinkClick r:id="rId3"/>
                        </a:rPr>
                        <a:t>www.essexstudent.com </a:t>
                      </a:r>
                      <a:r>
                        <a:rPr lang="en-GB" sz="1000" dirty="0">
                          <a:latin typeface="Century Gothic"/>
                        </a:rPr>
                        <a:t>page up to date, </a:t>
                      </a:r>
                      <a:r>
                        <a:rPr lang="en-GB" sz="1000" dirty="0">
                          <a:solidFill>
                            <a:schemeClr val="tx1"/>
                          </a:solidFill>
                          <a:latin typeface="Century Gothic"/>
                        </a:rPr>
                        <a:t>including a logo, description, social and contact information.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5300259"/>
                  </a:ext>
                </a:extLst>
              </a:tr>
              <a:tr h="155015">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a:r>
                        <a:rPr lang="en-GB" sz="1000" dirty="0">
                          <a:latin typeface="Century Gothic"/>
                        </a:rPr>
                        <a:t>At least one society representative to have attended all Society General Meetings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3386104"/>
                  </a:ext>
                </a:extLst>
              </a:tr>
              <a:tr h="155015">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a:r>
                        <a:rPr lang="en-GB" sz="1000" dirty="0">
                          <a:latin typeface="Century Gothic"/>
                        </a:rPr>
                        <a:t>Budget not exceeded (excluding extreme circumstances).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1870138"/>
                  </a:ext>
                </a:extLst>
              </a:tr>
              <a:tr h="155015">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a:r>
                        <a:rPr lang="en-GB" sz="1000" dirty="0">
                          <a:latin typeface="Century Gothic"/>
                        </a:rPr>
                        <a:t>Society not found guilty of any disciplinary offences (this will not include individual offences).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4179845"/>
                  </a:ext>
                </a:extLst>
              </a:tr>
              <a:tr h="155015">
                <a:tc rowSpan="2">
                  <a:txBody>
                    <a:bodyPr/>
                    <a:lstStyle/>
                    <a:p>
                      <a:pPr algn="ctr"/>
                      <a:r>
                        <a:rPr lang="en-GB" sz="1400" b="0" dirty="0">
                          <a:latin typeface="Century Gothic"/>
                        </a:rPr>
                        <a:t>Gold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r>
                        <a:rPr lang="en-GB" sz="1000" dirty="0">
                          <a:latin typeface="Century Gothic"/>
                        </a:rPr>
                        <a:t>At least two society representatives to have attended one Society General Meeting.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6622825"/>
                  </a:ext>
                </a:extLst>
              </a:tr>
              <a:tr h="251899">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r>
                        <a:rPr lang="en-GB" sz="1000" dirty="0">
                          <a:latin typeface="Century Gothic"/>
                        </a:rPr>
                        <a:t>Evidence that you have promoted any upcoming elections and available exec roles to your members in advance of the General Elections.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10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0537832"/>
                  </a:ext>
                </a:extLst>
              </a:tr>
            </a:tbl>
          </a:graphicData>
        </a:graphic>
      </p:graphicFrame>
      <p:pic>
        <p:nvPicPr>
          <p:cNvPr id="5" name="Picture 4">
            <a:extLst>
              <a:ext uri="{FF2B5EF4-FFF2-40B4-BE49-F238E27FC236}">
                <a16:creationId xmlns:a16="http://schemas.microsoft.com/office/drawing/2014/main" id="{91825528-DC0C-D355-0FE3-9417032386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6" name="Right Triangle 5">
            <a:extLst>
              <a:ext uri="{FF2B5EF4-FFF2-40B4-BE49-F238E27FC236}">
                <a16:creationId xmlns:a16="http://schemas.microsoft.com/office/drawing/2014/main" id="{1190F1D6-5677-775B-5DA8-7DD540F05676}"/>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E5C1CCF7-CB96-85B4-52ED-2EE45BA0AC44}"/>
              </a:ext>
            </a:extLst>
          </p:cNvPr>
          <p:cNvSpPr txBox="1"/>
          <p:nvPr/>
        </p:nvSpPr>
        <p:spPr>
          <a:xfrm>
            <a:off x="0" y="6396335"/>
            <a:ext cx="6185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a:solidFill>
                  <a:prstClr val="black"/>
                </a:solidFill>
                <a:latin typeface="Century Gothic" panose="020B0502020202020204" pitchFamily="34" charset="0"/>
              </a:rPr>
              <a:t>15</a:t>
            </a: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p>
        </p:txBody>
      </p:sp>
      <p:graphicFrame>
        <p:nvGraphicFramePr>
          <p:cNvPr id="10" name="Table 9">
            <a:extLst>
              <a:ext uri="{FF2B5EF4-FFF2-40B4-BE49-F238E27FC236}">
                <a16:creationId xmlns:a16="http://schemas.microsoft.com/office/drawing/2014/main" id="{E472221E-2F04-F4BD-67A2-F31F5C30E24E}"/>
              </a:ext>
            </a:extLst>
          </p:cNvPr>
          <p:cNvGraphicFramePr>
            <a:graphicFrameLocks noGrp="1"/>
          </p:cNvGraphicFramePr>
          <p:nvPr>
            <p:extLst>
              <p:ext uri="{D42A27DB-BD31-4B8C-83A1-F6EECF244321}">
                <p14:modId xmlns:p14="http://schemas.microsoft.com/office/powerpoint/2010/main" val="3707561094"/>
              </p:ext>
            </p:extLst>
          </p:nvPr>
        </p:nvGraphicFramePr>
        <p:xfrm>
          <a:off x="7980680" y="5525285"/>
          <a:ext cx="3850511" cy="609600"/>
        </p:xfrm>
        <a:graphic>
          <a:graphicData uri="http://schemas.openxmlformats.org/drawingml/2006/table">
            <a:tbl>
              <a:tblPr firstRow="1" bandRow="1">
                <a:tableStyleId>{5C22544A-7EE6-4342-B048-85BDC9FD1C3A}</a:tableStyleId>
              </a:tblPr>
              <a:tblGrid>
                <a:gridCol w="2920999">
                  <a:extLst>
                    <a:ext uri="{9D8B030D-6E8A-4147-A177-3AD203B41FA5}">
                      <a16:colId xmlns:a16="http://schemas.microsoft.com/office/drawing/2014/main" val="1842416685"/>
                    </a:ext>
                  </a:extLst>
                </a:gridCol>
                <a:gridCol w="929512">
                  <a:extLst>
                    <a:ext uri="{9D8B030D-6E8A-4147-A177-3AD203B41FA5}">
                      <a16:colId xmlns:a16="http://schemas.microsoft.com/office/drawing/2014/main" val="1596114469"/>
                    </a:ext>
                  </a:extLst>
                </a:gridCol>
              </a:tblGrid>
              <a:tr h="219071">
                <a:tc>
                  <a:txBody>
                    <a:bodyPr/>
                    <a:lstStyle/>
                    <a:p>
                      <a:r>
                        <a:rPr lang="en-GB" sz="1400" b="1">
                          <a:solidFill>
                            <a:schemeClr val="tx1"/>
                          </a:solidFill>
                          <a:latin typeface="Century Gothic"/>
                        </a:rPr>
                        <a:t>Level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1">
                        <a:solidFill>
                          <a:schemeClr val="tx1"/>
                        </a:solidFill>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88876855"/>
                  </a:ext>
                </a:extLst>
              </a:tr>
              <a:tr h="219071">
                <a:tc>
                  <a:txBody>
                    <a:bodyPr/>
                    <a:lstStyle/>
                    <a:p>
                      <a:r>
                        <a:rPr lang="en-GB" sz="1400" b="1">
                          <a:solidFill>
                            <a:schemeClr val="tx1"/>
                          </a:solidFill>
                          <a:latin typeface="Century Gothic"/>
                        </a:rPr>
                        <a:t>Points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0" err="1">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551719410"/>
                  </a:ext>
                </a:extLst>
              </a:tr>
            </a:tbl>
          </a:graphicData>
        </a:graphic>
      </p:graphicFrame>
    </p:spTree>
    <p:extLst>
      <p:ext uri="{BB962C8B-B14F-4D97-AF65-F5344CB8AC3E}">
        <p14:creationId xmlns:p14="http://schemas.microsoft.com/office/powerpoint/2010/main" val="2992968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6 – ADMIN – EVIDENCE</a:t>
            </a:r>
          </a:p>
        </p:txBody>
      </p:sp>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5" name="Right Triangle 4">
            <a:extLst>
              <a:ext uri="{FF2B5EF4-FFF2-40B4-BE49-F238E27FC236}">
                <a16:creationId xmlns:a16="http://schemas.microsoft.com/office/drawing/2014/main" id="{FC8A9B30-76B7-D3D8-4EB4-0AE470487693}"/>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DEEBE718-756D-472D-447C-A757C521632D}"/>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16.</a:t>
            </a:r>
          </a:p>
        </p:txBody>
      </p:sp>
    </p:spTree>
    <p:extLst>
      <p:ext uri="{BB962C8B-B14F-4D97-AF65-F5344CB8AC3E}">
        <p14:creationId xmlns:p14="http://schemas.microsoft.com/office/powerpoint/2010/main" val="2021848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7 – SOCIAL EVENTS</a:t>
            </a: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Social events are considered events/meeting/gatherings which are designed to bring your society members together in a social setting.</a:t>
            </a:r>
          </a:p>
        </p:txBody>
      </p:sp>
      <p:graphicFrame>
        <p:nvGraphicFramePr>
          <p:cNvPr id="2" name="Table 2">
            <a:extLst>
              <a:ext uri="{FF2B5EF4-FFF2-40B4-BE49-F238E27FC236}">
                <a16:creationId xmlns:a16="http://schemas.microsoft.com/office/drawing/2014/main" id="{27D11FDC-CA44-A0FB-88A0-05FB67A4637E}"/>
              </a:ext>
            </a:extLst>
          </p:cNvPr>
          <p:cNvGraphicFramePr>
            <a:graphicFrameLocks noGrp="1"/>
          </p:cNvGraphicFramePr>
          <p:nvPr>
            <p:extLst>
              <p:ext uri="{D42A27DB-BD31-4B8C-83A1-F6EECF244321}">
                <p14:modId xmlns:p14="http://schemas.microsoft.com/office/powerpoint/2010/main" val="100244534"/>
              </p:ext>
            </p:extLst>
          </p:nvPr>
        </p:nvGraphicFramePr>
        <p:xfrm>
          <a:off x="1050364" y="1269579"/>
          <a:ext cx="10091271" cy="3795620"/>
        </p:xfrm>
        <a:graphic>
          <a:graphicData uri="http://schemas.openxmlformats.org/drawingml/2006/table">
            <a:tbl>
              <a:tblPr firstRow="1" bandRow="1">
                <a:tableStyleId>{5C22544A-7EE6-4342-B048-85BDC9FD1C3A}</a:tableStyleId>
              </a:tblPr>
              <a:tblGrid>
                <a:gridCol w="1529976">
                  <a:extLst>
                    <a:ext uri="{9D8B030D-6E8A-4147-A177-3AD203B41FA5}">
                      <a16:colId xmlns:a16="http://schemas.microsoft.com/office/drawing/2014/main" val="502284607"/>
                    </a:ext>
                  </a:extLst>
                </a:gridCol>
                <a:gridCol w="1839260">
                  <a:extLst>
                    <a:ext uri="{9D8B030D-6E8A-4147-A177-3AD203B41FA5}">
                      <a16:colId xmlns:a16="http://schemas.microsoft.com/office/drawing/2014/main" val="3930777910"/>
                    </a:ext>
                  </a:extLst>
                </a:gridCol>
                <a:gridCol w="3388659">
                  <a:extLst>
                    <a:ext uri="{9D8B030D-6E8A-4147-A177-3AD203B41FA5}">
                      <a16:colId xmlns:a16="http://schemas.microsoft.com/office/drawing/2014/main" val="3364422322"/>
                    </a:ext>
                  </a:extLst>
                </a:gridCol>
                <a:gridCol w="3333376">
                  <a:extLst>
                    <a:ext uri="{9D8B030D-6E8A-4147-A177-3AD203B41FA5}">
                      <a16:colId xmlns:a16="http://schemas.microsoft.com/office/drawing/2014/main" val="687596221"/>
                    </a:ext>
                  </a:extLst>
                </a:gridCol>
              </a:tblGrid>
              <a:tr h="269548">
                <a:tc gridSpan="4">
                  <a:txBody>
                    <a:bodyPr/>
                    <a:lstStyle/>
                    <a:p>
                      <a:r>
                        <a:rPr lang="en-GB">
                          <a:solidFill>
                            <a:schemeClr val="tx1"/>
                          </a:solidFill>
                          <a:latin typeface="Century Gothic" panose="020B0502020202020204" pitchFamily="34" charset="0"/>
                        </a:rPr>
                        <a:t>SECTION 7 – SOCIAL EVENTS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8626085"/>
                  </a:ext>
                </a:extLst>
              </a:tr>
              <a:tr h="381860">
                <a:tc>
                  <a:txBody>
                    <a:bodyPr/>
                    <a:lstStyle/>
                    <a:p>
                      <a:pPr algn="ctr"/>
                      <a:r>
                        <a:rPr lang="en-GB" sz="1400" b="1">
                          <a:latin typeface="Century Gothic" panose="020B0502020202020204" pitchFamily="34" charset="0"/>
                        </a:rPr>
                        <a:t>Standard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Required numbers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Event &amp; 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Approximate number of attendees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8834871"/>
                  </a:ext>
                </a:extLst>
              </a:tr>
              <a:tr h="224624">
                <a:tc rowSpan="3">
                  <a:txBody>
                    <a:bodyPr/>
                    <a:lstStyle/>
                    <a:p>
                      <a:pPr algn="ctr"/>
                      <a:r>
                        <a:rPr lang="en-GB" sz="1400" b="0">
                          <a:latin typeface="Century Gothic" panose="020B0502020202020204" pitchFamily="34" charset="0"/>
                        </a:rPr>
                        <a:t>Bronze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rowSpan="3">
                  <a:txBody>
                    <a:bodyPr/>
                    <a:lstStyle/>
                    <a:p>
                      <a:pPr algn="ctr"/>
                      <a:r>
                        <a:rPr lang="en-GB" sz="1400">
                          <a:latin typeface="Century Gothic" panose="020B050202020202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868479"/>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0647870"/>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6579459"/>
                  </a:ext>
                </a:extLst>
              </a:tr>
              <a:tr h="224624">
                <a:tc rowSpan="4">
                  <a:txBody>
                    <a:bodyPr/>
                    <a:lstStyle/>
                    <a:p>
                      <a:pPr algn="ctr"/>
                      <a:r>
                        <a:rPr lang="en-GB" sz="1400" b="0">
                          <a:latin typeface="Century Gothic" panose="020B0502020202020204" pitchFamily="34" charset="0"/>
                        </a:rPr>
                        <a:t>Silver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rowSpan="4">
                  <a:txBody>
                    <a:bodyPr/>
                    <a:lstStyle/>
                    <a:p>
                      <a:pPr algn="ctr"/>
                      <a:r>
                        <a:rPr lang="en-GB" sz="1400">
                          <a:latin typeface="Century Gothic" panose="020B0502020202020204"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5300259"/>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3386104"/>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1870138"/>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4179845"/>
                  </a:ext>
                </a:extLst>
              </a:tr>
              <a:tr h="224624">
                <a:tc rowSpan="3">
                  <a:txBody>
                    <a:bodyPr/>
                    <a:lstStyle/>
                    <a:p>
                      <a:pPr algn="ctr"/>
                      <a:r>
                        <a:rPr lang="en-GB" sz="1400" b="0">
                          <a:latin typeface="Century Gothic" panose="020B0502020202020204" pitchFamily="34" charset="0"/>
                        </a:rPr>
                        <a:t>Gold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rowSpan="3">
                  <a:txBody>
                    <a:bodyPr/>
                    <a:lstStyle/>
                    <a:p>
                      <a:pPr algn="ctr"/>
                      <a:r>
                        <a:rPr lang="en-GB" sz="1400">
                          <a:latin typeface="Century Gothic" panose="020B0502020202020204" pitchFamily="34" charset="0"/>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6622825"/>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0537832"/>
                  </a:ext>
                </a:extLst>
              </a:tr>
              <a:tr h="22462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vMerge="1">
                  <a:txBody>
                    <a:bodyPr/>
                    <a:lstStyle/>
                    <a:p>
                      <a:pPr algn="ctr"/>
                      <a:endParaRPr lang="en-GB" sz="140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10412163"/>
                  </a:ext>
                </a:extLst>
              </a:tr>
            </a:tbl>
          </a:graphicData>
        </a:graphic>
      </p:graphicFrame>
      <p:pic>
        <p:nvPicPr>
          <p:cNvPr id="5" name="Picture 4">
            <a:extLst>
              <a:ext uri="{FF2B5EF4-FFF2-40B4-BE49-F238E27FC236}">
                <a16:creationId xmlns:a16="http://schemas.microsoft.com/office/drawing/2014/main" id="{44740A11-D3BA-03F1-B5D7-B75DFADE56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6" name="Right Triangle 5">
            <a:extLst>
              <a:ext uri="{FF2B5EF4-FFF2-40B4-BE49-F238E27FC236}">
                <a16:creationId xmlns:a16="http://schemas.microsoft.com/office/drawing/2014/main" id="{137BA310-9026-8FDD-439F-C627170339E2}"/>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7392BB0D-C2DA-93BC-D45B-DE22FF412C5C}"/>
              </a:ext>
            </a:extLst>
          </p:cNvPr>
          <p:cNvSpPr txBox="1"/>
          <p:nvPr/>
        </p:nvSpPr>
        <p:spPr>
          <a:xfrm>
            <a:off x="0" y="6396335"/>
            <a:ext cx="6185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a:solidFill>
                  <a:prstClr val="black"/>
                </a:solidFill>
                <a:latin typeface="Century Gothic" panose="020B0502020202020204" pitchFamily="34" charset="0"/>
              </a:rPr>
              <a:t>17</a:t>
            </a: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p>
        </p:txBody>
      </p:sp>
      <p:graphicFrame>
        <p:nvGraphicFramePr>
          <p:cNvPr id="10" name="Table 9">
            <a:extLst>
              <a:ext uri="{FF2B5EF4-FFF2-40B4-BE49-F238E27FC236}">
                <a16:creationId xmlns:a16="http://schemas.microsoft.com/office/drawing/2014/main" id="{6B08889A-B4C7-925B-E0AD-5DCBDC73A4A1}"/>
              </a:ext>
            </a:extLst>
          </p:cNvPr>
          <p:cNvGraphicFramePr>
            <a:graphicFrameLocks noGrp="1"/>
          </p:cNvGraphicFramePr>
          <p:nvPr>
            <p:extLst>
              <p:ext uri="{D42A27DB-BD31-4B8C-83A1-F6EECF244321}">
                <p14:modId xmlns:p14="http://schemas.microsoft.com/office/powerpoint/2010/main" val="4138340587"/>
              </p:ext>
            </p:extLst>
          </p:nvPr>
        </p:nvGraphicFramePr>
        <p:xfrm>
          <a:off x="7980680" y="5525285"/>
          <a:ext cx="3850511" cy="609600"/>
        </p:xfrm>
        <a:graphic>
          <a:graphicData uri="http://schemas.openxmlformats.org/drawingml/2006/table">
            <a:tbl>
              <a:tblPr firstRow="1" bandRow="1">
                <a:tableStyleId>{5C22544A-7EE6-4342-B048-85BDC9FD1C3A}</a:tableStyleId>
              </a:tblPr>
              <a:tblGrid>
                <a:gridCol w="2920999">
                  <a:extLst>
                    <a:ext uri="{9D8B030D-6E8A-4147-A177-3AD203B41FA5}">
                      <a16:colId xmlns:a16="http://schemas.microsoft.com/office/drawing/2014/main" val="1842416685"/>
                    </a:ext>
                  </a:extLst>
                </a:gridCol>
                <a:gridCol w="929512">
                  <a:extLst>
                    <a:ext uri="{9D8B030D-6E8A-4147-A177-3AD203B41FA5}">
                      <a16:colId xmlns:a16="http://schemas.microsoft.com/office/drawing/2014/main" val="1596114469"/>
                    </a:ext>
                  </a:extLst>
                </a:gridCol>
              </a:tblGrid>
              <a:tr h="219071">
                <a:tc>
                  <a:txBody>
                    <a:bodyPr/>
                    <a:lstStyle/>
                    <a:p>
                      <a:r>
                        <a:rPr lang="en-GB" sz="1400" b="1">
                          <a:solidFill>
                            <a:schemeClr val="tx1"/>
                          </a:solidFill>
                          <a:latin typeface="Century Gothic"/>
                        </a:rPr>
                        <a:t>Level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1">
                        <a:solidFill>
                          <a:schemeClr val="tx1"/>
                        </a:solidFill>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88876855"/>
                  </a:ext>
                </a:extLst>
              </a:tr>
              <a:tr h="219071">
                <a:tc>
                  <a:txBody>
                    <a:bodyPr/>
                    <a:lstStyle/>
                    <a:p>
                      <a:r>
                        <a:rPr lang="en-GB" sz="1400" b="1">
                          <a:solidFill>
                            <a:schemeClr val="tx1"/>
                          </a:solidFill>
                          <a:latin typeface="Century Gothic"/>
                        </a:rPr>
                        <a:t>Points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0" err="1">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551719410"/>
                  </a:ext>
                </a:extLst>
              </a:tr>
            </a:tbl>
          </a:graphicData>
        </a:graphic>
      </p:graphicFrame>
    </p:spTree>
    <p:extLst>
      <p:ext uri="{BB962C8B-B14F-4D97-AF65-F5344CB8AC3E}">
        <p14:creationId xmlns:p14="http://schemas.microsoft.com/office/powerpoint/2010/main" val="36957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7 – SOCIAL EVENTS – EVIDENCE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a:solidFill>
                  <a:prstClr val="black"/>
                </a:solidFill>
                <a:latin typeface="Century Gothic" panose="020B0502020202020204" pitchFamily="34" charset="0"/>
              </a:rPr>
              <a:t>Any evidence of posts promoting the event or photos taken at the event will help support your application.</a:t>
            </a:r>
            <a:endParaRPr kumimoji="0" lang="en-GB" sz="140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2" name="Right Triangle 1">
            <a:extLst>
              <a:ext uri="{FF2B5EF4-FFF2-40B4-BE49-F238E27FC236}">
                <a16:creationId xmlns:a16="http://schemas.microsoft.com/office/drawing/2014/main" id="{BA901DA4-BB5D-674B-6FDB-1D71532212BC}"/>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C1A078CF-B608-B701-A80B-2DC0A7D1684B}"/>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18.</a:t>
            </a:r>
          </a:p>
        </p:txBody>
      </p:sp>
    </p:spTree>
    <p:extLst>
      <p:ext uri="{BB962C8B-B14F-4D97-AF65-F5344CB8AC3E}">
        <p14:creationId xmlns:p14="http://schemas.microsoft.com/office/powerpoint/2010/main" val="421205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8 – SOCIETY ENGAGEMENT</a:t>
            </a: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graphicFrame>
        <p:nvGraphicFramePr>
          <p:cNvPr id="2" name="Table 2">
            <a:extLst>
              <a:ext uri="{FF2B5EF4-FFF2-40B4-BE49-F238E27FC236}">
                <a16:creationId xmlns:a16="http://schemas.microsoft.com/office/drawing/2014/main" id="{27D11FDC-CA44-A0FB-88A0-05FB67A4637E}"/>
              </a:ext>
            </a:extLst>
          </p:cNvPr>
          <p:cNvGraphicFramePr>
            <a:graphicFrameLocks noGrp="1"/>
          </p:cNvGraphicFramePr>
          <p:nvPr>
            <p:extLst>
              <p:ext uri="{D42A27DB-BD31-4B8C-83A1-F6EECF244321}">
                <p14:modId xmlns:p14="http://schemas.microsoft.com/office/powerpoint/2010/main" val="3978522379"/>
              </p:ext>
            </p:extLst>
          </p:nvPr>
        </p:nvGraphicFramePr>
        <p:xfrm>
          <a:off x="1050365" y="744423"/>
          <a:ext cx="10091270" cy="4049584"/>
        </p:xfrm>
        <a:graphic>
          <a:graphicData uri="http://schemas.openxmlformats.org/drawingml/2006/table">
            <a:tbl>
              <a:tblPr firstRow="1" bandRow="1">
                <a:tableStyleId>{5C22544A-7EE6-4342-B048-85BDC9FD1C3A}</a:tableStyleId>
              </a:tblPr>
              <a:tblGrid>
                <a:gridCol w="2485796">
                  <a:extLst>
                    <a:ext uri="{9D8B030D-6E8A-4147-A177-3AD203B41FA5}">
                      <a16:colId xmlns:a16="http://schemas.microsoft.com/office/drawing/2014/main" val="502284607"/>
                    </a:ext>
                  </a:extLst>
                </a:gridCol>
                <a:gridCol w="6109863">
                  <a:extLst>
                    <a:ext uri="{9D8B030D-6E8A-4147-A177-3AD203B41FA5}">
                      <a16:colId xmlns:a16="http://schemas.microsoft.com/office/drawing/2014/main" val="3930777910"/>
                    </a:ext>
                  </a:extLst>
                </a:gridCol>
                <a:gridCol w="1495611">
                  <a:extLst>
                    <a:ext uri="{9D8B030D-6E8A-4147-A177-3AD203B41FA5}">
                      <a16:colId xmlns:a16="http://schemas.microsoft.com/office/drawing/2014/main" val="3364422322"/>
                    </a:ext>
                  </a:extLst>
                </a:gridCol>
              </a:tblGrid>
              <a:tr h="258678">
                <a:tc gridSpan="3">
                  <a:txBody>
                    <a:bodyPr/>
                    <a:lstStyle/>
                    <a:p>
                      <a:r>
                        <a:rPr lang="en-GB" dirty="0">
                          <a:solidFill>
                            <a:schemeClr val="tx1"/>
                          </a:solidFill>
                          <a:latin typeface="Century Gothic"/>
                        </a:rPr>
                        <a:t>SECTION 8 – SOCIETY ENGAGEMENT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8626085"/>
                  </a:ext>
                </a:extLst>
              </a:tr>
              <a:tr h="270064">
                <a:tc>
                  <a:txBody>
                    <a:bodyPr/>
                    <a:lstStyle/>
                    <a:p>
                      <a:pPr algn="ctr"/>
                      <a:r>
                        <a:rPr lang="en-GB" sz="1000" b="1" dirty="0">
                          <a:latin typeface="Century Gothic"/>
                        </a:rPr>
                        <a:t>Standard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00" b="1" dirty="0">
                          <a:latin typeface="Century Gothic"/>
                        </a:rPr>
                        <a:t>Criteria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00" b="1" dirty="0">
                          <a:latin typeface="Century Gothic"/>
                        </a:rPr>
                        <a:t>Completed (YES/NO)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8834871"/>
                  </a:ext>
                </a:extLst>
              </a:tr>
              <a:tr h="172452">
                <a:tc rowSpan="3">
                  <a:txBody>
                    <a:bodyPr/>
                    <a:lstStyle/>
                    <a:p>
                      <a:pPr algn="ctr"/>
                      <a:r>
                        <a:rPr lang="en-GB" sz="1400" b="0" dirty="0">
                          <a:latin typeface="Century Gothic"/>
                        </a:rPr>
                        <a:t>Bronze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l"/>
                      <a:r>
                        <a:rPr lang="en-GB" sz="1000" dirty="0">
                          <a:latin typeface="Century Gothic"/>
                        </a:rPr>
                        <a:t>Have at least one society social media account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0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868479"/>
                  </a:ext>
                </a:extLst>
              </a:tr>
              <a:tr h="172452">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l"/>
                      <a:r>
                        <a:rPr lang="en-GB" sz="1000" dirty="0">
                          <a:latin typeface="Century Gothic"/>
                        </a:rPr>
                        <a:t>Host a welcome event for society members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0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0647870"/>
                  </a:ext>
                </a:extLst>
              </a:tr>
              <a:tr h="172452">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l"/>
                      <a:r>
                        <a:rPr lang="en-GB" sz="1000" dirty="0">
                          <a:latin typeface="Century Gothic"/>
                        </a:rPr>
                        <a:t>Host at least 1 social/activity a month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0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6579459"/>
                  </a:ext>
                </a:extLst>
              </a:tr>
              <a:tr h="172452">
                <a:tc rowSpan="3">
                  <a:txBody>
                    <a:bodyPr/>
                    <a:lstStyle/>
                    <a:p>
                      <a:pPr algn="ctr"/>
                      <a:r>
                        <a:rPr lang="en-GB" sz="1400" b="0" dirty="0">
                          <a:latin typeface="Century Gothic"/>
                        </a:rPr>
                        <a:t>Silver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a:r>
                        <a:rPr lang="en-GB" sz="1000" dirty="0">
                          <a:latin typeface="Century Gothic"/>
                        </a:rPr>
                        <a:t>Ran a stall at Fresher’s Fair or the January Opportunities Fair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0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5300259"/>
                  </a:ext>
                </a:extLst>
              </a:tr>
              <a:tr h="172452">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a:r>
                        <a:rPr lang="en-GB" sz="1000" dirty="0">
                          <a:latin typeface="Century Gothic"/>
                        </a:rPr>
                        <a:t>Worked on a project/event collaborating with another society </a:t>
                      </a:r>
                      <a:r>
                        <a:rPr lang="en-GB" sz="1000" dirty="0">
                          <a:solidFill>
                            <a:schemeClr val="tx1"/>
                          </a:solidFill>
                          <a:latin typeface="Century Gothic"/>
                        </a:rPr>
                        <a:t>or sports club.</a:t>
                      </a:r>
                      <a:endParaRPr lang="en-GB" sz="1000" dirty="0">
                        <a:solidFill>
                          <a:schemeClr val="tx1"/>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0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3386104"/>
                  </a:ext>
                </a:extLst>
              </a:tr>
              <a:tr h="28023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a:r>
                        <a:rPr lang="en-GB" sz="1000" dirty="0">
                          <a:latin typeface="Century Gothic"/>
                        </a:rPr>
                        <a:t>Have an active social media account (at least one post/story per fortnight during term time across any social media platforms)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0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1870138"/>
                  </a:ext>
                </a:extLst>
              </a:tr>
              <a:tr h="388016">
                <a:tc rowSpan="3">
                  <a:txBody>
                    <a:bodyPr/>
                    <a:lstStyle/>
                    <a:p>
                      <a:pPr algn="ctr"/>
                      <a:r>
                        <a:rPr lang="en-GB" sz="1400" b="0" dirty="0">
                          <a:latin typeface="Century Gothic"/>
                        </a:rPr>
                        <a:t>Gold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r>
                        <a:rPr lang="en-GB" sz="1000" dirty="0">
                          <a:latin typeface="Century Gothic"/>
                        </a:rPr>
                        <a:t>Collaborate once with Rebel: This can be writing an article; create a podcast, creating video content or getting involved with Rebellion – you must submit the links or screenshots of your pieces of content on the next slide.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0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6622825"/>
                  </a:ext>
                </a:extLst>
              </a:tr>
              <a:tr h="495799">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lvl="0" algn="l">
                        <a:buNone/>
                      </a:pPr>
                      <a:r>
                        <a:rPr lang="en-GB" sz="1000" b="0" i="0" u="none" strike="noStrike" noProof="0" dirty="0">
                          <a:solidFill>
                            <a:srgbClr val="000000"/>
                          </a:solidFill>
                          <a:latin typeface="Century Gothic"/>
                        </a:rPr>
                        <a:t>Actively engage or collaborate with an SU-ran event, campaign or community group</a:t>
                      </a:r>
                      <a:r>
                        <a:rPr lang="en-GB" sz="1000" dirty="0">
                          <a:solidFill>
                            <a:schemeClr val="tx1"/>
                          </a:solidFill>
                          <a:latin typeface="Century Gothic"/>
                        </a:rPr>
                        <a:t>.</a:t>
                      </a:r>
                      <a:br>
                        <a:rPr lang="en-GB" sz="1000" dirty="0">
                          <a:solidFill>
                            <a:srgbClr val="000000"/>
                          </a:solidFill>
                          <a:latin typeface="Century Gothic"/>
                        </a:rPr>
                      </a:br>
                      <a:r>
                        <a:rPr lang="en-GB" sz="1000" dirty="0">
                          <a:solidFill>
                            <a:schemeClr val="tx1"/>
                          </a:solidFill>
                          <a:latin typeface="Century Gothic"/>
                        </a:rPr>
                        <a:t>Can include: Student communities (Asian Network, Black Network, International Students Association, LGBTQ+ Networks, Mature Students, PGR &amp; PGT Students, Student Parents &amp; Carers, Students with Disabilities, Women Students).</a:t>
                      </a:r>
                    </a:p>
                    <a:p>
                      <a:pPr algn="l"/>
                      <a:r>
                        <a:rPr lang="en-GB" sz="1000" dirty="0">
                          <a:solidFill>
                            <a:schemeClr val="tx1"/>
                          </a:solidFill>
                          <a:latin typeface="Century Gothic"/>
                        </a:rPr>
                        <a:t>SU event examples: SU Bar takeover, SU Makes collaboration.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0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0537832"/>
                  </a:ext>
                </a:extLst>
              </a:tr>
              <a:tr h="280234">
                <a:tc vMerge="1">
                  <a:txBody>
                    <a:bodyPr/>
                    <a:lstStyle/>
                    <a:p>
                      <a:pPr algn="ctr"/>
                      <a:endParaRPr lang="en-GB" sz="1400" b="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r>
                        <a:rPr lang="en-GB" sz="1000" dirty="0">
                          <a:latin typeface="Century Gothic"/>
                        </a:rPr>
                        <a:t>Have an active social media account (at least one post/story per week during term time across any social media platforms)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0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2652685"/>
                  </a:ext>
                </a:extLst>
              </a:tr>
            </a:tbl>
          </a:graphicData>
        </a:graphic>
      </p:graphicFrame>
      <p:pic>
        <p:nvPicPr>
          <p:cNvPr id="5" name="Picture 4">
            <a:extLst>
              <a:ext uri="{FF2B5EF4-FFF2-40B4-BE49-F238E27FC236}">
                <a16:creationId xmlns:a16="http://schemas.microsoft.com/office/drawing/2014/main" id="{44740A11-D3BA-03F1-B5D7-B75DFADE56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8" name="Right Triangle 7">
            <a:extLst>
              <a:ext uri="{FF2B5EF4-FFF2-40B4-BE49-F238E27FC236}">
                <a16:creationId xmlns:a16="http://schemas.microsoft.com/office/drawing/2014/main" id="{26498E94-C75F-609C-9418-40983A619EDF}"/>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B81AFD13-86EB-0575-4525-3FA195741B6D}"/>
              </a:ext>
            </a:extLst>
          </p:cNvPr>
          <p:cNvSpPr txBox="1"/>
          <p:nvPr/>
        </p:nvSpPr>
        <p:spPr>
          <a:xfrm>
            <a:off x="0" y="6396335"/>
            <a:ext cx="6185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a:solidFill>
                  <a:prstClr val="black"/>
                </a:solidFill>
                <a:latin typeface="Century Gothic" panose="020B0502020202020204" pitchFamily="34" charset="0"/>
              </a:rPr>
              <a:t>19</a:t>
            </a: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p>
        </p:txBody>
      </p:sp>
      <p:graphicFrame>
        <p:nvGraphicFramePr>
          <p:cNvPr id="4" name="Table 3">
            <a:extLst>
              <a:ext uri="{FF2B5EF4-FFF2-40B4-BE49-F238E27FC236}">
                <a16:creationId xmlns:a16="http://schemas.microsoft.com/office/drawing/2014/main" id="{F58DEB5D-4BBB-FE5A-1E9B-A5A5B13E81EB}"/>
              </a:ext>
            </a:extLst>
          </p:cNvPr>
          <p:cNvGraphicFramePr>
            <a:graphicFrameLocks noGrp="1"/>
          </p:cNvGraphicFramePr>
          <p:nvPr>
            <p:extLst>
              <p:ext uri="{D42A27DB-BD31-4B8C-83A1-F6EECF244321}">
                <p14:modId xmlns:p14="http://schemas.microsoft.com/office/powerpoint/2010/main" val="2555410813"/>
              </p:ext>
            </p:extLst>
          </p:nvPr>
        </p:nvGraphicFramePr>
        <p:xfrm>
          <a:off x="7980680" y="5525285"/>
          <a:ext cx="3850511" cy="609600"/>
        </p:xfrm>
        <a:graphic>
          <a:graphicData uri="http://schemas.openxmlformats.org/drawingml/2006/table">
            <a:tbl>
              <a:tblPr firstRow="1" bandRow="1">
                <a:tableStyleId>{5C22544A-7EE6-4342-B048-85BDC9FD1C3A}</a:tableStyleId>
              </a:tblPr>
              <a:tblGrid>
                <a:gridCol w="2920999">
                  <a:extLst>
                    <a:ext uri="{9D8B030D-6E8A-4147-A177-3AD203B41FA5}">
                      <a16:colId xmlns:a16="http://schemas.microsoft.com/office/drawing/2014/main" val="1842416685"/>
                    </a:ext>
                  </a:extLst>
                </a:gridCol>
                <a:gridCol w="929512">
                  <a:extLst>
                    <a:ext uri="{9D8B030D-6E8A-4147-A177-3AD203B41FA5}">
                      <a16:colId xmlns:a16="http://schemas.microsoft.com/office/drawing/2014/main" val="1596114469"/>
                    </a:ext>
                  </a:extLst>
                </a:gridCol>
              </a:tblGrid>
              <a:tr h="219071">
                <a:tc>
                  <a:txBody>
                    <a:bodyPr/>
                    <a:lstStyle/>
                    <a:p>
                      <a:r>
                        <a:rPr lang="en-GB" sz="1400" b="1">
                          <a:solidFill>
                            <a:schemeClr val="tx1"/>
                          </a:solidFill>
                          <a:latin typeface="Century Gothic"/>
                        </a:rPr>
                        <a:t>Level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1">
                        <a:solidFill>
                          <a:schemeClr val="tx1"/>
                        </a:solidFill>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88876855"/>
                  </a:ext>
                </a:extLst>
              </a:tr>
              <a:tr h="219071">
                <a:tc>
                  <a:txBody>
                    <a:bodyPr/>
                    <a:lstStyle/>
                    <a:p>
                      <a:r>
                        <a:rPr lang="en-GB" sz="1400" b="1">
                          <a:solidFill>
                            <a:schemeClr val="tx1"/>
                          </a:solidFill>
                          <a:latin typeface="Century Gothic"/>
                        </a:rPr>
                        <a:t>Points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0" err="1">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551719410"/>
                  </a:ext>
                </a:extLst>
              </a:tr>
            </a:tbl>
          </a:graphicData>
        </a:graphic>
      </p:graphicFrame>
    </p:spTree>
    <p:extLst>
      <p:ext uri="{BB962C8B-B14F-4D97-AF65-F5344CB8AC3E}">
        <p14:creationId xmlns:p14="http://schemas.microsoft.com/office/powerpoint/2010/main" val="1151165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0B08F647-FE13-BCAC-DAB0-28E02E5952ED}"/>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6A1B4A19-3BA6-8E5B-9D1E-12F4EC970225}"/>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2.</a:t>
            </a:r>
          </a:p>
        </p:txBody>
      </p:sp>
      <p:sp>
        <p:nvSpPr>
          <p:cNvPr id="8" name="TextBox 7">
            <a:extLst>
              <a:ext uri="{FF2B5EF4-FFF2-40B4-BE49-F238E27FC236}">
                <a16:creationId xmlns:a16="http://schemas.microsoft.com/office/drawing/2014/main" id="{EA9B4D93-BF78-266B-1EFC-A486A58EBB0B}"/>
              </a:ext>
            </a:extLst>
          </p:cNvPr>
          <p:cNvSpPr txBox="1"/>
          <p:nvPr/>
        </p:nvSpPr>
        <p:spPr>
          <a:xfrm>
            <a:off x="0" y="0"/>
            <a:ext cx="12192000" cy="461665"/>
          </a:xfrm>
          <a:prstGeom prst="rect">
            <a:avLst/>
          </a:prstGeom>
          <a:noFill/>
        </p:spPr>
        <p:txBody>
          <a:bodyPr wrap="square" rtlCol="0">
            <a:spAutoFit/>
          </a:bodyPr>
          <a:lstStyle/>
          <a:p>
            <a:r>
              <a:rPr lang="en-GB" sz="2400" b="1">
                <a:latin typeface="Century Gothic" panose="020B0502020202020204" pitchFamily="34" charset="0"/>
              </a:rPr>
              <a:t>CONTENTS</a:t>
            </a:r>
          </a:p>
        </p:txBody>
      </p:sp>
      <p:pic>
        <p:nvPicPr>
          <p:cNvPr id="10" name="Picture 9">
            <a:extLst>
              <a:ext uri="{FF2B5EF4-FFF2-40B4-BE49-F238E27FC236}">
                <a16:creationId xmlns:a16="http://schemas.microsoft.com/office/drawing/2014/main" id="{4DD56CA3-6994-94F7-D4F4-027A630B25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graphicFrame>
        <p:nvGraphicFramePr>
          <p:cNvPr id="11" name="Table 11">
            <a:extLst>
              <a:ext uri="{FF2B5EF4-FFF2-40B4-BE49-F238E27FC236}">
                <a16:creationId xmlns:a16="http://schemas.microsoft.com/office/drawing/2014/main" id="{EFFCC595-4976-04C5-C4A6-756B15B20EF8}"/>
              </a:ext>
            </a:extLst>
          </p:cNvPr>
          <p:cNvGraphicFramePr>
            <a:graphicFrameLocks noGrp="1"/>
          </p:cNvGraphicFramePr>
          <p:nvPr>
            <p:extLst>
              <p:ext uri="{D42A27DB-BD31-4B8C-83A1-F6EECF244321}">
                <p14:modId xmlns:p14="http://schemas.microsoft.com/office/powerpoint/2010/main" val="4111593731"/>
              </p:ext>
            </p:extLst>
          </p:nvPr>
        </p:nvGraphicFramePr>
        <p:xfrm>
          <a:off x="336000" y="1153775"/>
          <a:ext cx="11520000" cy="3627120"/>
        </p:xfrm>
        <a:graphic>
          <a:graphicData uri="http://schemas.openxmlformats.org/drawingml/2006/table">
            <a:tbl>
              <a:tblPr firstRow="1" bandRow="1">
                <a:tableStyleId>{5C22544A-7EE6-4342-B048-85BDC9FD1C3A}</a:tableStyleId>
              </a:tblPr>
              <a:tblGrid>
                <a:gridCol w="4860000">
                  <a:extLst>
                    <a:ext uri="{9D8B030D-6E8A-4147-A177-3AD203B41FA5}">
                      <a16:colId xmlns:a16="http://schemas.microsoft.com/office/drawing/2014/main" val="2889735604"/>
                    </a:ext>
                  </a:extLst>
                </a:gridCol>
                <a:gridCol w="900000">
                  <a:extLst>
                    <a:ext uri="{9D8B030D-6E8A-4147-A177-3AD203B41FA5}">
                      <a16:colId xmlns:a16="http://schemas.microsoft.com/office/drawing/2014/main" val="1568904415"/>
                    </a:ext>
                  </a:extLst>
                </a:gridCol>
                <a:gridCol w="4860000">
                  <a:extLst>
                    <a:ext uri="{9D8B030D-6E8A-4147-A177-3AD203B41FA5}">
                      <a16:colId xmlns:a16="http://schemas.microsoft.com/office/drawing/2014/main" val="2992908858"/>
                    </a:ext>
                  </a:extLst>
                </a:gridCol>
                <a:gridCol w="900000">
                  <a:extLst>
                    <a:ext uri="{9D8B030D-6E8A-4147-A177-3AD203B41FA5}">
                      <a16:colId xmlns:a16="http://schemas.microsoft.com/office/drawing/2014/main" val="642404128"/>
                    </a:ext>
                  </a:extLst>
                </a:gridCol>
              </a:tblGrid>
              <a:tr h="0">
                <a:tc>
                  <a:txBody>
                    <a:bodyPr/>
                    <a:lstStyle/>
                    <a:p>
                      <a:pPr algn="l"/>
                      <a:r>
                        <a:rPr lang="en-GB" sz="1600">
                          <a:solidFill>
                            <a:schemeClr val="tx1"/>
                          </a:solidFill>
                          <a:latin typeface="Century Gothic" panose="020B0502020202020204" pitchFamily="34" charset="0"/>
                        </a:rPr>
                        <a:t>Topics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600">
                          <a:solidFill>
                            <a:schemeClr val="tx1"/>
                          </a:solidFill>
                          <a:latin typeface="Century Gothic" panose="020B0502020202020204" pitchFamily="34" charset="0"/>
                        </a:rPr>
                        <a:t>Page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600">
                          <a:solidFill>
                            <a:schemeClr val="tx1"/>
                          </a:solidFill>
                          <a:latin typeface="Century Gothic" panose="020B0502020202020204" pitchFamily="34" charset="0"/>
                        </a:rPr>
                        <a:t>Topics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600">
                          <a:solidFill>
                            <a:schemeClr val="tx1"/>
                          </a:solidFill>
                          <a:latin typeface="Century Gothic" panose="020B0502020202020204" pitchFamily="34" charset="0"/>
                        </a:rPr>
                        <a:t>Page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9367514"/>
                  </a:ext>
                </a:extLst>
              </a:tr>
              <a:tr h="0">
                <a:tc>
                  <a:txBody>
                    <a:bodyPr/>
                    <a:lstStyle/>
                    <a:p>
                      <a:r>
                        <a:rPr lang="en-GB" sz="1200">
                          <a:solidFill>
                            <a:schemeClr val="tx1"/>
                          </a:solidFill>
                          <a:latin typeface="Century Gothic" panose="020B0502020202020204" pitchFamily="34" charset="0"/>
                        </a:rPr>
                        <a:t>What are Standards?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a:solidFill>
                            <a:schemeClr val="tx1"/>
                          </a:solidFill>
                          <a:latin typeface="Century Gothic" panose="020B0502020202020204" pitchFamily="34" charset="0"/>
                        </a:rPr>
                        <a:t>Section 4 – Funds Raised – Evidence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9957316"/>
                  </a:ext>
                </a:extLst>
              </a:tr>
              <a:tr h="0">
                <a:tc>
                  <a:txBody>
                    <a:bodyPr/>
                    <a:lstStyle/>
                    <a:p>
                      <a:r>
                        <a:rPr lang="en-GB" sz="1200">
                          <a:solidFill>
                            <a:schemeClr val="tx1"/>
                          </a:solidFill>
                          <a:latin typeface="Century Gothic" panose="020B0502020202020204" pitchFamily="34" charset="0"/>
                        </a:rPr>
                        <a:t>How Scoring Works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a:solidFill>
                            <a:schemeClr val="tx1"/>
                          </a:solidFill>
                          <a:latin typeface="Century Gothic" panose="020B0502020202020204" pitchFamily="34" charset="0"/>
                        </a:rPr>
                        <a:t>Section 5 – Executive Committee Meetings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484406"/>
                  </a:ext>
                </a:extLst>
              </a:tr>
              <a:tr h="0">
                <a:tc>
                  <a:txBody>
                    <a:bodyPr/>
                    <a:lstStyle/>
                    <a:p>
                      <a:r>
                        <a:rPr lang="en-GB" sz="1200">
                          <a:solidFill>
                            <a:schemeClr val="tx1"/>
                          </a:solidFill>
                          <a:latin typeface="Century Gothic" panose="020B0502020202020204" pitchFamily="34" charset="0"/>
                        </a:rPr>
                        <a:t>Example of Scoring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chemeClr val="tx1"/>
                          </a:solidFill>
                          <a:latin typeface="Century Gothic" panose="020B0502020202020204" pitchFamily="34" charset="0"/>
                        </a:rPr>
                        <a:t>Section 5 – Executive Committee Meetings – Evidence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69438373"/>
                  </a:ext>
                </a:extLst>
              </a:tr>
              <a:tr h="0">
                <a:tc>
                  <a:txBody>
                    <a:bodyPr/>
                    <a:lstStyle/>
                    <a:p>
                      <a:r>
                        <a:rPr lang="en-GB" sz="1200">
                          <a:solidFill>
                            <a:schemeClr val="tx1"/>
                          </a:solidFill>
                          <a:latin typeface="Century Gothic" panose="020B0502020202020204" pitchFamily="34" charset="0"/>
                        </a:rPr>
                        <a:t>How To Fill Out This Form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a:solidFill>
                            <a:schemeClr val="tx1"/>
                          </a:solidFill>
                          <a:latin typeface="Century Gothic" panose="020B0502020202020204" pitchFamily="34" charset="0"/>
                        </a:rPr>
                        <a:t>Section 6 – Admin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78030760"/>
                  </a:ext>
                </a:extLst>
              </a:tr>
              <a:tr h="0">
                <a:tc>
                  <a:txBody>
                    <a:bodyPr/>
                    <a:lstStyle/>
                    <a:p>
                      <a:r>
                        <a:rPr lang="en-GB" sz="1200">
                          <a:solidFill>
                            <a:schemeClr val="tx1"/>
                          </a:solidFill>
                          <a:latin typeface="Century Gothic" panose="020B0502020202020204" pitchFamily="34" charset="0"/>
                        </a:rPr>
                        <a:t>Standards Tracker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a:solidFill>
                            <a:schemeClr val="tx1"/>
                          </a:solidFill>
                          <a:latin typeface="Century Gothic" panose="020B0502020202020204" pitchFamily="34" charset="0"/>
                        </a:rPr>
                        <a:t>Section 6 – Admin – Evidence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6140854"/>
                  </a:ext>
                </a:extLst>
              </a:tr>
              <a:tr h="0">
                <a:tc>
                  <a:txBody>
                    <a:bodyPr/>
                    <a:lstStyle/>
                    <a:p>
                      <a:r>
                        <a:rPr lang="en-GB" sz="1200">
                          <a:solidFill>
                            <a:schemeClr val="tx1"/>
                          </a:solidFill>
                          <a:latin typeface="Century Gothic" panose="020B0502020202020204" pitchFamily="34" charset="0"/>
                        </a:rPr>
                        <a:t>Section 1 – Society Committee Positions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a:solidFill>
                            <a:schemeClr val="tx1"/>
                          </a:solidFill>
                          <a:latin typeface="Century Gothic" panose="020B0502020202020204" pitchFamily="34" charset="0"/>
                        </a:rPr>
                        <a:t>Section 7 – Social Events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720020"/>
                  </a:ext>
                </a:extLst>
              </a:tr>
              <a:tr h="0">
                <a:tc>
                  <a:txBody>
                    <a:bodyPr/>
                    <a:lstStyle/>
                    <a:p>
                      <a:r>
                        <a:rPr lang="en-GB" sz="1200">
                          <a:solidFill>
                            <a:schemeClr val="tx1"/>
                          </a:solidFill>
                          <a:latin typeface="Century Gothic" panose="020B0502020202020204" pitchFamily="34" charset="0"/>
                        </a:rPr>
                        <a:t>Section 1 – Society Committee Positions – Evidence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chemeClr val="tx1"/>
                          </a:solidFill>
                          <a:latin typeface="Century Gothic" panose="020B0502020202020204" pitchFamily="34" charset="0"/>
                        </a:rPr>
                        <a:t>Section 7 – Social Events – Evidence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0725101"/>
                  </a:ext>
                </a:extLst>
              </a:tr>
              <a:tr h="0">
                <a:tc>
                  <a:txBody>
                    <a:bodyPr/>
                    <a:lstStyle/>
                    <a:p>
                      <a:r>
                        <a:rPr lang="en-GB" sz="1200">
                          <a:solidFill>
                            <a:schemeClr val="tx1"/>
                          </a:solidFill>
                          <a:latin typeface="Century Gothic" panose="020B0502020202020204" pitchFamily="34" charset="0"/>
                        </a:rPr>
                        <a:t>Section 2 – Volunteering Events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a:solidFill>
                            <a:schemeClr val="tx1"/>
                          </a:solidFill>
                          <a:latin typeface="Century Gothic" panose="020B0502020202020204" pitchFamily="34" charset="0"/>
                        </a:rPr>
                        <a:t>Section 8 – Society Engagement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7455357"/>
                  </a:ext>
                </a:extLst>
              </a:tr>
              <a:tr h="0">
                <a:tc>
                  <a:txBody>
                    <a:bodyPr/>
                    <a:lstStyle/>
                    <a:p>
                      <a:r>
                        <a:rPr lang="en-GB" sz="1200">
                          <a:solidFill>
                            <a:schemeClr val="tx1"/>
                          </a:solidFill>
                          <a:latin typeface="Century Gothic" panose="020B0502020202020204" pitchFamily="34" charset="0"/>
                        </a:rPr>
                        <a:t>Section 2 – Volunteering Events – Evidence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chemeClr val="tx1"/>
                          </a:solidFill>
                          <a:latin typeface="Century Gothic" panose="020B0502020202020204" pitchFamily="34" charset="0"/>
                        </a:rPr>
                        <a:t>Section 8 – Society Engagement – Evidence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249750"/>
                  </a:ext>
                </a:extLst>
              </a:tr>
              <a:tr h="0">
                <a:tc>
                  <a:txBody>
                    <a:bodyPr/>
                    <a:lstStyle/>
                    <a:p>
                      <a:r>
                        <a:rPr lang="en-GB" sz="1200">
                          <a:solidFill>
                            <a:schemeClr val="tx1"/>
                          </a:solidFill>
                          <a:latin typeface="Century Gothic" panose="020B0502020202020204" pitchFamily="34" charset="0"/>
                        </a:rPr>
                        <a:t>Section 3 – Executive Committee Volunteering Log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a:solidFill>
                            <a:schemeClr val="tx1"/>
                          </a:solidFill>
                          <a:latin typeface="Century Gothic" panose="020B0502020202020204" pitchFamily="34" charset="0"/>
                        </a:rPr>
                        <a:t>Celebrating Excellence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21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966025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chemeClr val="tx1"/>
                          </a:solidFill>
                          <a:latin typeface="Century Gothic" panose="020B0502020202020204" pitchFamily="34" charset="0"/>
                        </a:rPr>
                        <a:t>Section 3 – Executive Committee Volunteering Log – Evidence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chemeClr val="tx1"/>
                          </a:solidFill>
                          <a:latin typeface="Century Gothic" panose="020B0502020202020204" pitchFamily="34" charset="0"/>
                        </a:rPr>
                        <a:t>Celebrating Excellence – Evidence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22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30317389"/>
                  </a:ext>
                </a:extLst>
              </a:tr>
              <a:tr h="0">
                <a:tc>
                  <a:txBody>
                    <a:bodyPr/>
                    <a:lstStyle/>
                    <a:p>
                      <a:r>
                        <a:rPr lang="en-GB" sz="1200">
                          <a:solidFill>
                            <a:schemeClr val="tx1"/>
                          </a:solidFill>
                          <a:latin typeface="Century Gothic" panose="020B0502020202020204" pitchFamily="34" charset="0"/>
                        </a:rPr>
                        <a:t>Section 4 – Funds Raised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a:solidFill>
                            <a:schemeClr val="tx1"/>
                          </a:solidFill>
                          <a:latin typeface="Century Gothic" panose="020B0502020202020204" pitchFamily="34" charset="0"/>
                        </a:rPr>
                        <a:t>Signatures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200">
                          <a:solidFill>
                            <a:schemeClr val="tx1"/>
                          </a:solidFill>
                          <a:latin typeface="Century Gothic" panose="020B0502020202020204" pitchFamily="34" charset="0"/>
                        </a:rPr>
                        <a:t>   23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2255772"/>
                  </a:ext>
                </a:extLst>
              </a:tr>
            </a:tbl>
          </a:graphicData>
        </a:graphic>
      </p:graphicFrame>
    </p:spTree>
    <p:extLst>
      <p:ext uri="{BB962C8B-B14F-4D97-AF65-F5344CB8AC3E}">
        <p14:creationId xmlns:p14="http://schemas.microsoft.com/office/powerpoint/2010/main" val="3652265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8 – SOCIETY ENGAGEMENT – EVIDENCE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a:solidFill>
                <a:prstClr val="black"/>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Feel free to add additional slides to include further evidence.</a:t>
            </a:r>
          </a:p>
        </p:txBody>
      </p:sp>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2" name="Right Triangle 1">
            <a:extLst>
              <a:ext uri="{FF2B5EF4-FFF2-40B4-BE49-F238E27FC236}">
                <a16:creationId xmlns:a16="http://schemas.microsoft.com/office/drawing/2014/main" id="{7B7FA122-1C28-1D41-8D67-6B9D8D4F9BBF}"/>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4397000C-D524-ACDC-C3E6-614D18499586}"/>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20.</a:t>
            </a:r>
          </a:p>
        </p:txBody>
      </p:sp>
    </p:spTree>
    <p:extLst>
      <p:ext uri="{BB962C8B-B14F-4D97-AF65-F5344CB8AC3E}">
        <p14:creationId xmlns:p14="http://schemas.microsoft.com/office/powerpoint/2010/main" val="567081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14619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CELEBRATING EXCELLENCE</a:t>
            </a: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If your society or an individual member (representing the society) has achieved national or international recognition for something they have done (including being shortlisted for an award), please let us know below.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Each accepted submission is worth an extra 300 bonus points towards your standards award. A maximum of 900 points will be granted for this section.</a:t>
            </a:r>
          </a:p>
        </p:txBody>
      </p:sp>
      <p:pic>
        <p:nvPicPr>
          <p:cNvPr id="5" name="Picture 4">
            <a:extLst>
              <a:ext uri="{FF2B5EF4-FFF2-40B4-BE49-F238E27FC236}">
                <a16:creationId xmlns:a16="http://schemas.microsoft.com/office/drawing/2014/main" id="{44740A11-D3BA-03F1-B5D7-B75DFADE56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graphicFrame>
        <p:nvGraphicFramePr>
          <p:cNvPr id="6" name="Table 7">
            <a:extLst>
              <a:ext uri="{FF2B5EF4-FFF2-40B4-BE49-F238E27FC236}">
                <a16:creationId xmlns:a16="http://schemas.microsoft.com/office/drawing/2014/main" id="{29FECF41-64DD-95C9-05EC-5070FDDEE83B}"/>
              </a:ext>
            </a:extLst>
          </p:cNvPr>
          <p:cNvGraphicFramePr>
            <a:graphicFrameLocks noGrp="1"/>
          </p:cNvGraphicFramePr>
          <p:nvPr>
            <p:extLst>
              <p:ext uri="{D42A27DB-BD31-4B8C-83A1-F6EECF244321}">
                <p14:modId xmlns:p14="http://schemas.microsoft.com/office/powerpoint/2010/main" val="2592248201"/>
              </p:ext>
            </p:extLst>
          </p:nvPr>
        </p:nvGraphicFramePr>
        <p:xfrm>
          <a:off x="1050366" y="2725792"/>
          <a:ext cx="10091268" cy="1483360"/>
        </p:xfrm>
        <a:graphic>
          <a:graphicData uri="http://schemas.openxmlformats.org/drawingml/2006/table">
            <a:tbl>
              <a:tblPr firstRow="1" bandRow="1">
                <a:tableStyleId>{5C22544A-7EE6-4342-B048-85BDC9FD1C3A}</a:tableStyleId>
              </a:tblPr>
              <a:tblGrid>
                <a:gridCol w="401918">
                  <a:extLst>
                    <a:ext uri="{9D8B030D-6E8A-4147-A177-3AD203B41FA5}">
                      <a16:colId xmlns:a16="http://schemas.microsoft.com/office/drawing/2014/main" val="1204831380"/>
                    </a:ext>
                  </a:extLst>
                </a:gridCol>
                <a:gridCol w="3931374">
                  <a:extLst>
                    <a:ext uri="{9D8B030D-6E8A-4147-A177-3AD203B41FA5}">
                      <a16:colId xmlns:a16="http://schemas.microsoft.com/office/drawing/2014/main" val="2652800057"/>
                    </a:ext>
                  </a:extLst>
                </a:gridCol>
                <a:gridCol w="3051425">
                  <a:extLst>
                    <a:ext uri="{9D8B030D-6E8A-4147-A177-3AD203B41FA5}">
                      <a16:colId xmlns:a16="http://schemas.microsoft.com/office/drawing/2014/main" val="557875029"/>
                    </a:ext>
                  </a:extLst>
                </a:gridCol>
                <a:gridCol w="2706551">
                  <a:extLst>
                    <a:ext uri="{9D8B030D-6E8A-4147-A177-3AD203B41FA5}">
                      <a16:colId xmlns:a16="http://schemas.microsoft.com/office/drawing/2014/main" val="1096400836"/>
                    </a:ext>
                  </a:extLst>
                </a:gridCol>
              </a:tblGrid>
              <a:tr h="370840">
                <a:tc>
                  <a:txBody>
                    <a:bodyPr/>
                    <a:lstStyle/>
                    <a:p>
                      <a:endParaRPr lang="en-GB" b="1">
                        <a:solidFill>
                          <a:schemeClr val="tx1"/>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latin typeface="Century Gothic" panose="020B0502020202020204" pitchFamily="34" charset="0"/>
                        </a:rPr>
                        <a:t>Title of Recognition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latin typeface="Century Gothic" panose="020B0502020202020204" pitchFamily="34" charset="0"/>
                        </a:rPr>
                        <a:t>Member’s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latin typeface="Century Gothic" panose="020B0502020202020204" pitchFamily="34" charset="0"/>
                        </a:rPr>
                        <a:t>Member’s Essex 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0836519"/>
                  </a:ext>
                </a:extLst>
              </a:tr>
              <a:tr h="370840">
                <a:tc>
                  <a:txBody>
                    <a:bodyPr/>
                    <a:lstStyle/>
                    <a:p>
                      <a:r>
                        <a:rPr lang="en-GB" b="1">
                          <a:solidFill>
                            <a:schemeClr val="tx1"/>
                          </a:solidFill>
                          <a:latin typeface="Century Gothic" panose="020B0502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052071"/>
                  </a:ext>
                </a:extLst>
              </a:tr>
              <a:tr h="370840">
                <a:tc>
                  <a:txBody>
                    <a:bodyPr/>
                    <a:lstStyle/>
                    <a:p>
                      <a:r>
                        <a:rPr lang="en-GB" b="1">
                          <a:solidFill>
                            <a:schemeClr val="tx1"/>
                          </a:solidFill>
                          <a:latin typeface="Century Gothic" panose="020B0502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4393006"/>
                  </a:ext>
                </a:extLst>
              </a:tr>
              <a:tr h="370840">
                <a:tc>
                  <a:txBody>
                    <a:bodyPr/>
                    <a:lstStyle/>
                    <a:p>
                      <a:r>
                        <a:rPr lang="en-GB" b="1">
                          <a:solidFill>
                            <a:schemeClr val="tx1"/>
                          </a:solidFill>
                          <a:latin typeface="Century Gothic" panose="020B0502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6266006"/>
                  </a:ext>
                </a:extLst>
              </a:tr>
            </a:tbl>
          </a:graphicData>
        </a:graphic>
      </p:graphicFrame>
      <p:sp>
        <p:nvSpPr>
          <p:cNvPr id="9" name="Right Triangle 8">
            <a:extLst>
              <a:ext uri="{FF2B5EF4-FFF2-40B4-BE49-F238E27FC236}">
                <a16:creationId xmlns:a16="http://schemas.microsoft.com/office/drawing/2014/main" id="{EC6D43C8-F2E5-70FB-3F69-F0EB6666AB67}"/>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3F6FF8DD-DB87-7807-C814-AB073C12DCBE}"/>
              </a:ext>
            </a:extLst>
          </p:cNvPr>
          <p:cNvSpPr txBox="1"/>
          <p:nvPr/>
        </p:nvSpPr>
        <p:spPr>
          <a:xfrm>
            <a:off x="0" y="6396335"/>
            <a:ext cx="6185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a:solidFill>
                  <a:prstClr val="black"/>
                </a:solidFill>
                <a:latin typeface="Century Gothic" panose="020B0502020202020204" pitchFamily="34" charset="0"/>
              </a:rPr>
              <a:t>21</a:t>
            </a: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p>
        </p:txBody>
      </p:sp>
    </p:spTree>
    <p:extLst>
      <p:ext uri="{BB962C8B-B14F-4D97-AF65-F5344CB8AC3E}">
        <p14:creationId xmlns:p14="http://schemas.microsoft.com/office/powerpoint/2010/main" val="162398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CELEBRATING EXCELLENCE – EVIDENCE</a:t>
            </a:r>
          </a:p>
        </p:txBody>
      </p:sp>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2" name="Right Triangle 1">
            <a:extLst>
              <a:ext uri="{FF2B5EF4-FFF2-40B4-BE49-F238E27FC236}">
                <a16:creationId xmlns:a16="http://schemas.microsoft.com/office/drawing/2014/main" id="{DED4942A-BA06-14B7-7BEF-954D35288FBC}"/>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D0F05E2-AA82-E0A7-4CEB-32820672269F}"/>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22.</a:t>
            </a:r>
          </a:p>
        </p:txBody>
      </p:sp>
    </p:spTree>
    <p:extLst>
      <p:ext uri="{BB962C8B-B14F-4D97-AF65-F5344CB8AC3E}">
        <p14:creationId xmlns:p14="http://schemas.microsoft.com/office/powerpoint/2010/main" val="166196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SIGNATURES</a:t>
            </a: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This is to acknowledge that everything recorded on this form is accurate to the best of the society’s Exec Members’ knowledge.</a:t>
            </a:r>
          </a:p>
        </p:txBody>
      </p:sp>
      <p:sp>
        <p:nvSpPr>
          <p:cNvPr id="3" name="Right Triangle 2">
            <a:extLst>
              <a:ext uri="{FF2B5EF4-FFF2-40B4-BE49-F238E27FC236}">
                <a16:creationId xmlns:a16="http://schemas.microsoft.com/office/drawing/2014/main" id="{AD2CDCFA-A8A8-78FA-84F9-42586413C163}"/>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903F9E27-356A-FC0A-03A7-44189FD90139}"/>
              </a:ext>
            </a:extLst>
          </p:cNvPr>
          <p:cNvSpPr txBox="1"/>
          <p:nvPr/>
        </p:nvSpPr>
        <p:spPr>
          <a:xfrm>
            <a:off x="1" y="6396335"/>
            <a:ext cx="12192000"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23. End of Document</a:t>
            </a:r>
          </a:p>
        </p:txBody>
      </p:sp>
      <p:pic>
        <p:nvPicPr>
          <p:cNvPr id="5" name="Picture 4">
            <a:extLst>
              <a:ext uri="{FF2B5EF4-FFF2-40B4-BE49-F238E27FC236}">
                <a16:creationId xmlns:a16="http://schemas.microsoft.com/office/drawing/2014/main" id="{44740A11-D3BA-03F1-B5D7-B75DFADE56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graphicFrame>
        <p:nvGraphicFramePr>
          <p:cNvPr id="8" name="Table 8">
            <a:extLst>
              <a:ext uri="{FF2B5EF4-FFF2-40B4-BE49-F238E27FC236}">
                <a16:creationId xmlns:a16="http://schemas.microsoft.com/office/drawing/2014/main" id="{10509B13-D7A7-9CC0-3152-7B2C8C516F75}"/>
              </a:ext>
            </a:extLst>
          </p:cNvPr>
          <p:cNvGraphicFramePr>
            <a:graphicFrameLocks noGrp="1"/>
          </p:cNvGraphicFramePr>
          <p:nvPr>
            <p:extLst>
              <p:ext uri="{D42A27DB-BD31-4B8C-83A1-F6EECF244321}">
                <p14:modId xmlns:p14="http://schemas.microsoft.com/office/powerpoint/2010/main" val="3609122518"/>
              </p:ext>
            </p:extLst>
          </p:nvPr>
        </p:nvGraphicFramePr>
        <p:xfrm>
          <a:off x="0" y="873227"/>
          <a:ext cx="12189600" cy="4593600"/>
        </p:xfrm>
        <a:graphic>
          <a:graphicData uri="http://schemas.openxmlformats.org/drawingml/2006/table">
            <a:tbl>
              <a:tblPr firstRow="1" bandRow="1">
                <a:tableStyleId>{5C22544A-7EE6-4342-B048-85BDC9FD1C3A}</a:tableStyleId>
              </a:tblPr>
              <a:tblGrid>
                <a:gridCol w="6094800">
                  <a:extLst>
                    <a:ext uri="{9D8B030D-6E8A-4147-A177-3AD203B41FA5}">
                      <a16:colId xmlns:a16="http://schemas.microsoft.com/office/drawing/2014/main" val="175278665"/>
                    </a:ext>
                  </a:extLst>
                </a:gridCol>
                <a:gridCol w="6094800">
                  <a:extLst>
                    <a:ext uri="{9D8B030D-6E8A-4147-A177-3AD203B41FA5}">
                      <a16:colId xmlns:a16="http://schemas.microsoft.com/office/drawing/2014/main" val="1227223046"/>
                    </a:ext>
                  </a:extLst>
                </a:gridCol>
              </a:tblGrid>
              <a:tr h="1148400">
                <a:tc>
                  <a:txBody>
                    <a:bodyPr/>
                    <a:lstStyle/>
                    <a:p>
                      <a:r>
                        <a:rPr lang="en-GB" b="1">
                          <a:solidFill>
                            <a:schemeClr val="tx1"/>
                          </a:solidFill>
                          <a:latin typeface="Century Gothic" panose="020B0502020202020204" pitchFamily="34" charset="0"/>
                        </a:rPr>
                        <a:t>President Name…</a:t>
                      </a:r>
                      <a:r>
                        <a:rPr lang="en-GB" b="0">
                          <a:solidFill>
                            <a:schemeClr val="tx1"/>
                          </a:solidFill>
                          <a:latin typeface="Century Gothic" panose="020B0502020202020204" pitchFamily="34" charset="0"/>
                        </a:rPr>
                        <a:t> </a:t>
                      </a:r>
                      <a:endParaRPr lang="en-GB" b="1">
                        <a:solidFill>
                          <a:schemeClr val="tx1"/>
                        </a:solidFill>
                        <a:latin typeface="Century Gothic" panose="020B0502020202020204" pitchFamily="34" charset="0"/>
                      </a:endParaRPr>
                    </a:p>
                  </a:txBody>
                  <a:tcPr anchor="ctr">
                    <a:noFill/>
                  </a:tcPr>
                </a:tc>
                <a:tc>
                  <a:txBody>
                    <a:bodyPr/>
                    <a:lstStyle/>
                    <a:p>
                      <a:r>
                        <a:rPr lang="en-GB" b="1">
                          <a:solidFill>
                            <a:schemeClr val="tx1"/>
                          </a:solidFill>
                          <a:latin typeface="Century Gothic" panose="020B0502020202020204" pitchFamily="34" charset="0"/>
                        </a:rPr>
                        <a:t>President’s Signature…</a:t>
                      </a:r>
                      <a:r>
                        <a:rPr lang="en-GB" b="0">
                          <a:solidFill>
                            <a:schemeClr val="tx1"/>
                          </a:solidFill>
                          <a:latin typeface="Century Gothic" panose="020B0502020202020204" pitchFamily="34" charset="0"/>
                        </a:rPr>
                        <a:t> </a:t>
                      </a:r>
                      <a:endParaRPr lang="en-GB" b="1">
                        <a:solidFill>
                          <a:schemeClr val="tx1"/>
                        </a:solidFill>
                        <a:latin typeface="Century Gothic" panose="020B0502020202020204" pitchFamily="34" charset="0"/>
                      </a:endParaRPr>
                    </a:p>
                  </a:txBody>
                  <a:tcPr anchor="ctr">
                    <a:noFill/>
                  </a:tcPr>
                </a:tc>
                <a:extLst>
                  <a:ext uri="{0D108BD9-81ED-4DB2-BD59-A6C34878D82A}">
                    <a16:rowId xmlns:a16="http://schemas.microsoft.com/office/drawing/2014/main" val="1663495664"/>
                  </a:ext>
                </a:extLst>
              </a:tr>
              <a:tr h="1148400">
                <a:tc>
                  <a:txBody>
                    <a:bodyPr/>
                    <a:lstStyle/>
                    <a:p>
                      <a:r>
                        <a:rPr lang="en-GB" b="1">
                          <a:solidFill>
                            <a:schemeClr val="tx1"/>
                          </a:solidFill>
                          <a:latin typeface="Century Gothic" panose="020B0502020202020204" pitchFamily="34" charset="0"/>
                        </a:rPr>
                        <a:t>Secretary’s Name…</a:t>
                      </a:r>
                      <a:r>
                        <a:rPr lang="en-GB" b="0">
                          <a:solidFill>
                            <a:schemeClr val="tx1"/>
                          </a:solidFill>
                          <a:latin typeface="Century Gothic" panose="020B0502020202020204" pitchFamily="34" charset="0"/>
                        </a:rPr>
                        <a:t> </a:t>
                      </a:r>
                      <a:endParaRPr lang="en-GB" b="1">
                        <a:solidFill>
                          <a:schemeClr val="tx1"/>
                        </a:solidFill>
                        <a:latin typeface="Century Gothic" panose="020B0502020202020204" pitchFamily="34" charset="0"/>
                      </a:endParaRPr>
                    </a:p>
                  </a:txBody>
                  <a:tcPr anchor="ctr">
                    <a:noFill/>
                  </a:tcPr>
                </a:tc>
                <a:tc>
                  <a:txBody>
                    <a:bodyPr/>
                    <a:lstStyle/>
                    <a:p>
                      <a:r>
                        <a:rPr lang="en-GB" b="1">
                          <a:solidFill>
                            <a:schemeClr val="tx1"/>
                          </a:solidFill>
                          <a:latin typeface="Century Gothic" panose="020B0502020202020204" pitchFamily="34" charset="0"/>
                        </a:rPr>
                        <a:t>Secretary's Signature…</a:t>
                      </a:r>
                      <a:r>
                        <a:rPr lang="en-GB" b="0">
                          <a:solidFill>
                            <a:schemeClr val="tx1"/>
                          </a:solidFill>
                          <a:latin typeface="Century Gothic" panose="020B0502020202020204" pitchFamily="34" charset="0"/>
                        </a:rPr>
                        <a:t> </a:t>
                      </a:r>
                      <a:endParaRPr lang="en-GB" b="1">
                        <a:solidFill>
                          <a:schemeClr val="tx1"/>
                        </a:solidFill>
                        <a:latin typeface="Century Gothic" panose="020B0502020202020204" pitchFamily="34" charset="0"/>
                      </a:endParaRPr>
                    </a:p>
                  </a:txBody>
                  <a:tcPr anchor="ctr">
                    <a:noFill/>
                  </a:tcPr>
                </a:tc>
                <a:extLst>
                  <a:ext uri="{0D108BD9-81ED-4DB2-BD59-A6C34878D82A}">
                    <a16:rowId xmlns:a16="http://schemas.microsoft.com/office/drawing/2014/main" val="533652456"/>
                  </a:ext>
                </a:extLst>
              </a:tr>
              <a:tr h="1148400">
                <a:tc>
                  <a:txBody>
                    <a:bodyPr/>
                    <a:lstStyle/>
                    <a:p>
                      <a:r>
                        <a:rPr lang="en-GB" b="1">
                          <a:solidFill>
                            <a:schemeClr val="tx1"/>
                          </a:solidFill>
                          <a:latin typeface="Century Gothic" panose="020B0502020202020204" pitchFamily="34" charset="0"/>
                        </a:rPr>
                        <a:t>Treasurer’s Name…</a:t>
                      </a:r>
                      <a:r>
                        <a:rPr lang="en-GB" b="0">
                          <a:solidFill>
                            <a:schemeClr val="tx1"/>
                          </a:solidFill>
                          <a:latin typeface="Century Gothic" panose="020B0502020202020204" pitchFamily="34" charset="0"/>
                        </a:rPr>
                        <a:t> </a:t>
                      </a:r>
                      <a:r>
                        <a:rPr lang="en-GB" b="1">
                          <a:solidFill>
                            <a:schemeClr val="tx1"/>
                          </a:solidFill>
                          <a:latin typeface="Century Gothic" panose="020B0502020202020204" pitchFamily="34" charset="0"/>
                        </a:rPr>
                        <a:t> </a:t>
                      </a: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a:solidFill>
                            <a:schemeClr val="tx1"/>
                          </a:solidFill>
                          <a:latin typeface="Century Gothic" panose="020B0502020202020204" pitchFamily="34" charset="0"/>
                        </a:rPr>
                        <a:t>Treasurer’s Signature…</a:t>
                      </a:r>
                      <a:r>
                        <a:rPr lang="en-GB" b="0">
                          <a:solidFill>
                            <a:schemeClr val="tx1"/>
                          </a:solidFill>
                          <a:latin typeface="Century Gothic" panose="020B0502020202020204" pitchFamily="34" charset="0"/>
                        </a:rPr>
                        <a:t> </a:t>
                      </a:r>
                      <a:endParaRPr lang="en-GB" b="1">
                        <a:solidFill>
                          <a:schemeClr val="tx1"/>
                        </a:solidFill>
                        <a:latin typeface="Century Gothic" panose="020B0502020202020204" pitchFamily="34" charset="0"/>
                      </a:endParaRPr>
                    </a:p>
                    <a:p>
                      <a:endParaRPr lang="en-GB" b="1">
                        <a:solidFill>
                          <a:schemeClr val="tx1"/>
                        </a:solidFill>
                        <a:latin typeface="Century Gothic" panose="020B0502020202020204" pitchFamily="34" charset="0"/>
                      </a:endParaRPr>
                    </a:p>
                  </a:txBody>
                  <a:tcPr anchor="ctr">
                    <a:noFill/>
                  </a:tcPr>
                </a:tc>
                <a:extLst>
                  <a:ext uri="{0D108BD9-81ED-4DB2-BD59-A6C34878D82A}">
                    <a16:rowId xmlns:a16="http://schemas.microsoft.com/office/drawing/2014/main" val="1636845377"/>
                  </a:ext>
                </a:extLst>
              </a:tr>
              <a:tr h="1148400">
                <a:tc>
                  <a:txBody>
                    <a:bodyPr/>
                    <a:lstStyle/>
                    <a:p>
                      <a:r>
                        <a:rPr lang="en-GB" b="1">
                          <a:solidFill>
                            <a:schemeClr val="tx1"/>
                          </a:solidFill>
                          <a:latin typeface="Century Gothic" panose="020B0502020202020204" pitchFamily="34" charset="0"/>
                        </a:rPr>
                        <a:t>Welfare Officer’s Name…</a:t>
                      </a:r>
                      <a:r>
                        <a:rPr lang="en-GB" b="0">
                          <a:solidFill>
                            <a:schemeClr val="tx1"/>
                          </a:solidFill>
                          <a:latin typeface="Century Gothic" panose="020B0502020202020204" pitchFamily="34" charset="0"/>
                        </a:rPr>
                        <a:t> </a:t>
                      </a:r>
                      <a:endParaRPr lang="en-GB" b="1">
                        <a:solidFill>
                          <a:schemeClr val="tx1"/>
                        </a:solidFill>
                        <a:latin typeface="Century Gothic" panose="020B0502020202020204" pitchFamily="34" charset="0"/>
                      </a:endParaRPr>
                    </a:p>
                  </a:txBody>
                  <a:tcPr anchor="ctr">
                    <a:noFill/>
                  </a:tcPr>
                </a:tc>
                <a:tc>
                  <a:txBody>
                    <a:bodyPr/>
                    <a:lstStyle/>
                    <a:p>
                      <a:r>
                        <a:rPr lang="en-GB" b="1">
                          <a:solidFill>
                            <a:schemeClr val="tx1"/>
                          </a:solidFill>
                          <a:latin typeface="Century Gothic" panose="020B0502020202020204" pitchFamily="34" charset="0"/>
                        </a:rPr>
                        <a:t>Welfare Officer’s Signature…</a:t>
                      </a:r>
                      <a:r>
                        <a:rPr lang="en-GB" b="0">
                          <a:solidFill>
                            <a:schemeClr val="tx1"/>
                          </a:solidFill>
                          <a:latin typeface="Century Gothic" panose="020B0502020202020204" pitchFamily="34" charset="0"/>
                        </a:rPr>
                        <a:t> </a:t>
                      </a:r>
                      <a:endParaRPr lang="en-GB" b="1">
                        <a:solidFill>
                          <a:schemeClr val="tx1"/>
                        </a:solidFill>
                        <a:latin typeface="Century Gothic" panose="020B0502020202020204" pitchFamily="34" charset="0"/>
                      </a:endParaRPr>
                    </a:p>
                  </a:txBody>
                  <a:tcPr anchor="ctr">
                    <a:noFill/>
                  </a:tcPr>
                </a:tc>
                <a:extLst>
                  <a:ext uri="{0D108BD9-81ED-4DB2-BD59-A6C34878D82A}">
                    <a16:rowId xmlns:a16="http://schemas.microsoft.com/office/drawing/2014/main" val="3596974037"/>
                  </a:ext>
                </a:extLst>
              </a:tr>
            </a:tbl>
          </a:graphicData>
        </a:graphic>
      </p:graphicFrame>
      <p:graphicFrame>
        <p:nvGraphicFramePr>
          <p:cNvPr id="6" name="Table 5">
            <a:extLst>
              <a:ext uri="{FF2B5EF4-FFF2-40B4-BE49-F238E27FC236}">
                <a16:creationId xmlns:a16="http://schemas.microsoft.com/office/drawing/2014/main" id="{645B8E35-3EF6-BC33-8046-E20F592BD510}"/>
              </a:ext>
            </a:extLst>
          </p:cNvPr>
          <p:cNvGraphicFramePr>
            <a:graphicFrameLocks noGrp="1"/>
          </p:cNvGraphicFramePr>
          <p:nvPr>
            <p:extLst>
              <p:ext uri="{D42A27DB-BD31-4B8C-83A1-F6EECF244321}">
                <p14:modId xmlns:p14="http://schemas.microsoft.com/office/powerpoint/2010/main" val="2818396691"/>
              </p:ext>
            </p:extLst>
          </p:nvPr>
        </p:nvGraphicFramePr>
        <p:xfrm>
          <a:off x="7980680" y="5525285"/>
          <a:ext cx="3850511" cy="609600"/>
        </p:xfrm>
        <a:graphic>
          <a:graphicData uri="http://schemas.openxmlformats.org/drawingml/2006/table">
            <a:tbl>
              <a:tblPr firstRow="1" bandRow="1">
                <a:tableStyleId>{5C22544A-7EE6-4342-B048-85BDC9FD1C3A}</a:tableStyleId>
              </a:tblPr>
              <a:tblGrid>
                <a:gridCol w="2920999">
                  <a:extLst>
                    <a:ext uri="{9D8B030D-6E8A-4147-A177-3AD203B41FA5}">
                      <a16:colId xmlns:a16="http://schemas.microsoft.com/office/drawing/2014/main" val="1842416685"/>
                    </a:ext>
                  </a:extLst>
                </a:gridCol>
                <a:gridCol w="929512">
                  <a:extLst>
                    <a:ext uri="{9D8B030D-6E8A-4147-A177-3AD203B41FA5}">
                      <a16:colId xmlns:a16="http://schemas.microsoft.com/office/drawing/2014/main" val="1596114469"/>
                    </a:ext>
                  </a:extLst>
                </a:gridCol>
              </a:tblGrid>
              <a:tr h="219071">
                <a:tc>
                  <a:txBody>
                    <a:bodyPr/>
                    <a:lstStyle/>
                    <a:p>
                      <a:r>
                        <a:rPr lang="en-GB" sz="1400" b="1">
                          <a:solidFill>
                            <a:schemeClr val="tx1"/>
                          </a:solidFill>
                          <a:latin typeface="Century Gothic"/>
                        </a:rPr>
                        <a:t>Overall Points Achieved:</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1">
                        <a:solidFill>
                          <a:schemeClr val="tx1"/>
                        </a:solidFill>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88876855"/>
                  </a:ext>
                </a:extLst>
              </a:tr>
              <a:tr h="219071">
                <a:tc>
                  <a:txBody>
                    <a:bodyPr/>
                    <a:lstStyle/>
                    <a:p>
                      <a:r>
                        <a:rPr lang="en-GB" sz="1400" b="1">
                          <a:solidFill>
                            <a:schemeClr val="tx1"/>
                          </a:solidFill>
                          <a:latin typeface="Century Gothic"/>
                        </a:rPr>
                        <a:t>Overall Standard Achieved:</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0" err="1">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551719410"/>
                  </a:ext>
                </a:extLst>
              </a:tr>
            </a:tbl>
          </a:graphicData>
        </a:graphic>
      </p:graphicFrame>
    </p:spTree>
    <p:extLst>
      <p:ext uri="{BB962C8B-B14F-4D97-AF65-F5344CB8AC3E}">
        <p14:creationId xmlns:p14="http://schemas.microsoft.com/office/powerpoint/2010/main" val="2062354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6096000" cy="6186309"/>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a:solidFill>
                  <a:prstClr val="black"/>
                </a:solidFill>
                <a:latin typeface="Century Gothic" panose="020B0502020202020204" pitchFamily="34" charset="0"/>
              </a:rPr>
              <a:t>EXAMPLES OF SCORING</a:t>
            </a:r>
            <a:endPar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cap="none" spc="0" normalizeH="0" baseline="0" noProof="0">
              <a:ln>
                <a:noFill/>
              </a:ln>
              <a:solidFill>
                <a:prstClr val="black"/>
              </a:solidFill>
              <a:effectLst/>
              <a:uLnTx/>
              <a:uFillTx/>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strike="noStrike" kern="1200" cap="none" spc="0" normalizeH="0" baseline="0" noProof="0">
                <a:ln>
                  <a:noFill/>
                </a:ln>
                <a:solidFill>
                  <a:prstClr val="black"/>
                </a:solidFill>
                <a:effectLst/>
                <a:uLnTx/>
                <a:uFillTx/>
                <a:latin typeface="Century Gothic"/>
              </a:rPr>
              <a:t>Examples of a Bronze standard society:</a:t>
            </a:r>
            <a:endParaRPr lang="en-GB" sz="1200" b="1" i="0" strike="noStrike" kern="1200" cap="none" spc="0" normalizeH="0" baseline="0" noProof="0">
              <a:ln>
                <a:noFill/>
              </a:ln>
              <a:solidFill>
                <a:prstClr val="black"/>
              </a:solidFill>
              <a:effectLst/>
              <a:uLnTx/>
              <a:uFillTx/>
              <a:latin typeface="Century Gothic"/>
            </a:endParaRPr>
          </a:p>
          <a:p>
            <a:pPr lvl="1"/>
            <a:r>
              <a:rPr kumimoji="0" lang="en-GB" sz="1200" b="0" i="0" u="none" strike="noStrike" kern="1200" cap="none" spc="0" normalizeH="0" baseline="0" noProof="0">
                <a:ln>
                  <a:noFill/>
                </a:ln>
                <a:solidFill>
                  <a:prstClr val="black"/>
                </a:solidFill>
                <a:effectLst/>
                <a:uLnTx/>
                <a:uFillTx/>
                <a:latin typeface="Century Gothic"/>
              </a:rPr>
              <a:t>8 bronze sections, or</a:t>
            </a:r>
            <a:endParaRPr lang="en-GB" sz="1200" b="0" i="0" u="none" strike="noStrike" kern="1200" cap="none" spc="0" normalizeH="0" baseline="0" noProof="0">
              <a:ln>
                <a:noFill/>
              </a:ln>
              <a:solidFill>
                <a:prstClr val="black"/>
              </a:solidFill>
              <a:effectLst/>
              <a:uLnTx/>
              <a:uFillTx/>
              <a:latin typeface="Century Gothic"/>
            </a:endParaRPr>
          </a:p>
          <a:p>
            <a:pPr lvl="1"/>
            <a:r>
              <a:rPr kumimoji="0" lang="en-GB" sz="1200" b="0" i="0" u="none" strike="noStrike" kern="1200" cap="none" spc="0" normalizeH="0" baseline="0" noProof="0">
                <a:ln>
                  <a:noFill/>
                </a:ln>
                <a:solidFill>
                  <a:prstClr val="black"/>
                </a:solidFill>
                <a:effectLst/>
                <a:uLnTx/>
                <a:uFillTx/>
                <a:latin typeface="Century Gothic"/>
              </a:rPr>
              <a:t>1 silver section, 6 bronze sections, or</a:t>
            </a:r>
            <a:endParaRPr lang="en-GB" sz="1200" b="0" i="0" u="none" strike="noStrike" kern="1200" cap="none" spc="0" normalizeH="0" baseline="0" noProof="0">
              <a:ln>
                <a:noFill/>
              </a:ln>
              <a:solidFill>
                <a:prstClr val="black"/>
              </a:solidFill>
              <a:effectLst/>
              <a:uLnTx/>
              <a:uFillTx/>
              <a:latin typeface="Century Gothic"/>
            </a:endParaRPr>
          </a:p>
          <a:p>
            <a:pPr lvl="1"/>
            <a:r>
              <a:rPr kumimoji="0" lang="en-GB" sz="1200" b="0" i="0" u="none" strike="noStrike" kern="1200" cap="none" spc="0" normalizeH="0" baseline="0" noProof="0">
                <a:ln>
                  <a:noFill/>
                </a:ln>
                <a:solidFill>
                  <a:prstClr val="black"/>
                </a:solidFill>
                <a:effectLst/>
                <a:uLnTx/>
                <a:uFillTx/>
                <a:latin typeface="Century Gothic"/>
              </a:rPr>
              <a:t>1 gold section, 1 silver section, 3 bronze sections.</a:t>
            </a:r>
            <a:endParaRPr lang="en-GB" sz="1200" b="0" i="0" u="none" strike="noStrike" kern="1200" cap="none" spc="0" normalizeH="0" baseline="0" noProof="0">
              <a:ln>
                <a:noFill/>
              </a:ln>
              <a:solidFill>
                <a:prstClr val="black"/>
              </a:solidFill>
              <a:effectLst/>
              <a:uLnTx/>
              <a:uFillTx/>
              <a:latin typeface="Century Gothic"/>
            </a:endParaRPr>
          </a:p>
          <a:p>
            <a:pPr lvl="1"/>
            <a:endParaRPr lang="en-GB" sz="1200" b="0" i="0" u="none" strike="noStrike" kern="1200" cap="none" spc="0" normalizeH="0" baseline="0" noProof="0">
              <a:ln>
                <a:noFill/>
              </a:ln>
              <a:solidFill>
                <a:prstClr val="black"/>
              </a:solidFill>
              <a:effectLst/>
              <a:uLnTx/>
              <a:uFillTx/>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strike="noStrike" kern="1200" cap="none" spc="0" normalizeH="0" baseline="0" noProof="0">
                <a:ln>
                  <a:noFill/>
                </a:ln>
                <a:solidFill>
                  <a:prstClr val="black"/>
                </a:solidFill>
                <a:effectLst/>
                <a:uLnTx/>
                <a:uFillTx/>
                <a:latin typeface="Century Gothic"/>
              </a:rPr>
              <a:t>Examples of a Silver standard society:</a:t>
            </a:r>
            <a:endParaRPr lang="en-GB" sz="1200" b="1" i="0" strike="noStrike" kern="1200" cap="none" spc="0" normalizeH="0" baseline="0" noProof="0">
              <a:ln>
                <a:noFill/>
              </a:ln>
              <a:solidFill>
                <a:prstClr val="black"/>
              </a:solidFill>
              <a:effectLst/>
              <a:uLnTx/>
              <a:uFillTx/>
              <a:latin typeface="Century Gothic"/>
            </a:endParaRPr>
          </a:p>
          <a:p>
            <a:pPr lvl="1"/>
            <a:r>
              <a:rPr kumimoji="0" lang="en-GB" sz="1200" b="0" i="0" u="none" strike="noStrike" kern="1200" cap="none" spc="0" normalizeH="0" baseline="0" noProof="0">
                <a:ln>
                  <a:noFill/>
                </a:ln>
                <a:solidFill>
                  <a:prstClr val="black"/>
                </a:solidFill>
                <a:effectLst/>
                <a:uLnTx/>
                <a:uFillTx/>
                <a:latin typeface="Century Gothic"/>
              </a:rPr>
              <a:t>6 silver sections, or</a:t>
            </a:r>
            <a:endParaRPr lang="en-GB" sz="1200" b="0" i="0" u="none" strike="noStrike" kern="1200" cap="none" spc="0" normalizeH="0" baseline="0" noProof="0">
              <a:ln>
                <a:noFill/>
              </a:ln>
              <a:solidFill>
                <a:prstClr val="black"/>
              </a:solidFill>
              <a:effectLst/>
              <a:uLnTx/>
              <a:uFillTx/>
              <a:latin typeface="Century Gothic"/>
            </a:endParaRPr>
          </a:p>
          <a:p>
            <a:pPr lvl="1"/>
            <a:r>
              <a:rPr kumimoji="0" lang="en-GB" sz="1200" b="0" i="0" u="none" strike="noStrike" kern="1200" cap="none" spc="0" normalizeH="0" baseline="0" noProof="0">
                <a:ln>
                  <a:noFill/>
                </a:ln>
                <a:solidFill>
                  <a:prstClr val="black"/>
                </a:solidFill>
                <a:effectLst/>
                <a:uLnTx/>
                <a:uFillTx/>
                <a:latin typeface="Century Gothic"/>
              </a:rPr>
              <a:t>5 silver sections, 2 bronze sections, or</a:t>
            </a:r>
            <a:endParaRPr lang="en-GB" sz="1200" b="0" i="0" u="none" strike="noStrike" kern="1200" cap="none" spc="0" normalizeH="0" baseline="0" noProof="0">
              <a:ln>
                <a:noFill/>
              </a:ln>
              <a:solidFill>
                <a:prstClr val="black"/>
              </a:solidFill>
              <a:effectLst/>
              <a:uLnTx/>
              <a:uFillTx/>
              <a:latin typeface="Century Gothic"/>
            </a:endParaRPr>
          </a:p>
          <a:p>
            <a:pPr lvl="1"/>
            <a:r>
              <a:rPr kumimoji="0" lang="en-GB" sz="1200" b="0" i="0" u="none" strike="noStrike" kern="1200" cap="none" spc="0" normalizeH="0" baseline="0" noProof="0">
                <a:ln>
                  <a:noFill/>
                </a:ln>
                <a:solidFill>
                  <a:prstClr val="black"/>
                </a:solidFill>
                <a:effectLst/>
                <a:uLnTx/>
                <a:uFillTx/>
                <a:latin typeface="Century Gothic"/>
              </a:rPr>
              <a:t>1 gold section, 2 silver sections, 5 bronze sections.</a:t>
            </a:r>
            <a:endParaRPr lang="en-GB" sz="1200" b="0" i="0" u="none" strike="noStrike" kern="1200" cap="none" spc="0" normalizeH="0" baseline="0" noProof="0">
              <a:ln>
                <a:noFill/>
              </a:ln>
              <a:solidFill>
                <a:prstClr val="black"/>
              </a:solidFill>
              <a:effectLst/>
              <a:uLnTx/>
              <a:uFillTx/>
              <a:latin typeface="Century Gothic"/>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cap="none" spc="0" normalizeH="0" baseline="0" noProof="0">
              <a:ln>
                <a:noFill/>
              </a:ln>
              <a:solidFill>
                <a:prstClr val="black"/>
              </a:solidFill>
              <a:effectLst/>
              <a:uLnTx/>
              <a:uFillTx/>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strike="noStrike" kern="1200" cap="none" spc="0" normalizeH="0" baseline="0" noProof="0">
                <a:ln>
                  <a:noFill/>
                </a:ln>
                <a:solidFill>
                  <a:prstClr val="black"/>
                </a:solidFill>
                <a:effectLst/>
                <a:uLnTx/>
                <a:uFillTx/>
                <a:latin typeface="Century Gothic"/>
              </a:rPr>
              <a:t>Examples of a Gold standard society:</a:t>
            </a:r>
            <a:endParaRPr lang="en-GB" sz="1200" b="1" i="0" strike="noStrike" kern="1200" cap="none" spc="0" normalizeH="0" baseline="0" noProof="0">
              <a:ln>
                <a:noFill/>
              </a:ln>
              <a:solidFill>
                <a:prstClr val="black"/>
              </a:solidFill>
              <a:effectLst/>
              <a:uLnTx/>
              <a:uFillTx/>
              <a:latin typeface="Century Gothic"/>
            </a:endParaRPr>
          </a:p>
          <a:p>
            <a:pPr lvl="1"/>
            <a:r>
              <a:rPr kumimoji="0" lang="en-GB" sz="1200" b="0" i="0" u="none" strike="noStrike" kern="1200" cap="none" spc="0" normalizeH="0" baseline="0" noProof="0">
                <a:ln>
                  <a:noFill/>
                </a:ln>
                <a:solidFill>
                  <a:prstClr val="black"/>
                </a:solidFill>
                <a:effectLst/>
                <a:uLnTx/>
                <a:uFillTx/>
                <a:latin typeface="Century Gothic"/>
              </a:rPr>
              <a:t>7 gold sections, or</a:t>
            </a:r>
            <a:endParaRPr lang="en-GB" sz="1200" b="0" i="0" u="none" strike="noStrike" kern="1200" cap="none" spc="0" normalizeH="0" baseline="0" noProof="0">
              <a:ln>
                <a:noFill/>
              </a:ln>
              <a:solidFill>
                <a:prstClr val="black"/>
              </a:solidFill>
              <a:effectLst/>
              <a:uLnTx/>
              <a:uFillTx/>
              <a:latin typeface="Century Gothic"/>
            </a:endParaRPr>
          </a:p>
          <a:p>
            <a:pPr lvl="1"/>
            <a:r>
              <a:rPr kumimoji="0" lang="en-GB" sz="1200" b="0" i="0" u="none" strike="noStrike" kern="1200" cap="none" spc="0" normalizeH="0" baseline="0" noProof="0">
                <a:ln>
                  <a:noFill/>
                </a:ln>
                <a:solidFill>
                  <a:prstClr val="black"/>
                </a:solidFill>
                <a:effectLst/>
                <a:uLnTx/>
                <a:uFillTx/>
                <a:latin typeface="Century Gothic"/>
              </a:rPr>
              <a:t>6 gold sections, 1 silver section, or</a:t>
            </a:r>
            <a:endParaRPr lang="en-GB" sz="1200" b="0" i="0" u="none" strike="noStrike" kern="1200" cap="none" spc="0" normalizeH="0" baseline="0" noProof="0">
              <a:ln>
                <a:noFill/>
              </a:ln>
              <a:solidFill>
                <a:prstClr val="black"/>
              </a:solidFill>
              <a:effectLst/>
              <a:uLnTx/>
              <a:uFillTx/>
              <a:latin typeface="Century Gothic"/>
            </a:endParaRPr>
          </a:p>
          <a:p>
            <a:pPr lvl="1"/>
            <a:r>
              <a:rPr kumimoji="0" lang="en-GB" sz="1200" b="0" i="0" u="none" strike="noStrike" kern="1200" cap="none" spc="0" normalizeH="0" baseline="0" noProof="0">
                <a:ln>
                  <a:noFill/>
                </a:ln>
                <a:solidFill>
                  <a:prstClr val="black"/>
                </a:solidFill>
                <a:effectLst/>
                <a:uLnTx/>
                <a:uFillTx/>
                <a:latin typeface="Century Gothic"/>
              </a:rPr>
              <a:t>5 gold sections, 2 silver sections, 1 bronze section.</a:t>
            </a:r>
            <a:endParaRPr lang="en-GB" sz="1200" b="0" i="0" u="none" strike="noStrike" kern="1200" cap="none" spc="0" normalizeH="0" baseline="0" noProof="0">
              <a:ln>
                <a:noFill/>
              </a:ln>
              <a:solidFill>
                <a:prstClr val="black"/>
              </a:solidFill>
              <a:effectLst/>
              <a:uLnTx/>
              <a:uFillTx/>
              <a:latin typeface="Century Gothic"/>
            </a:endParaRPr>
          </a:p>
          <a:p>
            <a:endParaRPr lang="en-GB" sz="1200">
              <a:solidFill>
                <a:prstClr val="black"/>
              </a:solidFill>
              <a:latin typeface="Century Gothic" panose="020B0502020202020204" pitchFamily="34" charset="0"/>
            </a:endParaRPr>
          </a:p>
          <a:p>
            <a:pPr>
              <a:defRPr/>
            </a:pPr>
            <a:endParaRPr lang="en-GB" sz="1200">
              <a:solidFill>
                <a:prstClr val="black"/>
              </a:solidFill>
              <a:latin typeface="Century Gothic"/>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HOW TO FILL OUT THIS FORM</a:t>
            </a:r>
          </a:p>
          <a:p>
            <a:endParaRPr lang="en-GB" sz="1200">
              <a:solidFill>
                <a:prstClr val="black"/>
              </a:solidFill>
              <a:latin typeface="Century Gothic" panose="020B0502020202020204" pitchFamily="34" charset="0"/>
            </a:endParaRPr>
          </a:p>
          <a:p>
            <a:r>
              <a:rPr lang="en-GB" sz="1200">
                <a:solidFill>
                  <a:prstClr val="black"/>
                </a:solidFill>
                <a:latin typeface="Century Gothic"/>
              </a:rPr>
              <a:t>Please fill in as much information as possible in all the boxes relating to each criteria that you believe you have achieved.</a:t>
            </a:r>
          </a:p>
          <a:p>
            <a:endParaRPr lang="en-GB" sz="1200">
              <a:solidFill>
                <a:prstClr val="black"/>
              </a:solidFill>
              <a:latin typeface="Century Gothic" panose="020B0502020202020204" pitchFamily="34" charset="0"/>
            </a:endParaRPr>
          </a:p>
          <a:p>
            <a:r>
              <a:rPr lang="en-GB" sz="1200">
                <a:solidFill>
                  <a:prstClr val="black"/>
                </a:solidFill>
                <a:latin typeface="Century Gothic"/>
              </a:rPr>
              <a:t>Each section also contains a space to record the level (Bronze, Silver, or Gold) which you believe you have achieved in that section, along with the points associated (Bronze – 100, Silver – 200, Gold – 300). There is also an overall totals box on the last slide.</a:t>
            </a:r>
          </a:p>
          <a:p>
            <a:endParaRPr lang="en-GB" sz="1200">
              <a:solidFill>
                <a:prstClr val="black"/>
              </a:solidFill>
              <a:latin typeface="Century Gothic"/>
            </a:endParaRPr>
          </a:p>
          <a:p>
            <a:r>
              <a:rPr lang="en-GB" sz="1200">
                <a:solidFill>
                  <a:prstClr val="black"/>
                </a:solidFill>
                <a:latin typeface="Century Gothic"/>
              </a:rPr>
              <a:t>Each section has a following page with space for evidence. Please provide as many screenshots and images for evidence as possible. You can also attach any supporting documents when you email this form.</a:t>
            </a:r>
          </a:p>
        </p:txBody>
      </p:sp>
      <p:sp>
        <p:nvSpPr>
          <p:cNvPr id="2" name="Right Triangle 1">
            <a:extLst>
              <a:ext uri="{FF2B5EF4-FFF2-40B4-BE49-F238E27FC236}">
                <a16:creationId xmlns:a16="http://schemas.microsoft.com/office/drawing/2014/main" id="{A415C1A6-A6E5-7440-E559-686AFE081DE9}"/>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3BCDA72-392C-A8FA-AC64-768596AFD923}"/>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4.</a:t>
            </a:r>
          </a:p>
        </p:txBody>
      </p:sp>
      <p:sp>
        <p:nvSpPr>
          <p:cNvPr id="4" name="TextBox 3">
            <a:extLst>
              <a:ext uri="{FF2B5EF4-FFF2-40B4-BE49-F238E27FC236}">
                <a16:creationId xmlns:a16="http://schemas.microsoft.com/office/drawing/2014/main" id="{F9947850-C422-5B85-ADA5-3E9CCD019C2C}"/>
              </a:ext>
            </a:extLst>
          </p:cNvPr>
          <p:cNvSpPr txBox="1"/>
          <p:nvPr/>
        </p:nvSpPr>
        <p:spPr>
          <a:xfrm>
            <a:off x="6096000" y="0"/>
            <a:ext cx="6096000" cy="10618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a:solidFill>
                  <a:prstClr val="black"/>
                </a:solidFill>
                <a:latin typeface="Century Gothic" panose="020B0502020202020204" pitchFamily="34" charset="0"/>
              </a:rPr>
              <a:t>STANDARDS TRACKER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We have made this to demonstrate an example of how scoring works but please feel free to use it yourself to track your progress in each section. </a:t>
            </a:r>
          </a:p>
        </p:txBody>
      </p:sp>
      <p:pic>
        <p:nvPicPr>
          <p:cNvPr id="5" name="Picture 4">
            <a:extLst>
              <a:ext uri="{FF2B5EF4-FFF2-40B4-BE49-F238E27FC236}">
                <a16:creationId xmlns:a16="http://schemas.microsoft.com/office/drawing/2014/main" id="{5BA939A7-4E8B-1DCC-DAAE-B940742EFD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graphicFrame>
        <p:nvGraphicFramePr>
          <p:cNvPr id="9" name="Table 9">
            <a:extLst>
              <a:ext uri="{FF2B5EF4-FFF2-40B4-BE49-F238E27FC236}">
                <a16:creationId xmlns:a16="http://schemas.microsoft.com/office/drawing/2014/main" id="{A112949B-A351-9A7C-68F5-53F48BDFFE99}"/>
              </a:ext>
            </a:extLst>
          </p:cNvPr>
          <p:cNvGraphicFramePr>
            <a:graphicFrameLocks noGrp="1"/>
          </p:cNvGraphicFramePr>
          <p:nvPr>
            <p:extLst>
              <p:ext uri="{D42A27DB-BD31-4B8C-83A1-F6EECF244321}">
                <p14:modId xmlns:p14="http://schemas.microsoft.com/office/powerpoint/2010/main" val="1992072642"/>
              </p:ext>
            </p:extLst>
          </p:nvPr>
        </p:nvGraphicFramePr>
        <p:xfrm>
          <a:off x="6221506" y="1354309"/>
          <a:ext cx="5856628" cy="2758440"/>
        </p:xfrm>
        <a:graphic>
          <a:graphicData uri="http://schemas.openxmlformats.org/drawingml/2006/table">
            <a:tbl>
              <a:tblPr firstRow="1" bandRow="1">
                <a:tableStyleId>{5C22544A-7EE6-4342-B048-85BDC9FD1C3A}</a:tableStyleId>
              </a:tblPr>
              <a:tblGrid>
                <a:gridCol w="3101788">
                  <a:extLst>
                    <a:ext uri="{9D8B030D-6E8A-4147-A177-3AD203B41FA5}">
                      <a16:colId xmlns:a16="http://schemas.microsoft.com/office/drawing/2014/main" val="626236375"/>
                    </a:ext>
                  </a:extLst>
                </a:gridCol>
                <a:gridCol w="720000">
                  <a:extLst>
                    <a:ext uri="{9D8B030D-6E8A-4147-A177-3AD203B41FA5}">
                      <a16:colId xmlns:a16="http://schemas.microsoft.com/office/drawing/2014/main" val="3245578672"/>
                    </a:ext>
                  </a:extLst>
                </a:gridCol>
                <a:gridCol w="720000">
                  <a:extLst>
                    <a:ext uri="{9D8B030D-6E8A-4147-A177-3AD203B41FA5}">
                      <a16:colId xmlns:a16="http://schemas.microsoft.com/office/drawing/2014/main" val="1617746778"/>
                    </a:ext>
                  </a:extLst>
                </a:gridCol>
                <a:gridCol w="720000">
                  <a:extLst>
                    <a:ext uri="{9D8B030D-6E8A-4147-A177-3AD203B41FA5}">
                      <a16:colId xmlns:a16="http://schemas.microsoft.com/office/drawing/2014/main" val="1994592463"/>
                    </a:ext>
                  </a:extLst>
                </a:gridCol>
                <a:gridCol w="594840">
                  <a:extLst>
                    <a:ext uri="{9D8B030D-6E8A-4147-A177-3AD203B41FA5}">
                      <a16:colId xmlns:a16="http://schemas.microsoft.com/office/drawing/2014/main" val="776488606"/>
                    </a:ext>
                  </a:extLst>
                </a:gridCol>
              </a:tblGrid>
              <a:tr h="0">
                <a:tc>
                  <a:txBody>
                    <a:bodyPr/>
                    <a:lstStyle/>
                    <a:p>
                      <a:pPr algn="ctr"/>
                      <a:r>
                        <a:rPr lang="en-GB" sz="1100">
                          <a:solidFill>
                            <a:schemeClr val="tx1"/>
                          </a:solidFill>
                          <a:latin typeface="Century Gothic" panose="020B0502020202020204" pitchFamily="34" charset="0"/>
                        </a:rPr>
                        <a:t>Section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GB" sz="1100">
                          <a:solidFill>
                            <a:schemeClr val="tx1"/>
                          </a:solidFill>
                          <a:latin typeface="Century Gothic" panose="020B0502020202020204" pitchFamily="34" charset="0"/>
                        </a:rPr>
                        <a:t>Bronze (100pts)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r>
                        <a:rPr lang="en-GB" sz="1100">
                          <a:solidFill>
                            <a:schemeClr val="tx1"/>
                          </a:solidFill>
                          <a:latin typeface="Century Gothic" panose="020B0502020202020204" pitchFamily="34" charset="0"/>
                        </a:rPr>
                        <a:t>Silver (200pts)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lang="en-GB" sz="1100">
                          <a:solidFill>
                            <a:schemeClr val="tx1"/>
                          </a:solidFill>
                          <a:latin typeface="Century Gothic" panose="020B0502020202020204" pitchFamily="34" charset="0"/>
                        </a:rPr>
                        <a:t>Gold (300pts)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en-GB" sz="1100">
                          <a:solidFill>
                            <a:schemeClr val="tx1"/>
                          </a:solidFill>
                          <a:latin typeface="Century Gothic" panose="020B0502020202020204" pitchFamily="34" charset="0"/>
                        </a:rPr>
                        <a:t>Points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412107941"/>
                  </a:ext>
                </a:extLst>
              </a:tr>
              <a:tr h="157973">
                <a:tc>
                  <a:txBody>
                    <a:bodyPr/>
                    <a:lstStyle/>
                    <a:p>
                      <a:r>
                        <a:rPr lang="en-GB" sz="1100">
                          <a:solidFill>
                            <a:schemeClr val="tx1"/>
                          </a:solidFill>
                          <a:latin typeface="Century Gothic" panose="020B0502020202020204" pitchFamily="34" charset="0"/>
                        </a:rPr>
                        <a:t>1 – Society Executive Committee Positions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a:solidFill>
                            <a:schemeClr val="tx1"/>
                          </a:solidFill>
                          <a:latin typeface="Century Gothic" panose="020B0502020202020204" pitchFamily="34" charset="0"/>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a:solidFill>
                            <a:schemeClr val="tx1"/>
                          </a:solidFill>
                          <a:latin typeface="Century Gothic" panose="020B0502020202020204" pitchFamily="34" charset="0"/>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689218"/>
                  </a:ext>
                </a:extLst>
              </a:tr>
              <a:tr h="123219">
                <a:tc>
                  <a:txBody>
                    <a:bodyPr/>
                    <a:lstStyle/>
                    <a:p>
                      <a:r>
                        <a:rPr lang="en-GB" sz="1100">
                          <a:solidFill>
                            <a:schemeClr val="tx1"/>
                          </a:solidFill>
                          <a:latin typeface="Century Gothic" panose="020B0502020202020204" pitchFamily="34" charset="0"/>
                        </a:rPr>
                        <a:t>2 – Volunteering Events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a:solidFill>
                            <a:schemeClr val="tx1"/>
                          </a:solidFill>
                          <a:latin typeface="Century Gothic" panose="020B0502020202020204" pitchFamily="34" charset="0"/>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a:solidFill>
                            <a:schemeClr val="tx1"/>
                          </a:solidFill>
                          <a:latin typeface="Century Gothic" panose="020B0502020202020204" pitchFamily="34" charset="0"/>
                        </a:rPr>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6277393"/>
                  </a:ext>
                </a:extLst>
              </a:tr>
              <a:tr h="157973">
                <a:tc>
                  <a:txBody>
                    <a:bodyPr/>
                    <a:lstStyle/>
                    <a:p>
                      <a:r>
                        <a:rPr lang="en-GB" sz="1100">
                          <a:solidFill>
                            <a:schemeClr val="tx1"/>
                          </a:solidFill>
                          <a:latin typeface="Century Gothic" panose="020B0502020202020204" pitchFamily="34" charset="0"/>
                        </a:rPr>
                        <a:t>3 – Executive Committee Volunteering Log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a:solidFill>
                            <a:schemeClr val="tx1"/>
                          </a:solidFill>
                          <a:latin typeface="Century Gothic" panose="020B050202020202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8140375"/>
                  </a:ext>
                </a:extLst>
              </a:tr>
              <a:tr h="0">
                <a:tc>
                  <a:txBody>
                    <a:bodyPr/>
                    <a:lstStyle/>
                    <a:p>
                      <a:r>
                        <a:rPr lang="en-GB" sz="1100">
                          <a:solidFill>
                            <a:schemeClr val="tx1"/>
                          </a:solidFill>
                          <a:latin typeface="Century Gothic" panose="020B0502020202020204" pitchFamily="34" charset="0"/>
                        </a:rPr>
                        <a:t>4 – Funds Raised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a:solidFill>
                            <a:schemeClr val="tx1"/>
                          </a:solidFill>
                          <a:latin typeface="Century Gothic" panose="020B0502020202020204" pitchFamily="34" charset="0"/>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a:solidFill>
                            <a:schemeClr val="tx1"/>
                          </a:solidFill>
                          <a:latin typeface="Century Gothic" panose="020B0502020202020204" pitchFamily="34" charset="0"/>
                        </a:rPr>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5743654"/>
                  </a:ext>
                </a:extLst>
              </a:tr>
              <a:tr h="123219">
                <a:tc>
                  <a:txBody>
                    <a:bodyPr/>
                    <a:lstStyle/>
                    <a:p>
                      <a:r>
                        <a:rPr lang="en-GB" sz="1100">
                          <a:solidFill>
                            <a:schemeClr val="tx1"/>
                          </a:solidFill>
                          <a:latin typeface="Century Gothic" panose="020B0502020202020204" pitchFamily="34" charset="0"/>
                        </a:rPr>
                        <a:t>5 – Executive Committee Meetings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a:solidFill>
                            <a:schemeClr val="tx1"/>
                          </a:solidFill>
                          <a:latin typeface="Century Gothic" panose="020B0502020202020204" pitchFamily="34" charset="0"/>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a:solidFill>
                            <a:schemeClr val="tx1"/>
                          </a:solidFill>
                          <a:latin typeface="Century Gothic" panose="020B0502020202020204" pitchFamily="34" charset="0"/>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4457406"/>
                  </a:ext>
                </a:extLst>
              </a:tr>
              <a:tr h="0">
                <a:tc>
                  <a:txBody>
                    <a:bodyPr/>
                    <a:lstStyle/>
                    <a:p>
                      <a:r>
                        <a:rPr lang="en-GB" sz="1100">
                          <a:solidFill>
                            <a:schemeClr val="tx1"/>
                          </a:solidFill>
                          <a:latin typeface="Century Gothic" panose="020B0502020202020204" pitchFamily="34" charset="0"/>
                        </a:rPr>
                        <a:t>6 – Admin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a:solidFill>
                            <a:schemeClr val="tx1"/>
                          </a:solidFill>
                          <a:latin typeface="Century Gothic" panose="020B0502020202020204" pitchFamily="34" charset="0"/>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a:solidFill>
                            <a:schemeClr val="tx1"/>
                          </a:solidFill>
                          <a:latin typeface="Century Gothic" panose="020B0502020202020204" pitchFamily="34" charset="0"/>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6186301"/>
                  </a:ext>
                </a:extLst>
              </a:tr>
              <a:tr h="0">
                <a:tc>
                  <a:txBody>
                    <a:bodyPr/>
                    <a:lstStyle/>
                    <a:p>
                      <a:r>
                        <a:rPr lang="en-GB" sz="1100">
                          <a:solidFill>
                            <a:schemeClr val="tx1"/>
                          </a:solidFill>
                          <a:latin typeface="Century Gothic" panose="020B0502020202020204" pitchFamily="34" charset="0"/>
                        </a:rPr>
                        <a:t>7 – Social Events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a:solidFill>
                            <a:schemeClr val="tx1"/>
                          </a:solidFill>
                          <a:latin typeface="Century Gothic" panose="020B0502020202020204" pitchFamily="34" charset="0"/>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a:solidFill>
                            <a:schemeClr val="tx1"/>
                          </a:solidFill>
                          <a:latin typeface="Century Gothic" panose="020B0502020202020204" pitchFamily="34" charset="0"/>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6365427"/>
                  </a:ext>
                </a:extLst>
              </a:tr>
              <a:tr h="0">
                <a:tc>
                  <a:txBody>
                    <a:bodyPr/>
                    <a:lstStyle/>
                    <a:p>
                      <a:r>
                        <a:rPr lang="en-GB" sz="1100">
                          <a:solidFill>
                            <a:schemeClr val="tx1"/>
                          </a:solidFill>
                          <a:latin typeface="Century Gothic" panose="020B0502020202020204" pitchFamily="34" charset="0"/>
                        </a:rPr>
                        <a:t>8 – Society Engagement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a:solidFill>
                            <a:schemeClr val="tx1"/>
                          </a:solidFill>
                          <a:latin typeface="Century Gothic" panose="020B0502020202020204" pitchFamily="34" charset="0"/>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a:solidFill>
                            <a:schemeClr val="tx1"/>
                          </a:solidFill>
                          <a:latin typeface="Century Gothic" panose="020B0502020202020204" pitchFamily="34" charset="0"/>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9005314"/>
                  </a:ext>
                </a:extLst>
              </a:tr>
              <a:tr h="0">
                <a:tc>
                  <a:txBody>
                    <a:bodyPr/>
                    <a:lstStyle/>
                    <a:p>
                      <a:r>
                        <a:rPr lang="en-GB" sz="1100" b="1">
                          <a:solidFill>
                            <a:schemeClr val="tx1"/>
                          </a:solidFill>
                          <a:latin typeface="Century Gothic" panose="020B050202020202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b="1">
                          <a:solidFill>
                            <a:schemeClr val="tx1"/>
                          </a:solidFill>
                          <a:latin typeface="Century Gothic" panose="020B0502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b="1">
                          <a:solidFill>
                            <a:schemeClr val="tx1"/>
                          </a:solidFill>
                          <a:latin typeface="Century Gothic" panose="020B0502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b="1">
                          <a:solidFill>
                            <a:schemeClr val="tx1"/>
                          </a:solidFill>
                          <a:latin typeface="Century Gothic" panose="020B0502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b="1">
                          <a:solidFill>
                            <a:schemeClr val="tx1"/>
                          </a:solidFill>
                          <a:latin typeface="Century Gothic" panose="020B0502020202020204" pitchFamily="34" charset="0"/>
                        </a:rPr>
                        <a:t>1300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7139658"/>
                  </a:ext>
                </a:extLst>
              </a:tr>
            </a:tbl>
          </a:graphicData>
        </a:graphic>
      </p:graphicFrame>
    </p:spTree>
    <p:extLst>
      <p:ext uri="{BB962C8B-B14F-4D97-AF65-F5344CB8AC3E}">
        <p14:creationId xmlns:p14="http://schemas.microsoft.com/office/powerpoint/2010/main" val="1451278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ight Triangle 5">
            <a:extLst>
              <a:ext uri="{FF2B5EF4-FFF2-40B4-BE49-F238E27FC236}">
                <a16:creationId xmlns:a16="http://schemas.microsoft.com/office/drawing/2014/main" id="{02C55E57-B3F0-DB17-5FDB-FD539D3374C3}"/>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5539978"/>
          </a:xfrm>
          <a:prstGeom prst="rect">
            <a:avLst/>
          </a:prstGeom>
          <a:noFill/>
        </p:spPr>
        <p:txBody>
          <a:bodyPr wrap="square" lIns="91440" tIns="45720" rIns="91440" bIns="45720" rtlCol="0" anchor="t">
            <a:spAutoFit/>
          </a:bodyPr>
          <a:lstStyle/>
          <a:p>
            <a:r>
              <a:rPr lang="en-GB" sz="2400" b="1">
                <a:latin typeface="Century Gothic" panose="020B0502020202020204" pitchFamily="34" charset="0"/>
              </a:rPr>
              <a:t>WHAT ARE STANDARDS?</a:t>
            </a:r>
          </a:p>
          <a:p>
            <a:endParaRPr lang="en-GB" sz="1300">
              <a:latin typeface="Century Gothic" panose="020B0502020202020204" pitchFamily="34" charset="0"/>
            </a:endParaRPr>
          </a:p>
          <a:p>
            <a:r>
              <a:rPr lang="en-GB" sz="1300">
                <a:latin typeface="Century Gothic" panose="020B0502020202020204" pitchFamily="34" charset="0"/>
              </a:rPr>
              <a:t>This award is the recognition of the quality of which a society has been run at over the past academic year. Societies’ Execs will be awarded these standards awards at the annual awards ceremony. These are a great way to show the hard work Execs have put into their societies and stand out on graduate’s CVs. Societies can achieve either a bronze, silver, or gold standards award.</a:t>
            </a:r>
          </a:p>
          <a:p>
            <a:endParaRPr lang="en-GB" sz="1300">
              <a:latin typeface="Century Gothic" panose="020B0502020202020204" pitchFamily="34" charset="0"/>
            </a:endParaRPr>
          </a:p>
          <a:p>
            <a:r>
              <a:rPr lang="en-GB" sz="2400" b="1">
                <a:latin typeface="Century Gothic" panose="020B0502020202020204" pitchFamily="34" charset="0"/>
              </a:rPr>
              <a:t>HOW SCORING WORKS</a:t>
            </a:r>
          </a:p>
          <a:p>
            <a:endParaRPr lang="en-GB" sz="1300">
              <a:latin typeface="Century Gothic" panose="020B0502020202020204" pitchFamily="34" charset="0"/>
            </a:endParaRPr>
          </a:p>
          <a:p>
            <a:r>
              <a:rPr lang="en-GB" sz="1300">
                <a:latin typeface="Century Gothic" panose="020B0502020202020204" pitchFamily="34" charset="0"/>
              </a:rPr>
              <a:t>The standards award is broken down into 8 sections. You can achieve a bronze, silver, or gold in each section, granting the following points:</a:t>
            </a:r>
          </a:p>
          <a:p>
            <a:r>
              <a:rPr lang="en-GB" sz="1300">
                <a:latin typeface="Century Gothic" panose="020B0502020202020204" pitchFamily="34" charset="0"/>
              </a:rPr>
              <a:t>	Bronze – 100pts.</a:t>
            </a:r>
          </a:p>
          <a:p>
            <a:r>
              <a:rPr lang="en-GB" sz="1300">
                <a:latin typeface="Century Gothic" panose="020B0502020202020204" pitchFamily="34" charset="0"/>
              </a:rPr>
              <a:t>	Silver – 200pts.</a:t>
            </a:r>
          </a:p>
          <a:p>
            <a:r>
              <a:rPr lang="en-GB" sz="1300">
                <a:latin typeface="Century Gothic" panose="020B0502020202020204" pitchFamily="34" charset="0"/>
              </a:rPr>
              <a:t>	Gold – 300pts.</a:t>
            </a:r>
          </a:p>
          <a:p>
            <a:endParaRPr lang="en-GB" sz="1300">
              <a:latin typeface="Century Gothic" panose="020B0502020202020204" pitchFamily="34" charset="0"/>
            </a:endParaRPr>
          </a:p>
          <a:p>
            <a:r>
              <a:rPr lang="en-GB" sz="1300">
                <a:latin typeface="Century Gothic" panose="020B0502020202020204" pitchFamily="34" charset="0"/>
              </a:rPr>
              <a:t>To achieve a Bronze in any section you must fulfil ALL the corresponding bronze criteria for that section.</a:t>
            </a:r>
          </a:p>
          <a:p>
            <a:r>
              <a:rPr lang="en-GB" sz="1300">
                <a:latin typeface="Century Gothic" panose="020B0502020202020204" pitchFamily="34" charset="0"/>
              </a:rPr>
              <a:t>To achieve silver in any section you must fulfil all the corresponding bronze and silver criteria.</a:t>
            </a:r>
          </a:p>
          <a:p>
            <a:r>
              <a:rPr lang="en-GB" sz="1300">
                <a:latin typeface="Century Gothic" panose="020B0502020202020204" pitchFamily="34" charset="0"/>
              </a:rPr>
              <a:t>To achieve gold in section you must fulfil all the corresponding bronze, silver, and gold criteria.</a:t>
            </a:r>
          </a:p>
          <a:p>
            <a:r>
              <a:rPr lang="en-GB" sz="1300">
                <a:latin typeface="Century Gothic" panose="020B0502020202020204" pitchFamily="34" charset="0"/>
              </a:rPr>
              <a:t>You can only earn one level of points per section, either 0, 100, 200, or 300 points.</a:t>
            </a:r>
          </a:p>
          <a:p>
            <a:endParaRPr lang="en-GB" sz="1300">
              <a:latin typeface="Century Gothic" panose="020B0502020202020204" pitchFamily="34" charset="0"/>
            </a:endParaRPr>
          </a:p>
          <a:p>
            <a:r>
              <a:rPr lang="en-GB" sz="1300">
                <a:latin typeface="Century Gothic" panose="020B0502020202020204" pitchFamily="34" charset="0"/>
              </a:rPr>
              <a:t>Your overall standards award is determined by the total amount of points achieved:</a:t>
            </a:r>
          </a:p>
          <a:p>
            <a:r>
              <a:rPr lang="en-GB" sz="1300">
                <a:latin typeface="Century Gothic" panose="020B0502020202020204" pitchFamily="34" charset="0"/>
              </a:rPr>
              <a:t>	Bronze – 800pts.</a:t>
            </a:r>
          </a:p>
          <a:p>
            <a:r>
              <a:rPr lang="en-GB" sz="1300">
                <a:latin typeface="Century Gothic" panose="020B0502020202020204" pitchFamily="34" charset="0"/>
              </a:rPr>
              <a:t>	Silver – 1200pts.</a:t>
            </a:r>
          </a:p>
          <a:p>
            <a:r>
              <a:rPr lang="en-GB" sz="1300">
                <a:latin typeface="Century Gothic" panose="020B0502020202020204" pitchFamily="34" charset="0"/>
              </a:rPr>
              <a:t>	Gold – 2000pts.</a:t>
            </a:r>
          </a:p>
          <a:p>
            <a:endParaRPr lang="en-GB" sz="1300">
              <a:latin typeface="Century Gothic" panose="020B0502020202020204" pitchFamily="34" charset="0"/>
            </a:endParaRPr>
          </a:p>
          <a:p>
            <a:r>
              <a:rPr lang="en-GB" sz="1300">
                <a:latin typeface="Century Gothic"/>
              </a:rPr>
              <a:t>A society can also be granted additional points for national or international recognition any or its members have achieved, see “Celebrating Excellence” (page 21).</a:t>
            </a:r>
            <a:endParaRPr lang="en-GB" sz="1300">
              <a:latin typeface="Century Gothic" panose="020B0502020202020204" pitchFamily="34" charset="0"/>
            </a:endParaRPr>
          </a:p>
        </p:txBody>
      </p:sp>
      <p:sp>
        <p:nvSpPr>
          <p:cNvPr id="8" name="TextBox 7">
            <a:extLst>
              <a:ext uri="{FF2B5EF4-FFF2-40B4-BE49-F238E27FC236}">
                <a16:creationId xmlns:a16="http://schemas.microsoft.com/office/drawing/2014/main" id="{58D87ED9-27D5-0BD0-C15E-F96C9A70645B}"/>
              </a:ext>
            </a:extLst>
          </p:cNvPr>
          <p:cNvSpPr txBox="1"/>
          <p:nvPr/>
        </p:nvSpPr>
        <p:spPr>
          <a:xfrm>
            <a:off x="0" y="6396335"/>
            <a:ext cx="618565" cy="461665"/>
          </a:xfrm>
          <a:prstGeom prst="rect">
            <a:avLst/>
          </a:prstGeom>
          <a:noFill/>
        </p:spPr>
        <p:txBody>
          <a:bodyPr wrap="square" rtlCol="0">
            <a:spAutoFit/>
          </a:bodyPr>
          <a:lstStyle/>
          <a:p>
            <a:r>
              <a:rPr lang="en-GB" sz="2400" b="1">
                <a:latin typeface="Century Gothic" panose="020B0502020202020204" pitchFamily="34" charset="0"/>
              </a:rPr>
              <a:t>3.</a:t>
            </a:r>
          </a:p>
        </p:txBody>
      </p:sp>
      <p:pic>
        <p:nvPicPr>
          <p:cNvPr id="9" name="Picture 8">
            <a:extLst>
              <a:ext uri="{FF2B5EF4-FFF2-40B4-BE49-F238E27FC236}">
                <a16:creationId xmlns:a16="http://schemas.microsoft.com/office/drawing/2014/main" id="{5A1370E8-DED3-D827-3731-6941A0A0A6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Tree>
    <p:extLst>
      <p:ext uri="{BB962C8B-B14F-4D97-AF65-F5344CB8AC3E}">
        <p14:creationId xmlns:p14="http://schemas.microsoft.com/office/powerpoint/2010/main" val="3256178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ight Triangle 5">
            <a:extLst>
              <a:ext uri="{FF2B5EF4-FFF2-40B4-BE49-F238E27FC236}">
                <a16:creationId xmlns:a16="http://schemas.microsoft.com/office/drawing/2014/main" id="{02C55E57-B3F0-DB17-5FDB-FD539D3374C3}"/>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126188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SECTION 1 – SOCIETY EXECUTIVE COMMITTEE POSITIONS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a:defRPr/>
            </a:pPr>
            <a:r>
              <a:rPr kumimoji="0" lang="en-GB" sz="1300" b="0" i="0" u="none" strike="noStrike" kern="1200" cap="none" spc="0" normalizeH="0" baseline="0" noProof="0" dirty="0">
                <a:ln>
                  <a:noFill/>
                </a:ln>
                <a:solidFill>
                  <a:prstClr val="black"/>
                </a:solidFill>
                <a:effectLst/>
                <a:uLnTx/>
                <a:uFillTx/>
                <a:latin typeface="Century Gothic"/>
              </a:rPr>
              <a:t>Please note that one person can hold more than one executive position, however the positions of President, Secretary and Treasurer must be held by different people. These exec positions will need to have been elected </a:t>
            </a:r>
            <a:r>
              <a:rPr lang="en-GB" sz="1300" dirty="0">
                <a:solidFill>
                  <a:prstClr val="black"/>
                </a:solidFill>
                <a:latin typeface="Century Gothic"/>
              </a:rPr>
              <a:t>through the official online process</a:t>
            </a:r>
            <a:r>
              <a:rPr kumimoji="0" lang="en-GB" sz="1300" b="0" i="0" u="none" strike="noStrike" kern="1200" cap="none" spc="0" normalizeH="0" baseline="0" noProof="0" dirty="0">
                <a:ln>
                  <a:noFill/>
                </a:ln>
                <a:solidFill>
                  <a:prstClr val="black"/>
                </a:solidFill>
                <a:effectLst/>
                <a:uLnTx/>
                <a:uFillTx/>
                <a:latin typeface="Century Gothic"/>
              </a:rPr>
              <a:t>.</a:t>
            </a:r>
            <a:r>
              <a:rPr lang="en-GB" sz="1300" dirty="0">
                <a:solidFill>
                  <a:prstClr val="black"/>
                </a:solidFill>
                <a:latin typeface="Century Gothic"/>
              </a:rPr>
              <a:t> Fulfilment of all 4 required exec will receive the full 300pts and those with less than the for required roles 0pts.</a:t>
            </a:r>
            <a:endParaRPr lang="en-GB" sz="13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8" name="TextBox 7">
            <a:extLst>
              <a:ext uri="{FF2B5EF4-FFF2-40B4-BE49-F238E27FC236}">
                <a16:creationId xmlns:a16="http://schemas.microsoft.com/office/drawing/2014/main" id="{58D87ED9-27D5-0BD0-C15E-F96C9A70645B}"/>
              </a:ext>
            </a:extLst>
          </p:cNvPr>
          <p:cNvSpPr txBox="1"/>
          <p:nvPr/>
        </p:nvSpPr>
        <p:spPr>
          <a:xfrm>
            <a:off x="0" y="6396335"/>
            <a:ext cx="6185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a:solidFill>
                  <a:prstClr val="black"/>
                </a:solidFill>
                <a:latin typeface="Century Gothic" panose="020B0502020202020204" pitchFamily="34" charset="0"/>
              </a:rPr>
              <a:t>5</a:t>
            </a: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t>
            </a:r>
          </a:p>
        </p:txBody>
      </p:sp>
      <p:graphicFrame>
        <p:nvGraphicFramePr>
          <p:cNvPr id="2" name="Table 2">
            <a:extLst>
              <a:ext uri="{FF2B5EF4-FFF2-40B4-BE49-F238E27FC236}">
                <a16:creationId xmlns:a16="http://schemas.microsoft.com/office/drawing/2014/main" id="{27D11FDC-CA44-A0FB-88A0-05FB67A4637E}"/>
              </a:ext>
            </a:extLst>
          </p:cNvPr>
          <p:cNvGraphicFramePr>
            <a:graphicFrameLocks noGrp="1"/>
          </p:cNvGraphicFramePr>
          <p:nvPr>
            <p:extLst>
              <p:ext uri="{D42A27DB-BD31-4B8C-83A1-F6EECF244321}">
                <p14:modId xmlns:p14="http://schemas.microsoft.com/office/powerpoint/2010/main" val="84166320"/>
              </p:ext>
            </p:extLst>
          </p:nvPr>
        </p:nvGraphicFramePr>
        <p:xfrm>
          <a:off x="1050364" y="2277784"/>
          <a:ext cx="10091271" cy="2372360"/>
        </p:xfrm>
        <a:graphic>
          <a:graphicData uri="http://schemas.openxmlformats.org/drawingml/2006/table">
            <a:tbl>
              <a:tblPr firstRow="1" bandRow="1">
                <a:tableStyleId>{5C22544A-7EE6-4342-B048-85BDC9FD1C3A}</a:tableStyleId>
              </a:tblPr>
              <a:tblGrid>
                <a:gridCol w="1529976">
                  <a:extLst>
                    <a:ext uri="{9D8B030D-6E8A-4147-A177-3AD203B41FA5}">
                      <a16:colId xmlns:a16="http://schemas.microsoft.com/office/drawing/2014/main" val="502284607"/>
                    </a:ext>
                  </a:extLst>
                </a:gridCol>
                <a:gridCol w="2342777">
                  <a:extLst>
                    <a:ext uri="{9D8B030D-6E8A-4147-A177-3AD203B41FA5}">
                      <a16:colId xmlns:a16="http://schemas.microsoft.com/office/drawing/2014/main" val="3930777910"/>
                    </a:ext>
                  </a:extLst>
                </a:gridCol>
                <a:gridCol w="4182783">
                  <a:extLst>
                    <a:ext uri="{9D8B030D-6E8A-4147-A177-3AD203B41FA5}">
                      <a16:colId xmlns:a16="http://schemas.microsoft.com/office/drawing/2014/main" val="3364422322"/>
                    </a:ext>
                  </a:extLst>
                </a:gridCol>
                <a:gridCol w="2035735">
                  <a:extLst>
                    <a:ext uri="{9D8B030D-6E8A-4147-A177-3AD203B41FA5}">
                      <a16:colId xmlns:a16="http://schemas.microsoft.com/office/drawing/2014/main" val="687596221"/>
                    </a:ext>
                  </a:extLst>
                </a:gridCol>
              </a:tblGrid>
              <a:tr h="370840">
                <a:tc gridSpan="4">
                  <a:txBody>
                    <a:bodyPr/>
                    <a:lstStyle/>
                    <a:p>
                      <a:r>
                        <a:rPr lang="en-GB" dirty="0">
                          <a:solidFill>
                            <a:schemeClr val="tx1"/>
                          </a:solidFill>
                          <a:latin typeface="Century Gothic"/>
                        </a:rPr>
                        <a:t>SECTION 1 – SOCIETY EXECUTIVE COMMITTEE POSITIONS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8626085"/>
                  </a:ext>
                </a:extLst>
              </a:tr>
              <a:tr h="370840">
                <a:tc>
                  <a:txBody>
                    <a:bodyPr/>
                    <a:lstStyle/>
                    <a:p>
                      <a:pPr algn="ctr"/>
                      <a:r>
                        <a:rPr lang="en-GB" sz="1400" b="1" dirty="0">
                          <a:latin typeface="Century Gothic"/>
                        </a:rPr>
                        <a:t>Standard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dirty="0">
                          <a:latin typeface="Century Gothic"/>
                        </a:rPr>
                        <a:t>Required positions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dirty="0">
                          <a:latin typeface="Century Gothic"/>
                        </a:rPr>
                        <a:t>Name of Exec (and their corresponding 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dirty="0">
                          <a:latin typeface="Century Gothic"/>
                        </a:rPr>
                        <a:t>Email of person who holds this 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8834871"/>
                  </a:ext>
                </a:extLst>
              </a:tr>
              <a:tr h="370840">
                <a:tc rowSpan="4">
                  <a:txBody>
                    <a:bodyPr/>
                    <a:lstStyle/>
                    <a:p>
                      <a:pPr algn="ctr"/>
                      <a:r>
                        <a:rPr lang="en-GB" sz="1400" b="0" dirty="0">
                          <a:latin typeface="Century Gothic"/>
                        </a:rPr>
                        <a:t>Gold</a:t>
                      </a:r>
                      <a:endParaRPr lang="en-GB" sz="1400" b="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lang="en-GB" sz="1400" dirty="0">
                          <a:latin typeface="Century Gothic"/>
                        </a:rPr>
                        <a:t>President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a:latin typeface="Century Gothic"/>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868479"/>
                  </a:ext>
                </a:extLst>
              </a:tr>
              <a:tr h="370840">
                <a:tc vMerge="1">
                  <a:txBody>
                    <a:bodyPr/>
                    <a:lstStyle/>
                    <a:p>
                      <a:endParaRPr lang="en-GB">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dirty="0">
                          <a:latin typeface="Century Gothic"/>
                        </a:rPr>
                        <a:t>Vice-President</a:t>
                      </a:r>
                      <a:endParaRPr lang="en-GB" sz="1400" dirty="0">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a:latin typeface="Century Gothic"/>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9319388"/>
                  </a:ext>
                </a:extLst>
              </a:tr>
              <a:tr h="370840">
                <a:tc vMerge="1">
                  <a:txBody>
                    <a:bodyPr/>
                    <a:lstStyle/>
                    <a:p>
                      <a:endParaRPr lang="en-GB">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dirty="0">
                          <a:latin typeface="Century Gothic"/>
                        </a:rPr>
                        <a:t>Treasurer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a:latin typeface="Century Gothic"/>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5300259"/>
                  </a:ext>
                </a:extLst>
              </a:tr>
              <a:tr h="370840">
                <a:tc vMerge="1">
                  <a:txBody>
                    <a:bodyPr/>
                    <a:lstStyle/>
                    <a:p>
                      <a:endParaRPr lang="en-GB">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dirty="0">
                          <a:latin typeface="Century Gothic"/>
                        </a:rPr>
                        <a:t>Welfare Officer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a:latin typeface="Century Gothic"/>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0531596"/>
                  </a:ext>
                </a:extLst>
              </a:tr>
            </a:tbl>
          </a:graphicData>
        </a:graphic>
      </p:graphicFrame>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graphicFrame>
        <p:nvGraphicFramePr>
          <p:cNvPr id="9" name="Table 8">
            <a:extLst>
              <a:ext uri="{FF2B5EF4-FFF2-40B4-BE49-F238E27FC236}">
                <a16:creationId xmlns:a16="http://schemas.microsoft.com/office/drawing/2014/main" id="{06291F56-E5FE-5B1B-370C-430AD1605EF4}"/>
              </a:ext>
            </a:extLst>
          </p:cNvPr>
          <p:cNvGraphicFramePr>
            <a:graphicFrameLocks noGrp="1"/>
          </p:cNvGraphicFramePr>
          <p:nvPr/>
        </p:nvGraphicFramePr>
        <p:xfrm>
          <a:off x="7980680" y="5525285"/>
          <a:ext cx="3850511" cy="609600"/>
        </p:xfrm>
        <a:graphic>
          <a:graphicData uri="http://schemas.openxmlformats.org/drawingml/2006/table">
            <a:tbl>
              <a:tblPr firstRow="1" bandRow="1">
                <a:tableStyleId>{5C22544A-7EE6-4342-B048-85BDC9FD1C3A}</a:tableStyleId>
              </a:tblPr>
              <a:tblGrid>
                <a:gridCol w="2920999">
                  <a:extLst>
                    <a:ext uri="{9D8B030D-6E8A-4147-A177-3AD203B41FA5}">
                      <a16:colId xmlns:a16="http://schemas.microsoft.com/office/drawing/2014/main" val="1842416685"/>
                    </a:ext>
                  </a:extLst>
                </a:gridCol>
                <a:gridCol w="929512">
                  <a:extLst>
                    <a:ext uri="{9D8B030D-6E8A-4147-A177-3AD203B41FA5}">
                      <a16:colId xmlns:a16="http://schemas.microsoft.com/office/drawing/2014/main" val="1596114469"/>
                    </a:ext>
                  </a:extLst>
                </a:gridCol>
              </a:tblGrid>
              <a:tr h="219071">
                <a:tc>
                  <a:txBody>
                    <a:bodyPr/>
                    <a:lstStyle/>
                    <a:p>
                      <a:r>
                        <a:rPr lang="en-GB" sz="1400" b="1">
                          <a:solidFill>
                            <a:schemeClr val="tx1"/>
                          </a:solidFill>
                          <a:latin typeface="Century Gothic"/>
                        </a:rPr>
                        <a:t>Level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1">
                        <a:solidFill>
                          <a:schemeClr val="tx1"/>
                        </a:solidFill>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88876855"/>
                  </a:ext>
                </a:extLst>
              </a:tr>
              <a:tr h="219071">
                <a:tc>
                  <a:txBody>
                    <a:bodyPr/>
                    <a:lstStyle/>
                    <a:p>
                      <a:r>
                        <a:rPr lang="en-GB" sz="1400" b="1">
                          <a:solidFill>
                            <a:schemeClr val="tx1"/>
                          </a:solidFill>
                          <a:latin typeface="Century Gothic"/>
                        </a:rPr>
                        <a:t>Points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0" err="1">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551719410"/>
                  </a:ext>
                </a:extLst>
              </a:tr>
            </a:tbl>
          </a:graphicData>
        </a:graphic>
      </p:graphicFrame>
    </p:spTree>
    <p:extLst>
      <p:ext uri="{BB962C8B-B14F-4D97-AF65-F5344CB8AC3E}">
        <p14:creationId xmlns:p14="http://schemas.microsoft.com/office/powerpoint/2010/main" val="1427212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1 – SOCIETY EXECUTIVE COMMITTEE POSITIONS – EVIDENCE</a:t>
            </a:r>
          </a:p>
        </p:txBody>
      </p:sp>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4" name="Right Triangle 3">
            <a:extLst>
              <a:ext uri="{FF2B5EF4-FFF2-40B4-BE49-F238E27FC236}">
                <a16:creationId xmlns:a16="http://schemas.microsoft.com/office/drawing/2014/main" id="{C016848F-ECB5-5397-011E-C88B4FE042BA}"/>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C3D6F777-6937-6C09-06FC-0AE1C78B3A40}"/>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6.</a:t>
            </a:r>
          </a:p>
        </p:txBody>
      </p:sp>
    </p:spTree>
    <p:extLst>
      <p:ext uri="{BB962C8B-B14F-4D97-AF65-F5344CB8AC3E}">
        <p14:creationId xmlns:p14="http://schemas.microsoft.com/office/powerpoint/2010/main" val="1683583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2062103"/>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entury Gothic"/>
              </a:rPr>
              <a:t>SECTION 2 – VOLUNTEERING EVENTS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Century Gothic"/>
              </a:rPr>
              <a:t>This may have been volunteering as a society, for a </a:t>
            </a:r>
            <a:r>
              <a:rPr kumimoji="0" lang="en-GB" sz="1300" b="0" i="0" u="none" strike="noStrike" kern="1200" cap="none" spc="0" normalizeH="0" baseline="0" noProof="0" dirty="0" err="1">
                <a:ln>
                  <a:noFill/>
                </a:ln>
                <a:solidFill>
                  <a:prstClr val="black"/>
                </a:solidFill>
                <a:effectLst/>
                <a:uLnTx/>
                <a:uFillTx/>
                <a:latin typeface="Century Gothic"/>
              </a:rPr>
              <a:t>Vteam</a:t>
            </a:r>
            <a:r>
              <a:rPr kumimoji="0" lang="en-GB" sz="1300" b="0" i="0" u="none" strike="noStrike" kern="1200" cap="none" spc="0" normalizeH="0" baseline="0" noProof="0" dirty="0">
                <a:ln>
                  <a:noFill/>
                </a:ln>
                <a:solidFill>
                  <a:prstClr val="black"/>
                </a:solidFill>
                <a:effectLst/>
                <a:uLnTx/>
                <a:uFillTx/>
                <a:latin typeface="Century Gothic"/>
              </a:rPr>
              <a:t> project, or doing something as a society which was not for financial gain or for a purely social purpose, such as a fundraiser for an external charity. </a:t>
            </a:r>
            <a:endParaRPr lang="en-GB" sz="1300" b="0" i="0" u="none" strike="noStrike" kern="1200" cap="none" spc="0" normalizeH="0" baseline="0" noProof="0" dirty="0">
              <a:ln>
                <a:noFill/>
              </a:ln>
              <a:solidFill>
                <a:prstClr val="black"/>
              </a:solidFill>
              <a:effectLst/>
              <a:uLnTx/>
              <a:uFillTx/>
              <a:latin typeface="Century Gothic"/>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Century Gothic"/>
              </a:rPr>
              <a:t>For these events to count on this application, 3 or more people must have participated, and you also need to have logged your volunteering hours on </a:t>
            </a:r>
            <a:r>
              <a:rPr kumimoji="0" lang="en-GB" sz="1300" b="0" i="0" u="none" strike="noStrike" kern="1200" cap="none" spc="0" normalizeH="0" baseline="0" noProof="0" dirty="0" err="1">
                <a:ln>
                  <a:noFill/>
                </a:ln>
                <a:solidFill>
                  <a:prstClr val="black"/>
                </a:solidFill>
                <a:effectLst/>
                <a:uLnTx/>
                <a:uFillTx/>
                <a:latin typeface="Century Gothic"/>
              </a:rPr>
              <a:t>Gradintel</a:t>
            </a:r>
            <a:r>
              <a:rPr kumimoji="0" lang="en-GB" sz="1300" b="0" i="0" u="none" strike="noStrike" kern="1200" cap="none" spc="0" normalizeH="0" baseline="0" noProof="0" dirty="0">
                <a:ln>
                  <a:noFill/>
                </a:ln>
                <a:solidFill>
                  <a:prstClr val="black"/>
                </a:solidFill>
                <a:effectLst/>
                <a:uLnTx/>
                <a:uFillTx/>
                <a:latin typeface="Century Gothic"/>
              </a:rPr>
              <a:t>: </a:t>
            </a:r>
            <a:r>
              <a:rPr kumimoji="0" lang="en-GB" sz="1300" b="0" i="0" u="none" strike="noStrike" kern="1200" cap="none" spc="0" normalizeH="0" baseline="0" noProof="0" dirty="0">
                <a:ln>
                  <a:noFill/>
                </a:ln>
                <a:solidFill>
                  <a:prstClr val="black"/>
                </a:solidFill>
                <a:effectLst/>
                <a:uLnTx/>
                <a:uFillTx/>
                <a:latin typeface="Century Gothic"/>
                <a:hlinkClick r:id="rId2">
                  <a:extLst>
                    <a:ext uri="{A12FA001-AC4F-418D-AE19-62706E023703}">
                      <ahyp:hlinkClr xmlns:ahyp="http://schemas.microsoft.com/office/drawing/2018/hyperlinkcolor" val="tx"/>
                    </a:ext>
                  </a:extLst>
                </a:hlinkClick>
              </a:rPr>
              <a:t>https://gradintel.com/index.php/en/</a:t>
            </a:r>
            <a:endParaRPr kumimoji="0" lang="en-GB" sz="1300" b="0" i="0" u="none" strike="noStrike" kern="1200" cap="none" spc="0" normalizeH="0" baseline="0" noProof="0" dirty="0">
              <a:ln>
                <a:noFill/>
              </a:ln>
              <a:solidFill>
                <a:prstClr val="black"/>
              </a:solidFill>
              <a:effectLst/>
              <a:uLnTx/>
              <a:uFillTx/>
              <a:latin typeface="Century Gothic"/>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a:solidFill>
                <a:prstClr val="black"/>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Century Gothic"/>
              </a:rPr>
              <a:t>Extra opportunities are also available during Volunteering Week – </a:t>
            </a:r>
            <a:r>
              <a:rPr lang="en-GB" sz="1300" dirty="0">
                <a:solidFill>
                  <a:prstClr val="black"/>
                </a:solidFill>
                <a:latin typeface="Century Gothic"/>
              </a:rPr>
              <a:t>10th-16th</a:t>
            </a:r>
            <a:r>
              <a:rPr kumimoji="0" lang="en-GB" sz="1300" b="0" i="0" u="none" strike="noStrike" kern="1200" cap="none" spc="0" normalizeH="0" baseline="0" noProof="0" dirty="0">
                <a:ln>
                  <a:noFill/>
                </a:ln>
                <a:solidFill>
                  <a:prstClr val="black"/>
                </a:solidFill>
                <a:effectLst/>
                <a:uLnTx/>
                <a:uFillTx/>
                <a:latin typeface="Century Gothic"/>
              </a:rPr>
              <a:t> February: </a:t>
            </a:r>
            <a:r>
              <a:rPr kumimoji="0" lang="en-GB" sz="1300" b="0" i="0" u="none" strike="noStrike" kern="1200" cap="none" spc="0" normalizeH="0" baseline="0" noProof="0" dirty="0">
                <a:ln>
                  <a:noFill/>
                </a:ln>
                <a:solidFill>
                  <a:prstClr val="black"/>
                </a:solidFill>
                <a:effectLst/>
                <a:uLnTx/>
                <a:uFillTx/>
                <a:latin typeface="Century Gothic"/>
                <a:hlinkClick r:id="rId3">
                  <a:extLst>
                    <a:ext uri="{A12FA001-AC4F-418D-AE19-62706E023703}">
                      <ahyp:hlinkClr xmlns:ahyp="http://schemas.microsoft.com/office/drawing/2018/hyperlinkcolor" val="tx"/>
                    </a:ext>
                  </a:extLst>
                </a:hlinkClick>
              </a:rPr>
              <a:t>https://www.essexstudent.com/volunteering/</a:t>
            </a:r>
            <a:endParaRPr kumimoji="0" lang="en-GB" sz="1300" b="0" i="0" u="none" strike="noStrike" kern="1200" cap="none" spc="0" normalizeH="0" baseline="0" noProof="0" dirty="0">
              <a:ln>
                <a:noFill/>
              </a:ln>
              <a:solidFill>
                <a:prstClr val="black"/>
              </a:solidFill>
              <a:effectLst/>
              <a:uLnTx/>
              <a:uFillTx/>
              <a:latin typeface="Century Gothic"/>
            </a:endParaRPr>
          </a:p>
        </p:txBody>
      </p:sp>
      <p:graphicFrame>
        <p:nvGraphicFramePr>
          <p:cNvPr id="2" name="Table 2">
            <a:extLst>
              <a:ext uri="{FF2B5EF4-FFF2-40B4-BE49-F238E27FC236}">
                <a16:creationId xmlns:a16="http://schemas.microsoft.com/office/drawing/2014/main" id="{27D11FDC-CA44-A0FB-88A0-05FB67A4637E}"/>
              </a:ext>
            </a:extLst>
          </p:cNvPr>
          <p:cNvGraphicFramePr>
            <a:graphicFrameLocks noGrp="1"/>
          </p:cNvGraphicFramePr>
          <p:nvPr>
            <p:extLst>
              <p:ext uri="{D42A27DB-BD31-4B8C-83A1-F6EECF244321}">
                <p14:modId xmlns:p14="http://schemas.microsoft.com/office/powerpoint/2010/main" val="107273363"/>
              </p:ext>
            </p:extLst>
          </p:nvPr>
        </p:nvGraphicFramePr>
        <p:xfrm>
          <a:off x="1050364" y="2395954"/>
          <a:ext cx="10091271" cy="2743200"/>
        </p:xfrm>
        <a:graphic>
          <a:graphicData uri="http://schemas.openxmlformats.org/drawingml/2006/table">
            <a:tbl>
              <a:tblPr firstRow="1" bandRow="1">
                <a:tableStyleId>{5C22544A-7EE6-4342-B048-85BDC9FD1C3A}</a:tableStyleId>
              </a:tblPr>
              <a:tblGrid>
                <a:gridCol w="1529976">
                  <a:extLst>
                    <a:ext uri="{9D8B030D-6E8A-4147-A177-3AD203B41FA5}">
                      <a16:colId xmlns:a16="http://schemas.microsoft.com/office/drawing/2014/main" val="502284607"/>
                    </a:ext>
                  </a:extLst>
                </a:gridCol>
                <a:gridCol w="2342777">
                  <a:extLst>
                    <a:ext uri="{9D8B030D-6E8A-4147-A177-3AD203B41FA5}">
                      <a16:colId xmlns:a16="http://schemas.microsoft.com/office/drawing/2014/main" val="3930777910"/>
                    </a:ext>
                  </a:extLst>
                </a:gridCol>
                <a:gridCol w="3306483">
                  <a:extLst>
                    <a:ext uri="{9D8B030D-6E8A-4147-A177-3AD203B41FA5}">
                      <a16:colId xmlns:a16="http://schemas.microsoft.com/office/drawing/2014/main" val="3364422322"/>
                    </a:ext>
                  </a:extLst>
                </a:gridCol>
                <a:gridCol w="2912035">
                  <a:extLst>
                    <a:ext uri="{9D8B030D-6E8A-4147-A177-3AD203B41FA5}">
                      <a16:colId xmlns:a16="http://schemas.microsoft.com/office/drawing/2014/main" val="687596221"/>
                    </a:ext>
                  </a:extLst>
                </a:gridCol>
              </a:tblGrid>
              <a:tr h="370840">
                <a:tc gridSpan="4">
                  <a:txBody>
                    <a:bodyPr/>
                    <a:lstStyle/>
                    <a:p>
                      <a:r>
                        <a:rPr lang="en-GB">
                          <a:solidFill>
                            <a:schemeClr val="tx1"/>
                          </a:solidFill>
                          <a:latin typeface="Century Gothic" panose="020B0502020202020204" pitchFamily="34" charset="0"/>
                        </a:rPr>
                        <a:t>SECTION 2 – VOLUNTEERING EVENTS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8626085"/>
                  </a:ext>
                </a:extLst>
              </a:tr>
              <a:tr h="370840">
                <a:tc>
                  <a:txBody>
                    <a:bodyPr/>
                    <a:lstStyle/>
                    <a:p>
                      <a:pPr algn="ctr"/>
                      <a:r>
                        <a:rPr lang="en-GB" sz="1400" b="1">
                          <a:latin typeface="Century Gothic" panose="020B0502020202020204" pitchFamily="34" charset="0"/>
                        </a:rPr>
                        <a:t>Standard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Number of volunteering events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Volunteering event/activity &amp; 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Who attended (state at least 3 names)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8834871"/>
                  </a:ext>
                </a:extLst>
              </a:tr>
              <a:tr h="370840">
                <a:tc rowSpan="2">
                  <a:txBody>
                    <a:bodyPr/>
                    <a:lstStyle/>
                    <a:p>
                      <a:pPr algn="ctr"/>
                      <a:r>
                        <a:rPr lang="en-GB" sz="1400" b="0">
                          <a:latin typeface="Century Gothic" panose="020B0502020202020204" pitchFamily="34" charset="0"/>
                        </a:rPr>
                        <a:t>Bronze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rowSpan="2">
                  <a:txBody>
                    <a:bodyPr/>
                    <a:lstStyle/>
                    <a:p>
                      <a:pPr algn="ctr"/>
                      <a:r>
                        <a:rPr lang="en-GB" sz="1400">
                          <a:latin typeface="Century Gothic" panose="020B0502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868479"/>
                  </a:ext>
                </a:extLst>
              </a:tr>
              <a:tr h="370840">
                <a:tc vMerge="1">
                  <a:txBody>
                    <a:bodyPr/>
                    <a:lstStyle/>
                    <a:p>
                      <a:pPr algn="ctr"/>
                      <a:endParaRPr lang="en-GB" sz="1400" b="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vMerge="1">
                  <a:txBody>
                    <a:bodyPr/>
                    <a:lstStyle/>
                    <a:p>
                      <a:pPr algn="ctr"/>
                      <a:r>
                        <a:rPr lang="en-GB" sz="1400">
                          <a:latin typeface="Century Gothic" panose="020B0502020202020204" pitchFamily="34" charset="0"/>
                        </a:rPr>
                        <a:t>Vice-President/Secretary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9319388"/>
                  </a:ext>
                </a:extLst>
              </a:tr>
              <a:tr h="370840">
                <a:tc rowSpan="2">
                  <a:txBody>
                    <a:bodyPr/>
                    <a:lstStyle/>
                    <a:p>
                      <a:pPr algn="ctr"/>
                      <a:r>
                        <a:rPr lang="en-GB" sz="1400" b="0">
                          <a:latin typeface="Century Gothic" panose="020B0502020202020204" pitchFamily="34" charset="0"/>
                        </a:rPr>
                        <a:t>Silver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rowSpan="2">
                  <a:txBody>
                    <a:bodyPr/>
                    <a:lstStyle/>
                    <a:p>
                      <a:pPr algn="ctr"/>
                      <a:r>
                        <a:rPr lang="en-GB" sz="1400">
                          <a:latin typeface="Century Gothic" panose="020B0502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5300259"/>
                  </a:ext>
                </a:extLst>
              </a:tr>
              <a:tr h="370840">
                <a:tc vMerge="1">
                  <a:txBody>
                    <a:bodyPr/>
                    <a:lstStyle/>
                    <a:p>
                      <a:pPr algn="ctr"/>
                      <a:endParaRPr lang="en-GB" sz="1400" b="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vMerge="1">
                  <a:txBody>
                    <a:bodyPr/>
                    <a:lstStyle/>
                    <a:p>
                      <a:pPr algn="ctr"/>
                      <a:r>
                        <a:rPr lang="en-GB" sz="1400">
                          <a:latin typeface="Century Gothic" panose="020B0502020202020204" pitchFamily="34" charset="0"/>
                        </a:rPr>
                        <a:t>Welfare Officer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0531596"/>
                  </a:ext>
                </a:extLst>
              </a:tr>
              <a:tr h="370840">
                <a:tc>
                  <a:txBody>
                    <a:bodyPr/>
                    <a:lstStyle/>
                    <a:p>
                      <a:pPr algn="ctr"/>
                      <a:r>
                        <a:rPr lang="en-GB" sz="1400" b="0">
                          <a:latin typeface="Century Gothic" panose="020B0502020202020204" pitchFamily="34" charset="0"/>
                        </a:rPr>
                        <a:t>Gold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lang="en-GB" sz="1400">
                          <a:latin typeface="Century Gothic" panose="020B0502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a:latin typeface="Century Gothic" panose="020B0502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40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6622825"/>
                  </a:ext>
                </a:extLst>
              </a:tr>
            </a:tbl>
          </a:graphicData>
        </a:graphic>
      </p:graphicFrame>
      <p:pic>
        <p:nvPicPr>
          <p:cNvPr id="5" name="Picture 4">
            <a:extLst>
              <a:ext uri="{FF2B5EF4-FFF2-40B4-BE49-F238E27FC236}">
                <a16:creationId xmlns:a16="http://schemas.microsoft.com/office/drawing/2014/main" id="{7A30C940-8C26-916B-21E4-8E0B9D566A5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9" name="Right Triangle 8">
            <a:extLst>
              <a:ext uri="{FF2B5EF4-FFF2-40B4-BE49-F238E27FC236}">
                <a16:creationId xmlns:a16="http://schemas.microsoft.com/office/drawing/2014/main" id="{D32480FA-BCB3-2DAB-CF8B-3B3A5674E7FF}"/>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80084716-6609-670A-6644-4B2A31BDE2AC}"/>
              </a:ext>
            </a:extLst>
          </p:cNvPr>
          <p:cNvSpPr txBox="1"/>
          <p:nvPr/>
        </p:nvSpPr>
        <p:spPr>
          <a:xfrm>
            <a:off x="0" y="6396335"/>
            <a:ext cx="6185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7.</a:t>
            </a:r>
          </a:p>
        </p:txBody>
      </p:sp>
      <p:graphicFrame>
        <p:nvGraphicFramePr>
          <p:cNvPr id="8" name="Table 7">
            <a:extLst>
              <a:ext uri="{FF2B5EF4-FFF2-40B4-BE49-F238E27FC236}">
                <a16:creationId xmlns:a16="http://schemas.microsoft.com/office/drawing/2014/main" id="{41244AD8-4DD7-CA75-BA2A-7EBCB71ECB1A}"/>
              </a:ext>
            </a:extLst>
          </p:cNvPr>
          <p:cNvGraphicFramePr>
            <a:graphicFrameLocks noGrp="1"/>
          </p:cNvGraphicFramePr>
          <p:nvPr>
            <p:extLst>
              <p:ext uri="{D42A27DB-BD31-4B8C-83A1-F6EECF244321}">
                <p14:modId xmlns:p14="http://schemas.microsoft.com/office/powerpoint/2010/main" val="3686938379"/>
              </p:ext>
            </p:extLst>
          </p:nvPr>
        </p:nvGraphicFramePr>
        <p:xfrm>
          <a:off x="7980680" y="5525285"/>
          <a:ext cx="3850511" cy="609600"/>
        </p:xfrm>
        <a:graphic>
          <a:graphicData uri="http://schemas.openxmlformats.org/drawingml/2006/table">
            <a:tbl>
              <a:tblPr firstRow="1" bandRow="1">
                <a:tableStyleId>{5C22544A-7EE6-4342-B048-85BDC9FD1C3A}</a:tableStyleId>
              </a:tblPr>
              <a:tblGrid>
                <a:gridCol w="2920999">
                  <a:extLst>
                    <a:ext uri="{9D8B030D-6E8A-4147-A177-3AD203B41FA5}">
                      <a16:colId xmlns:a16="http://schemas.microsoft.com/office/drawing/2014/main" val="1842416685"/>
                    </a:ext>
                  </a:extLst>
                </a:gridCol>
                <a:gridCol w="929512">
                  <a:extLst>
                    <a:ext uri="{9D8B030D-6E8A-4147-A177-3AD203B41FA5}">
                      <a16:colId xmlns:a16="http://schemas.microsoft.com/office/drawing/2014/main" val="1596114469"/>
                    </a:ext>
                  </a:extLst>
                </a:gridCol>
              </a:tblGrid>
              <a:tr h="219071">
                <a:tc>
                  <a:txBody>
                    <a:bodyPr/>
                    <a:lstStyle/>
                    <a:p>
                      <a:r>
                        <a:rPr lang="en-GB" sz="1400" b="1">
                          <a:solidFill>
                            <a:schemeClr val="tx1"/>
                          </a:solidFill>
                          <a:latin typeface="Century Gothic"/>
                        </a:rPr>
                        <a:t>Level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1">
                        <a:solidFill>
                          <a:schemeClr val="tx1"/>
                        </a:solidFill>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88876855"/>
                  </a:ext>
                </a:extLst>
              </a:tr>
              <a:tr h="219071">
                <a:tc>
                  <a:txBody>
                    <a:bodyPr/>
                    <a:lstStyle/>
                    <a:p>
                      <a:r>
                        <a:rPr lang="en-GB" sz="1400" b="1">
                          <a:solidFill>
                            <a:schemeClr val="tx1"/>
                          </a:solidFill>
                          <a:latin typeface="Century Gothic"/>
                        </a:rPr>
                        <a:t>Points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0" err="1">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551719410"/>
                  </a:ext>
                </a:extLst>
              </a:tr>
            </a:tbl>
          </a:graphicData>
        </a:graphic>
      </p:graphicFrame>
    </p:spTree>
    <p:extLst>
      <p:ext uri="{BB962C8B-B14F-4D97-AF65-F5344CB8AC3E}">
        <p14:creationId xmlns:p14="http://schemas.microsoft.com/office/powerpoint/2010/main" val="2607911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2 – VOLUNTEERING EVENTS – EVIDENCE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Any photos you have of volunteering events will help support your application.</a:t>
            </a:r>
          </a:p>
        </p:txBody>
      </p:sp>
      <p:pic>
        <p:nvPicPr>
          <p:cNvPr id="3" name="Picture 2">
            <a:extLst>
              <a:ext uri="{FF2B5EF4-FFF2-40B4-BE49-F238E27FC236}">
                <a16:creationId xmlns:a16="http://schemas.microsoft.com/office/drawing/2014/main" id="{CDBECDD0-17B1-26FE-0C7E-81190196F1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2" name="Right Triangle 1">
            <a:extLst>
              <a:ext uri="{FF2B5EF4-FFF2-40B4-BE49-F238E27FC236}">
                <a16:creationId xmlns:a16="http://schemas.microsoft.com/office/drawing/2014/main" id="{25BAD427-9461-AC16-59FB-6D157C08F0AD}"/>
              </a:ext>
            </a:extLst>
          </p:cNvPr>
          <p:cNvSpPr/>
          <p:nvPr/>
        </p:nvSpPr>
        <p:spPr>
          <a:xfrm flipH="1">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7DB4F1AE-9740-8DB0-DCAD-58354461CA4D}"/>
              </a:ext>
            </a:extLst>
          </p:cNvPr>
          <p:cNvSpPr txBox="1"/>
          <p:nvPr/>
        </p:nvSpPr>
        <p:spPr>
          <a:xfrm>
            <a:off x="11573435" y="6396335"/>
            <a:ext cx="618565" cy="461665"/>
          </a:xfrm>
          <a:prstGeom prst="rect">
            <a:avLst/>
          </a:prstGeom>
          <a:noFill/>
        </p:spPr>
        <p:txBody>
          <a:bodyPr wrap="square" rtlCol="0">
            <a:spAutoFit/>
          </a:bodyPr>
          <a:lstStyle/>
          <a:p>
            <a:pPr algn="r"/>
            <a:r>
              <a:rPr lang="en-GB" sz="2400" b="1">
                <a:latin typeface="Century Gothic" panose="020B0502020202020204" pitchFamily="34" charset="0"/>
              </a:rPr>
              <a:t>8.</a:t>
            </a:r>
          </a:p>
        </p:txBody>
      </p:sp>
    </p:spTree>
    <p:extLst>
      <p:ext uri="{BB962C8B-B14F-4D97-AF65-F5344CB8AC3E}">
        <p14:creationId xmlns:p14="http://schemas.microsoft.com/office/powerpoint/2010/main" val="2995086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0D6B7-18B4-13CC-881A-5BD264ED09B4}"/>
              </a:ext>
            </a:extLst>
          </p:cNvPr>
          <p:cNvSpPr txBox="1"/>
          <p:nvPr/>
        </p:nvSpPr>
        <p:spPr>
          <a:xfrm>
            <a:off x="0" y="0"/>
            <a:ext cx="12192000"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SECTION 3 – EXECUTIVE COMMITTEE VOLUNTEERING LOG</a:t>
            </a:r>
          </a:p>
          <a:p>
            <a:endParaRPr lang="en-GB" sz="1200">
              <a:latin typeface="Century Gothic" panose="020B0502020202020204" pitchFamily="34" charset="0"/>
            </a:endParaRPr>
          </a:p>
          <a:p>
            <a:r>
              <a:rPr lang="en-GB" sz="1200">
                <a:latin typeface="Century Gothic" panose="020B0502020202020204" pitchFamily="34" charset="0"/>
              </a:rPr>
              <a:t>Submit screenshots to the next slide containing all execs downloaded hours from Gradintel of Volunteer record (available from logging into your Volunteering profile and following the “My Skills Record” button).</a:t>
            </a:r>
          </a:p>
          <a:p>
            <a:endParaRPr lang="en-GB" sz="1200">
              <a:latin typeface="Century Gothic" panose="020B0502020202020204" pitchFamily="34" charset="0"/>
            </a:endParaRPr>
          </a:p>
          <a:p>
            <a:r>
              <a:rPr kumimoji="0" lang="en-GB"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hlinkClick r:id="rId3"/>
              </a:rPr>
              <a:t>https://gradintel.com/index.php/en/</a:t>
            </a:r>
            <a:endParaRPr kumimoji="0" lang="en-GB" sz="12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graphicFrame>
        <p:nvGraphicFramePr>
          <p:cNvPr id="2" name="Table 2">
            <a:extLst>
              <a:ext uri="{FF2B5EF4-FFF2-40B4-BE49-F238E27FC236}">
                <a16:creationId xmlns:a16="http://schemas.microsoft.com/office/drawing/2014/main" id="{27D11FDC-CA44-A0FB-88A0-05FB67A4637E}"/>
              </a:ext>
            </a:extLst>
          </p:cNvPr>
          <p:cNvGraphicFramePr>
            <a:graphicFrameLocks noGrp="1"/>
          </p:cNvGraphicFramePr>
          <p:nvPr>
            <p:extLst>
              <p:ext uri="{D42A27DB-BD31-4B8C-83A1-F6EECF244321}">
                <p14:modId xmlns:p14="http://schemas.microsoft.com/office/powerpoint/2010/main" val="4239670372"/>
              </p:ext>
            </p:extLst>
          </p:nvPr>
        </p:nvGraphicFramePr>
        <p:xfrm>
          <a:off x="1050364" y="1960880"/>
          <a:ext cx="10091271" cy="2936240"/>
        </p:xfrm>
        <a:graphic>
          <a:graphicData uri="http://schemas.openxmlformats.org/drawingml/2006/table">
            <a:tbl>
              <a:tblPr firstRow="1" bandRow="1">
                <a:tableStyleId>{5C22544A-7EE6-4342-B048-85BDC9FD1C3A}</a:tableStyleId>
              </a:tblPr>
              <a:tblGrid>
                <a:gridCol w="1529976">
                  <a:extLst>
                    <a:ext uri="{9D8B030D-6E8A-4147-A177-3AD203B41FA5}">
                      <a16:colId xmlns:a16="http://schemas.microsoft.com/office/drawing/2014/main" val="502284607"/>
                    </a:ext>
                  </a:extLst>
                </a:gridCol>
                <a:gridCol w="6553386">
                  <a:extLst>
                    <a:ext uri="{9D8B030D-6E8A-4147-A177-3AD203B41FA5}">
                      <a16:colId xmlns:a16="http://schemas.microsoft.com/office/drawing/2014/main" val="3930777910"/>
                    </a:ext>
                  </a:extLst>
                </a:gridCol>
                <a:gridCol w="2007909">
                  <a:extLst>
                    <a:ext uri="{9D8B030D-6E8A-4147-A177-3AD203B41FA5}">
                      <a16:colId xmlns:a16="http://schemas.microsoft.com/office/drawing/2014/main" val="3364422322"/>
                    </a:ext>
                  </a:extLst>
                </a:gridCol>
              </a:tblGrid>
              <a:tr h="370840">
                <a:tc gridSpan="3">
                  <a:txBody>
                    <a:bodyPr/>
                    <a:lstStyle/>
                    <a:p>
                      <a:r>
                        <a:rPr lang="en-GB">
                          <a:solidFill>
                            <a:schemeClr val="tx1"/>
                          </a:solidFill>
                          <a:latin typeface="Century Gothic" panose="020B0502020202020204" pitchFamily="34" charset="0"/>
                        </a:rPr>
                        <a:t>SECTION 3 – EXECUTIVE COMMITTEE VOLUNTEERING LOG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8626085"/>
                  </a:ext>
                </a:extLst>
              </a:tr>
              <a:tr h="370840">
                <a:tc>
                  <a:txBody>
                    <a:bodyPr/>
                    <a:lstStyle/>
                    <a:p>
                      <a:pPr algn="ctr"/>
                      <a:r>
                        <a:rPr lang="en-GB" sz="1400" b="1">
                          <a:latin typeface="Century Gothic" panose="020B0502020202020204" pitchFamily="34" charset="0"/>
                        </a:rPr>
                        <a:t>Standard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Criteria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400" b="1">
                          <a:latin typeface="Century Gothic" panose="020B0502020202020204" pitchFamily="34" charset="0"/>
                        </a:rPr>
                        <a:t>Completed (YES/NO)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8834871"/>
                  </a:ext>
                </a:extLst>
              </a:tr>
              <a:tr h="370840">
                <a:tc>
                  <a:txBody>
                    <a:bodyPr/>
                    <a:lstStyle/>
                    <a:p>
                      <a:pPr algn="ctr"/>
                      <a:r>
                        <a:rPr lang="en-GB" sz="1400" b="0">
                          <a:latin typeface="Century Gothic" panose="020B0502020202020204" pitchFamily="34" charset="0"/>
                        </a:rPr>
                        <a:t>Bronze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l"/>
                      <a:r>
                        <a:rPr lang="en-GB" sz="1400" b="1">
                          <a:latin typeface="Century Gothic" panose="020B0502020202020204" pitchFamily="34" charset="0"/>
                        </a:rPr>
                        <a:t>25% of Society executive committee </a:t>
                      </a:r>
                      <a:r>
                        <a:rPr lang="en-GB" sz="1400">
                          <a:latin typeface="Century Gothic" panose="020B0502020202020204" pitchFamily="34" charset="0"/>
                        </a:rPr>
                        <a:t>to have each created a volunteering profile and logged 5 hours of any work done as execs (E.g. Attending meetings, attending GMs, event planning, fundraising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0" lang="en-GB" sz="14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868479"/>
                  </a:ext>
                </a:extLst>
              </a:tr>
              <a:tr h="370840">
                <a:tc>
                  <a:txBody>
                    <a:bodyPr/>
                    <a:lstStyle/>
                    <a:p>
                      <a:pPr algn="ctr"/>
                      <a:r>
                        <a:rPr lang="en-GB" sz="1400" b="0">
                          <a:latin typeface="Century Gothic" panose="020B0502020202020204" pitchFamily="34" charset="0"/>
                        </a:rPr>
                        <a:t>Silver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l"/>
                      <a:r>
                        <a:rPr lang="en-GB" sz="1400" b="1">
                          <a:latin typeface="Century Gothic" panose="020B0502020202020204" pitchFamily="34" charset="0"/>
                        </a:rPr>
                        <a:t>50% of Society executive committee </a:t>
                      </a:r>
                      <a:r>
                        <a:rPr lang="en-GB" sz="1400">
                          <a:latin typeface="Century Gothic" panose="020B0502020202020204" pitchFamily="34" charset="0"/>
                        </a:rPr>
                        <a:t>to have each created a volunteering profile and logged 10 hours of any work done as execs (E.g. Attending meetings, attending GMs, event planning, fundraising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0" lang="en-GB" sz="14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9319388"/>
                  </a:ext>
                </a:extLst>
              </a:tr>
              <a:tr h="370840">
                <a:tc>
                  <a:txBody>
                    <a:bodyPr/>
                    <a:lstStyle/>
                    <a:p>
                      <a:pPr algn="ctr"/>
                      <a:r>
                        <a:rPr lang="en-GB" sz="1400" b="0">
                          <a:latin typeface="Century Gothic" panose="020B0502020202020204" pitchFamily="34" charset="0"/>
                        </a:rPr>
                        <a:t>Gold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r>
                        <a:rPr lang="en-GB" sz="1400" b="1">
                          <a:latin typeface="Century Gothic" panose="020B0502020202020204" pitchFamily="34" charset="0"/>
                        </a:rPr>
                        <a:t>75% of Society executive committee</a:t>
                      </a:r>
                      <a:r>
                        <a:rPr lang="en-GB" sz="1400">
                          <a:latin typeface="Century Gothic" panose="020B0502020202020204" pitchFamily="34" charset="0"/>
                        </a:rPr>
                        <a:t> to have each created a volunteering profile and logged 10 hours of any work done as execs (E.g. Attending meetings, attending GMs, event planning, fundraising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0" lang="en-GB" sz="14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5300259"/>
                  </a:ext>
                </a:extLst>
              </a:tr>
            </a:tbl>
          </a:graphicData>
        </a:graphic>
      </p:graphicFrame>
      <p:pic>
        <p:nvPicPr>
          <p:cNvPr id="3" name="Picture 2">
            <a:extLst>
              <a:ext uri="{FF2B5EF4-FFF2-40B4-BE49-F238E27FC236}">
                <a16:creationId xmlns:a16="http://schemas.microsoft.com/office/drawing/2014/main" id="{EC14C11C-53B5-49BD-5637-EDB8094CE2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16870" y="0"/>
            <a:ext cx="475129" cy="586295"/>
          </a:xfrm>
          <a:prstGeom prst="rect">
            <a:avLst/>
          </a:prstGeom>
        </p:spPr>
      </p:pic>
      <p:sp>
        <p:nvSpPr>
          <p:cNvPr id="4" name="Right Triangle 3">
            <a:extLst>
              <a:ext uri="{FF2B5EF4-FFF2-40B4-BE49-F238E27FC236}">
                <a16:creationId xmlns:a16="http://schemas.microsoft.com/office/drawing/2014/main" id="{503C1A8D-55E0-CF54-5051-E9E11A8D4473}"/>
              </a:ext>
            </a:extLst>
          </p:cNvPr>
          <p:cNvSpPr/>
          <p:nvPr/>
        </p:nvSpPr>
        <p:spPr>
          <a:xfrm>
            <a:off x="0" y="5473005"/>
            <a:ext cx="12192000" cy="1384995"/>
          </a:xfrm>
          <a:prstGeom prst="rtTriangle">
            <a:avLst/>
          </a:prstGeom>
          <a:solidFill>
            <a:srgbClr val="FCDC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4CDC8CC-D2AA-6CFB-1755-3EB06E5D25AC}"/>
              </a:ext>
            </a:extLst>
          </p:cNvPr>
          <p:cNvSpPr txBox="1"/>
          <p:nvPr/>
        </p:nvSpPr>
        <p:spPr>
          <a:xfrm>
            <a:off x="0" y="6396335"/>
            <a:ext cx="6185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9.</a:t>
            </a:r>
          </a:p>
        </p:txBody>
      </p:sp>
      <p:graphicFrame>
        <p:nvGraphicFramePr>
          <p:cNvPr id="10" name="Table 9">
            <a:extLst>
              <a:ext uri="{FF2B5EF4-FFF2-40B4-BE49-F238E27FC236}">
                <a16:creationId xmlns:a16="http://schemas.microsoft.com/office/drawing/2014/main" id="{7FFD9E97-E8B9-8CD2-FDE7-A10211064DBD}"/>
              </a:ext>
            </a:extLst>
          </p:cNvPr>
          <p:cNvGraphicFramePr>
            <a:graphicFrameLocks noGrp="1"/>
          </p:cNvGraphicFramePr>
          <p:nvPr>
            <p:extLst>
              <p:ext uri="{D42A27DB-BD31-4B8C-83A1-F6EECF244321}">
                <p14:modId xmlns:p14="http://schemas.microsoft.com/office/powerpoint/2010/main" val="2140220883"/>
              </p:ext>
            </p:extLst>
          </p:nvPr>
        </p:nvGraphicFramePr>
        <p:xfrm>
          <a:off x="7980680" y="5525285"/>
          <a:ext cx="3850511" cy="609600"/>
        </p:xfrm>
        <a:graphic>
          <a:graphicData uri="http://schemas.openxmlformats.org/drawingml/2006/table">
            <a:tbl>
              <a:tblPr firstRow="1" bandRow="1">
                <a:tableStyleId>{5C22544A-7EE6-4342-B048-85BDC9FD1C3A}</a:tableStyleId>
              </a:tblPr>
              <a:tblGrid>
                <a:gridCol w="2920999">
                  <a:extLst>
                    <a:ext uri="{9D8B030D-6E8A-4147-A177-3AD203B41FA5}">
                      <a16:colId xmlns:a16="http://schemas.microsoft.com/office/drawing/2014/main" val="1842416685"/>
                    </a:ext>
                  </a:extLst>
                </a:gridCol>
                <a:gridCol w="929512">
                  <a:extLst>
                    <a:ext uri="{9D8B030D-6E8A-4147-A177-3AD203B41FA5}">
                      <a16:colId xmlns:a16="http://schemas.microsoft.com/office/drawing/2014/main" val="1596114469"/>
                    </a:ext>
                  </a:extLst>
                </a:gridCol>
              </a:tblGrid>
              <a:tr h="219071">
                <a:tc>
                  <a:txBody>
                    <a:bodyPr/>
                    <a:lstStyle/>
                    <a:p>
                      <a:r>
                        <a:rPr lang="en-GB" sz="1400" b="1">
                          <a:solidFill>
                            <a:schemeClr val="tx1"/>
                          </a:solidFill>
                          <a:latin typeface="Century Gothic"/>
                        </a:rPr>
                        <a:t>Level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1">
                        <a:solidFill>
                          <a:schemeClr val="tx1"/>
                        </a:solidFill>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88876855"/>
                  </a:ext>
                </a:extLst>
              </a:tr>
              <a:tr h="219071">
                <a:tc>
                  <a:txBody>
                    <a:bodyPr/>
                    <a:lstStyle/>
                    <a:p>
                      <a:r>
                        <a:rPr lang="en-GB" sz="1400" b="1">
                          <a:solidFill>
                            <a:schemeClr val="tx1"/>
                          </a:solidFill>
                          <a:latin typeface="Century Gothic"/>
                        </a:rPr>
                        <a:t>Points Achieved in this Section:</a:t>
                      </a:r>
                    </a:p>
                  </a:txBody>
                  <a:tcPr>
                    <a:lnL w="12700">
                      <a:solidFill>
                        <a:schemeClr val="tx1"/>
                      </a:solidFill>
                    </a:lnL>
                    <a:lnR w="12700">
                      <a:solidFill>
                        <a:schemeClr val="tx1"/>
                      </a:solidFill>
                    </a:lnR>
                    <a:lnT w="12700">
                      <a:solidFill>
                        <a:schemeClr val="tx1"/>
                      </a:solidFill>
                    </a:lnT>
                    <a:lnB w="12700">
                      <a:solidFill>
                        <a:schemeClr val="tx1"/>
                      </a:solidFill>
                    </a:lnB>
                    <a:solidFill>
                      <a:schemeClr val="bg2"/>
                    </a:solidFill>
                  </a:tcPr>
                </a:tc>
                <a:tc>
                  <a:txBody>
                    <a:bodyPr/>
                    <a:lstStyle/>
                    <a:p>
                      <a:endParaRPr lang="en-GB" sz="1400" b="0" err="1">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551719410"/>
                  </a:ext>
                </a:extLst>
              </a:tr>
            </a:tbl>
          </a:graphicData>
        </a:graphic>
      </p:graphicFrame>
    </p:spTree>
    <p:extLst>
      <p:ext uri="{BB962C8B-B14F-4D97-AF65-F5344CB8AC3E}">
        <p14:creationId xmlns:p14="http://schemas.microsoft.com/office/powerpoint/2010/main" val="1280336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6da18ee-13af-4b61-81db-9443eadcce0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C4B014061753745879A041B8074FBE2" ma:contentTypeVersion="7" ma:contentTypeDescription="Create a new document." ma:contentTypeScope="" ma:versionID="da44d0a9f34086179d8f3b09654b8d39">
  <xsd:schema xmlns:xsd="http://www.w3.org/2001/XMLSchema" xmlns:xs="http://www.w3.org/2001/XMLSchema" xmlns:p="http://schemas.microsoft.com/office/2006/metadata/properties" xmlns:ns3="56da18ee-13af-4b61-81db-9443eadcce0d" xmlns:ns4="3a519f24-43c9-4cf0-b8ff-42beab97424e" targetNamespace="http://schemas.microsoft.com/office/2006/metadata/properties" ma:root="true" ma:fieldsID="c08469d6a6cbda4a277766259d2c449e" ns3:_="" ns4:_="">
    <xsd:import namespace="56da18ee-13af-4b61-81db-9443eadcce0d"/>
    <xsd:import namespace="3a519f24-43c9-4cf0-b8ff-42beab97424e"/>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da18ee-13af-4b61-81db-9443eadcce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519f24-43c9-4cf0-b8ff-42beab97424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09CF41-93E5-4561-9B04-29C8840E8B03}">
  <ds:schemaRefs>
    <ds:schemaRef ds:uri="3a519f24-43c9-4cf0-b8ff-42beab97424e"/>
    <ds:schemaRef ds:uri="56da18ee-13af-4b61-81db-9443eadcce0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4C702D7-FEED-4076-9E6D-41AC9572EB55}">
  <ds:schemaRefs>
    <ds:schemaRef ds:uri="http://schemas.microsoft.com/sharepoint/v3/contenttype/forms"/>
  </ds:schemaRefs>
</ds:datastoreItem>
</file>

<file path=customXml/itemProps3.xml><?xml version="1.0" encoding="utf-8"?>
<ds:datastoreItem xmlns:ds="http://schemas.openxmlformats.org/officeDocument/2006/customXml" ds:itemID="{A959264B-C600-4540-97D0-7658F56FC6ED}">
  <ds:schemaRefs>
    <ds:schemaRef ds:uri="3a519f24-43c9-4cf0-b8ff-42beab97424e"/>
    <ds:schemaRef ds:uri="56da18ee-13af-4b61-81db-9443eadcce0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23</Slides>
  <Notes>1</Notes>
  <HiddenSlides>0</HiddenSlide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Soper, James K</dc:creator>
  <cp:revision>57</cp:revision>
  <dcterms:created xsi:type="dcterms:W3CDTF">2024-01-24T13:24:37Z</dcterms:created>
  <dcterms:modified xsi:type="dcterms:W3CDTF">2025-02-06T16:32:16Z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0x0101004C4B014061753745879A041B8074FBE2</vt:lpwstr>
  </property>
</Properties>
</file>