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57" r:id="rId6"/>
    <p:sldId id="258" r:id="rId7"/>
    <p:sldId id="259" r:id="rId8"/>
    <p:sldId id="261" r:id="rId9"/>
    <p:sldId id="271" r:id="rId10"/>
    <p:sldId id="262" r:id="rId11"/>
    <p:sldId id="272" r:id="rId12"/>
    <p:sldId id="263" r:id="rId13"/>
    <p:sldId id="273" r:id="rId14"/>
    <p:sldId id="264" r:id="rId15"/>
    <p:sldId id="274" r:id="rId16"/>
    <p:sldId id="265" r:id="rId17"/>
    <p:sldId id="275" r:id="rId18"/>
    <p:sldId id="266" r:id="rId19"/>
    <p:sldId id="276" r:id="rId20"/>
    <p:sldId id="267" r:id="rId21"/>
    <p:sldId id="277" r:id="rId22"/>
    <p:sldId id="268" r:id="rId23"/>
    <p:sldId id="278" r:id="rId24"/>
    <p:sldId id="269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DC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17AD32-1A87-432C-A3CE-4FCF0F50CE5C}" v="161" dt="2026-03-06T11:46:07.909"/>
    <p1510:client id="{6B98601A-5E82-4D7E-B5B1-7DB10DFFFDF0}" v="70" dt="2026-03-06T11:45:15.298"/>
    <p1510:client id="{DD876762-C3D7-4A85-B3A4-982B5BAF30C1}" v="78" dt="2026-03-06T11:53:46.512"/>
    <p1510:client id="{F1B98765-0DE9-4DC0-B861-65FE4EC1BB90}" v="107" dt="2026-03-06T23:04:11.3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B6C6DA-B0B3-43B1-980A-734DD50AC458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FD1EE-292C-403D-A255-74836F199F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7306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FD1EE-292C-403D-A255-74836F199F91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2813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FD1EE-292C-403D-A255-74836F199F9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065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FD1EE-292C-403D-A255-74836F199F9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1826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FFD1EE-292C-403D-A255-74836F199F9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3559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94B28-4A9F-B9AA-C864-695E8AD8A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13902E-0E90-030C-6AD9-BC2A09480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49BDCA-162A-3BD9-10CB-17BA97552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64770-78BB-9469-E33B-C23542C71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F5D1FA-57D8-B401-E28A-E5F332090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32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C49EE-5063-6870-1E32-71EB11EBE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685753-98A7-B6FC-E09B-18A63767B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CDF69-5C5C-2E54-78CC-2F88360FA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BBA05-4EC9-DC5F-B434-35A9D0554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92A1D-FD0E-5A9B-FB91-71020BB8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118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4F72B4-416D-C167-0D99-FCB2D1A56C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59A808-73BA-BD53-8A6E-01C5B0BFFD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34379-DA3F-EDB2-11C2-6376C7AFA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35761A-1AD1-DE75-90A0-314A5519B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68494-FF92-EC35-BA55-BBEBC821E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853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5756F-3BA0-000E-D63D-9DDDE11C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AC82B-396B-495D-1626-69F07DB7E1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181C70-B02B-5BA8-F3D9-252D3306B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B5DC2-1E77-1156-DBFB-F2353EBA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5BB814-BDA3-DEBE-6EFE-069FAD42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910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D10B6-198C-9697-7FF3-36F43AF6B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5391DF-5FD6-329D-D837-1812FC65A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65996-D62C-8B00-11A7-1D1E4646F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D30E4-00A4-BB17-A98B-ED5DBD050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0530AD-6BDB-3676-7B05-516DFC9D8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14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006AA-8D60-4138-8D94-E41D92A0E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EF6204-5D32-0A53-5BAC-9218941C7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5D289E-1FB0-BB63-7F6E-E2D05ABFDD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5569F-FC7A-9B8F-F8F3-C90D114A9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DEC943-3B7B-C4C6-5AAE-8305BF035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45617-21BE-6AC2-28B8-FE60522AA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1366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AF864-CBDB-C07B-46B9-953792333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262AC-3229-5717-989D-D9C6F7E654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56A6D8-F715-DB49-A067-FC85C9D30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161BEE-FC9A-1A66-A905-DC8A9D0949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24D226-42C6-2FA2-0A58-AE1B827542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5AEC53-3125-EBF4-E8B8-0E9932166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AFD3BB-EA04-A2B8-4A0C-BF53E2F18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371EF4-3BDE-3645-E7B6-42AFA6671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1746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F11E4-3F58-A35E-01FB-58971D3E6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379704-6914-7BDE-EDCE-2593C4334F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40D141-67DE-3A38-B80D-8E4C6CA57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481A0BD-F613-4902-FA6D-2231E7FD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842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C1F33-9BDC-9A2C-F2CC-BE88CDE1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BDBDED-7427-0439-2387-527F7F733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2138EF-B4E5-3CB5-7AAC-EEA52DCBD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906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44108-5D77-2FF7-A2F3-12634FE8A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DCE9DE-882C-D46D-EA52-BC8C453BF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498EAB-9200-A074-D55B-43EA306ED0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58D40C-6326-6523-0BDD-356C48EBD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7A9CEB-89CB-3F56-50E2-343E9B2D9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4927AF-9040-A242-0693-4D930D3D4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53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82BFD2-5C2B-7DD6-F16A-31693EC85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0F38562-EED6-2B49-C784-E29EF2896A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C03D8D-22E6-D842-7D84-65336B318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BD1F68-4E43-F0FA-722E-41FE37DD5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97BBA0-2045-ED5B-6B6C-C5E3792AC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08384B-E687-55BC-222B-3648E93A5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73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FBE7C6-6771-86C0-B787-F8DA4FC7F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7CF134-8CD4-A6A2-13FE-947C4CAD09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0CEF6-1B20-43EC-A283-E681D0CFF7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131BE-8C8E-41BB-8C5E-D464AFAFF8F2}" type="datetimeFigureOut">
              <a:rPr lang="en-GB" smtClean="0"/>
              <a:t>06/03/2026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48B9B-D1D8-4AE6-8C97-D9B6CE040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038F2-B2AD-8E16-3B5A-1B4295EB85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C7A63-76AB-4B88-9642-C913057ED1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5908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usocs@essex.ac.uk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sexstudent.com/" TargetMode="External"/><Relationship Id="rId2" Type="http://schemas.openxmlformats.org/officeDocument/2006/relationships/hyperlink" Target="https://www.essexstudent.com/whatson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intel.com/index.php/en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gradintel.com/index.php/en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gradintel.com/index.php/en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B8ACEE2-F675-3B70-6C08-726C1651009D}"/>
              </a:ext>
            </a:extLst>
          </p:cNvPr>
          <p:cNvSpPr txBox="1"/>
          <p:nvPr/>
        </p:nvSpPr>
        <p:spPr>
          <a:xfrm>
            <a:off x="114300" y="3426710"/>
            <a:ext cx="11972925" cy="209288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GB" sz="3500" b="1">
                <a:effectLst/>
                <a:latin typeface="Century Gothic"/>
                <a:ea typeface="Calibri"/>
                <a:cs typeface="Times New Roman"/>
              </a:rPr>
              <a:t>SU SOCIETY STANDARDS</a:t>
            </a:r>
            <a:endParaRPr lang="en-GB" sz="3500">
              <a:effectLst/>
              <a:latin typeface="Century Gothic"/>
              <a:ea typeface="Calibri"/>
              <a:cs typeface="Times New Roman"/>
            </a:endParaRPr>
          </a:p>
          <a:p>
            <a:pPr algn="ctr"/>
            <a:r>
              <a:rPr lang="en-GB" sz="3500" b="1">
                <a:effectLst/>
                <a:latin typeface="Century Gothic"/>
                <a:ea typeface="Calibri"/>
                <a:cs typeface="Times New Roman"/>
              </a:rPr>
              <a:t>APPLICATION FORM </a:t>
            </a:r>
            <a:r>
              <a:rPr lang="en-GB" sz="3500" b="1">
                <a:latin typeface="Century Gothic"/>
                <a:ea typeface="Calibri"/>
                <a:cs typeface="Times New Roman"/>
              </a:rPr>
              <a:t>2025-2026</a:t>
            </a:r>
            <a:endParaRPr lang="en-GB" sz="35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GB">
                <a:effectLst/>
                <a:latin typeface="Century Gothic"/>
                <a:ea typeface="Calibri"/>
                <a:cs typeface="Times New Roman"/>
              </a:rPr>
              <a:t>Please complete this form and submit it to </a:t>
            </a:r>
            <a:r>
              <a:rPr lang="en-GB" u="sng">
                <a:solidFill>
                  <a:srgbClr val="0000FF"/>
                </a:solidFill>
                <a:effectLst/>
                <a:latin typeface="Century Gothic"/>
                <a:ea typeface="Calibri"/>
                <a:cs typeface="Times New Roman"/>
                <a:hlinkClick r:id="rId2"/>
              </a:rPr>
              <a:t>susocs@essex.ac.uk</a:t>
            </a:r>
            <a:r>
              <a:rPr lang="en-GB">
                <a:effectLst/>
                <a:latin typeface="Century Gothic"/>
                <a:ea typeface="Calibri"/>
                <a:cs typeface="Times New Roman"/>
              </a:rPr>
              <a:t> no later than </a:t>
            </a:r>
            <a:endParaRPr lang="en-GB">
              <a:latin typeface="Century Gothic"/>
              <a:ea typeface="Calibri"/>
              <a:cs typeface="Times New Roman"/>
            </a:endParaRPr>
          </a:p>
          <a:p>
            <a:pPr algn="ctr"/>
            <a:r>
              <a:rPr lang="en-GB" b="1">
                <a:latin typeface="Century Gothic"/>
                <a:ea typeface="Calibri"/>
                <a:cs typeface="Times New Roman"/>
              </a:rPr>
              <a:t>Monday 6th</a:t>
            </a:r>
            <a:r>
              <a:rPr lang="en-GB" b="1">
                <a:effectLst/>
                <a:latin typeface="Century Gothic"/>
                <a:ea typeface="Calibri"/>
                <a:cs typeface="Times New Roman"/>
              </a:rPr>
              <a:t> April </a:t>
            </a:r>
            <a:r>
              <a:rPr lang="en-GB" b="1">
                <a:latin typeface="Century Gothic"/>
                <a:ea typeface="Calibri"/>
                <a:cs typeface="Times New Roman"/>
              </a:rPr>
              <a:t>2026</a:t>
            </a:r>
            <a:r>
              <a:rPr lang="en-GB" b="1">
                <a:effectLst/>
                <a:latin typeface="Century Gothic"/>
                <a:ea typeface="Calibri"/>
                <a:cs typeface="Times New Roman"/>
              </a:rPr>
              <a:t> at </a:t>
            </a:r>
            <a:r>
              <a:rPr lang="en-GB" b="1">
                <a:latin typeface="Century Gothic"/>
                <a:ea typeface="Calibri"/>
                <a:cs typeface="Times New Roman"/>
              </a:rPr>
              <a:t>10am</a:t>
            </a:r>
            <a:r>
              <a:rPr lang="en-GB" b="1">
                <a:effectLst/>
                <a:latin typeface="Century Gothic"/>
                <a:ea typeface="Calibri"/>
                <a:cs typeface="Times New Roman"/>
              </a:rPr>
              <a:t>.</a:t>
            </a:r>
            <a:endParaRPr lang="en-GB">
              <a:effectLst/>
              <a:latin typeface="Century Gothic"/>
              <a:ea typeface="Calibri"/>
              <a:cs typeface="Times New Roman"/>
            </a:endParaRPr>
          </a:p>
        </p:txBody>
      </p:sp>
      <p:sp>
        <p:nvSpPr>
          <p:cNvPr id="7" name="Right Triangle 6">
            <a:extLst>
              <a:ext uri="{FF2B5EF4-FFF2-40B4-BE49-F238E27FC236}">
                <a16:creationId xmlns:a16="http://schemas.microsoft.com/office/drawing/2014/main" id="{6B4F4E90-08B5-3691-660A-150E107312DF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9F9E968-691F-F6F8-7725-325CFE3896CD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latin typeface="Century Gothic" panose="020B0502020202020204" pitchFamily="34" charset="0"/>
              </a:rPr>
              <a:t>1.</a:t>
            </a:r>
          </a:p>
        </p:txBody>
      </p:sp>
      <p:pic>
        <p:nvPicPr>
          <p:cNvPr id="2" name="Picture 1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615405F5-A7EA-2260-EA6B-C8758B83B6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6700" y="-9525"/>
            <a:ext cx="4048125" cy="4048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454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3 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FUNDS RAISED – EVIDENCE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Any photos you have of your fundraising events will help support your application.</a:t>
            </a:r>
            <a:endParaRPr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9B0B6911-9591-1D4D-119C-48ED68C5530A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BE3E20-E927-62CC-2DA9-B33F2F608A39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10.</a:t>
            </a:r>
          </a:p>
        </p:txBody>
      </p:sp>
    </p:spTree>
    <p:extLst>
      <p:ext uri="{BB962C8B-B14F-4D97-AF65-F5344CB8AC3E}">
        <p14:creationId xmlns:p14="http://schemas.microsoft.com/office/powerpoint/2010/main" val="2011000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0618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4 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EXECUTIVE COMMITTEE MEETINGS</a:t>
            </a: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These are meetings between exec members to help run the society and plan upcoming events/socials etc. At least 3 exec members must have attended each of these meetings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461477"/>
              </p:ext>
            </p:extLst>
          </p:nvPr>
        </p:nvGraphicFramePr>
        <p:xfrm>
          <a:off x="1050364" y="1301457"/>
          <a:ext cx="10091271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976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2009589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1821145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  <a:gridCol w="4730561">
                  <a:extLst>
                    <a:ext uri="{9D8B030D-6E8A-4147-A177-3AD203B41FA5}">
                      <a16:colId xmlns:a16="http://schemas.microsoft.com/office/drawing/2014/main" val="687596221"/>
                    </a:ext>
                  </a:extLst>
                </a:gridCol>
              </a:tblGrid>
              <a:tr h="269548">
                <a:tc gridSpan="4"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entury Gothic"/>
                        </a:rPr>
                        <a:t>SECTION 5 – EXECUTIVE COMMITTEE MEETINGS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381860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Required number of meetings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Dates of meetings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Which exec attended? (at least 3 names)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224624"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47870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79459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35273"/>
                  </a:ext>
                </a:extLst>
              </a:tr>
              <a:tr h="224624"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5.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386104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7.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870138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8.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179845"/>
                  </a:ext>
                </a:extLst>
              </a:tr>
              <a:tr h="224624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12</a:t>
                      </a:r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9.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622825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10.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37832"/>
                  </a:ext>
                </a:extLst>
              </a:tr>
            </a:tbl>
          </a:graphicData>
        </a:graphic>
      </p:graphicFrame>
      <p:sp>
        <p:nvSpPr>
          <p:cNvPr id="6" name="Right Triangle 5">
            <a:extLst>
              <a:ext uri="{FF2B5EF4-FFF2-40B4-BE49-F238E27FC236}">
                <a16:creationId xmlns:a16="http://schemas.microsoft.com/office/drawing/2014/main" id="{63771B3B-726C-3CB2-9597-BFBB0E02838D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91C159-0661-42F3-B9D5-D379B83C406E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11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000419C-2F74-61F7-AE26-F45D7FD194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75158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9886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4 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EXECUTIVE COMMITTEE MEETINGS – EVIDENCE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Screenshots of messages about organising Exec meetings (e.g., from Exec group chats) or recorded minutes are great evidence.</a:t>
            </a:r>
            <a:endParaRPr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0A18A6C3-A17D-D634-B022-10F2373E5B82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B58C464-94F4-E18F-FF99-C7FF1EA66895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12.</a:t>
            </a:r>
          </a:p>
        </p:txBody>
      </p:sp>
    </p:spTree>
    <p:extLst>
      <p:ext uri="{BB962C8B-B14F-4D97-AF65-F5344CB8AC3E}">
        <p14:creationId xmlns:p14="http://schemas.microsoft.com/office/powerpoint/2010/main" val="2883199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22341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5 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ADMIN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These criteria relate to the administrative tasks involved in the smooth running of a society. Please note that Societies found guilty of any disciplinary offences cannot be awarded a Gold Standard. Serious disciplinary offences may result in no society standard awarded at all and further action taken. This does not include individual offences. 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2156972"/>
              </p:ext>
            </p:extLst>
          </p:nvPr>
        </p:nvGraphicFramePr>
        <p:xfrm>
          <a:off x="1050364" y="1664828"/>
          <a:ext cx="10091271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976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7074648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1486647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</a:tblGrid>
              <a:tr h="232522">
                <a:tc gridSpan="3"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entury Gothic"/>
                        </a:rPr>
                        <a:t>SECTION 6 – ADMIN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165753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entury Gothic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entury Gothic"/>
                        </a:rPr>
                        <a:t>Criteria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entury Gothic"/>
                        </a:rPr>
                        <a:t>Completed (YES/NO)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334027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Submitted a society constitution in a timely fashion (or start up form if you restarted or were new since June 2025)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155015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Compliance with the Societies Terms of Reference.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47870"/>
                  </a:ext>
                </a:extLst>
              </a:tr>
              <a:tr h="251899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Attendance at all compulsory SU Societies training sessions, or to watch back/read the training videos/presentations if you were unable to attend the sessions.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79459"/>
                  </a:ext>
                </a:extLst>
              </a:tr>
              <a:tr h="155015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>
                          <a:latin typeface="Century Gothic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Examples of 5 events posted on the SU What’s On page (</a:t>
                      </a:r>
                      <a:r>
                        <a:rPr lang="en-GB" sz="1000">
                          <a:latin typeface="Century Gothic"/>
                          <a:hlinkClick r:id="rId2"/>
                        </a:rPr>
                        <a:t>https://www.essexstudent.com/whatson/</a:t>
                      </a:r>
                      <a:r>
                        <a:rPr lang="en-GB" sz="1000">
                          <a:latin typeface="Century Gothic"/>
                        </a:rPr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535273"/>
                  </a:ext>
                </a:extLst>
              </a:tr>
              <a:tr h="155015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  <a:hlinkClick r:id="rId3"/>
                        </a:rPr>
                        <a:t>www.essexstudent.com </a:t>
                      </a:r>
                      <a:r>
                        <a:rPr lang="en-GB" sz="1000">
                          <a:latin typeface="Century Gothic"/>
                        </a:rPr>
                        <a:t>page up to date, 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including a logo, description, social and contact information.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  <a:tr h="155015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At least one society representative to have attended all Society General Meetings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386104"/>
                  </a:ext>
                </a:extLst>
              </a:tr>
              <a:tr h="155015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Budget not exceeded (excluding extreme circumstances).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870138"/>
                  </a:ext>
                </a:extLst>
              </a:tr>
              <a:tr h="155015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Society not found guilty of any disciplinary offences (this will not include individual offences).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179845"/>
                  </a:ext>
                </a:extLst>
              </a:tr>
              <a:tr h="155015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At least two society representatives to have attended one Society General Meeting.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622825"/>
                  </a:ext>
                </a:extLst>
              </a:tr>
              <a:tr h="251899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Evidence that you have promoted any upcoming elections and available exec roles to your members in advance of the General Elections.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37832"/>
                  </a:ext>
                </a:extLst>
              </a:tr>
            </a:tbl>
          </a:graphicData>
        </a:graphic>
      </p:graphicFrame>
      <p:sp>
        <p:nvSpPr>
          <p:cNvPr id="6" name="Right Triangle 5">
            <a:extLst>
              <a:ext uri="{FF2B5EF4-FFF2-40B4-BE49-F238E27FC236}">
                <a16:creationId xmlns:a16="http://schemas.microsoft.com/office/drawing/2014/main" id="{1190F1D6-5677-775B-5DA8-7DD540F05676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5C1CCF7-CB96-85B4-52ED-2EE45BA0AC44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13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72221E-2F04-F4BD-67A2-F31F5C30E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561094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29686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5 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ADMIN –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EVIDENCE</a:t>
            </a:r>
            <a:endParaRPr lang="en-US">
              <a:ea typeface="Calibri" panose="020F0502020204030204"/>
              <a:cs typeface="Calibri" panose="020F0502020204030204"/>
            </a:endParaRPr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FC8A9B30-76B7-D3D8-4EB4-0AE470487693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EBE718-756D-472D-447C-A757C521632D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14.</a:t>
            </a:r>
          </a:p>
        </p:txBody>
      </p:sp>
    </p:spTree>
    <p:extLst>
      <p:ext uri="{BB962C8B-B14F-4D97-AF65-F5344CB8AC3E}">
        <p14:creationId xmlns:p14="http://schemas.microsoft.com/office/powerpoint/2010/main" val="2021848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6 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SOCIAL EVENTS</a:t>
            </a: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Social events are considered events/meeting/gatherings which are designed to bring your society members together in a social setting.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244534"/>
              </p:ext>
            </p:extLst>
          </p:nvPr>
        </p:nvGraphicFramePr>
        <p:xfrm>
          <a:off x="1050364" y="1269579"/>
          <a:ext cx="10091271" cy="3795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976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1839260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3388659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  <a:gridCol w="3333376">
                  <a:extLst>
                    <a:ext uri="{9D8B030D-6E8A-4147-A177-3AD203B41FA5}">
                      <a16:colId xmlns:a16="http://schemas.microsoft.com/office/drawing/2014/main" val="687596221"/>
                    </a:ext>
                  </a:extLst>
                </a:gridCol>
              </a:tblGrid>
              <a:tr h="269548">
                <a:tc gridSpan="4"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SECTION 7 – SOCIAL EVENTS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381860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 panose="020B0502020202020204" pitchFamily="34" charset="0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 panose="020B0502020202020204" pitchFamily="34" charset="0"/>
                        </a:rPr>
                        <a:t>Required numbers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 panose="020B0502020202020204" pitchFamily="34" charset="0"/>
                        </a:rPr>
                        <a:t>Event &amp; 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 panose="020B0502020202020204" pitchFamily="34" charset="0"/>
                        </a:rPr>
                        <a:t>Approximate number of attendees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224624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 panose="020B0502020202020204" pitchFamily="34" charset="0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47870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79459"/>
                  </a:ext>
                </a:extLst>
              </a:tr>
              <a:tr h="224624"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 panose="020B0502020202020204" pitchFamily="34" charset="0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5.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386104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6.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870138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7.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4179845"/>
                  </a:ext>
                </a:extLst>
              </a:tr>
              <a:tr h="224624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 panose="020B0502020202020204" pitchFamily="34" charset="0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 panose="020B0502020202020204" pitchFamily="34" charset="0"/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8.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622825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9.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37832"/>
                  </a:ext>
                </a:extLst>
              </a:tr>
              <a:tr h="22462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 panose="020B0502020202020204" pitchFamily="34" charset="0"/>
                        </a:rPr>
                        <a:t>10.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412163"/>
                  </a:ext>
                </a:extLst>
              </a:tr>
            </a:tbl>
          </a:graphicData>
        </a:graphic>
      </p:graphicFrame>
      <p:sp>
        <p:nvSpPr>
          <p:cNvPr id="6" name="Right Triangle 5">
            <a:extLst>
              <a:ext uri="{FF2B5EF4-FFF2-40B4-BE49-F238E27FC236}">
                <a16:creationId xmlns:a16="http://schemas.microsoft.com/office/drawing/2014/main" id="{137BA310-9026-8FDD-439F-C627170339E2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92BB0D-C2DA-93BC-D45B-DE22FF412C5C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15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B08889A-B4C7-925B-E0AD-5DCBDC73A4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8340587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57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6 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SOCIAL EVENTS – EVIDENCE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>
                <a:solidFill>
                  <a:prstClr val="black"/>
                </a:solidFill>
                <a:latin typeface="Century Gothic"/>
              </a:rPr>
              <a:t>Any evidence of posts promoting the event or photos taken at the event will help support your application.</a:t>
            </a:r>
            <a:endParaRPr lang="en-GB" sz="1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BA901DA4-BB5D-674B-6FDB-1D71532212BC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1A078CF-B608-B701-A80B-2DC0A7D1684B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16.</a:t>
            </a:r>
          </a:p>
        </p:txBody>
      </p:sp>
    </p:spTree>
    <p:extLst>
      <p:ext uri="{BB962C8B-B14F-4D97-AF65-F5344CB8AC3E}">
        <p14:creationId xmlns:p14="http://schemas.microsoft.com/office/powerpoint/2010/main" val="42120553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7 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SOCIETY ENGAGEMENT</a:t>
            </a: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340442"/>
              </p:ext>
            </p:extLst>
          </p:nvPr>
        </p:nvGraphicFramePr>
        <p:xfrm>
          <a:off x="1050365" y="953973"/>
          <a:ext cx="10091270" cy="404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5796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6109863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1495611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</a:tblGrid>
              <a:tr h="258678">
                <a:tc gridSpan="3"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entury Gothic"/>
                        </a:rPr>
                        <a:t>SECTION 8 – SOCIETY ENGAGEMENT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270064"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entury Gothic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entury Gothic"/>
                        </a:rPr>
                        <a:t>Criteria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>
                          <a:latin typeface="Century Gothic"/>
                        </a:rPr>
                        <a:t>Completed (YES/NO)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172452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Have at least one society social media account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172452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Host a welcome event for society members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0647870"/>
                  </a:ext>
                </a:extLst>
              </a:tr>
              <a:tr h="172452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Host at least 1 social/activity a month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6579459"/>
                  </a:ext>
                </a:extLst>
              </a:tr>
              <a:tr h="172452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Ran a stall at Fresher’s Fair or the January Opportunities Fair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  <a:tr h="172452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Worked on a project/event collaborating with another society 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or sports club.</a:t>
                      </a:r>
                      <a:endParaRPr lang="en-GB" sz="10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386104"/>
                  </a:ext>
                </a:extLst>
              </a:tr>
              <a:tr h="28023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Have an active social media account (at least one post/story per fortnight during term time across any social media platforms)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870138"/>
                  </a:ext>
                </a:extLst>
              </a:tr>
              <a:tr h="388016">
                <a:tc rowSpan="3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At least one exec is in the WhatsApp Societies exec broadcast channel.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622825"/>
                  </a:ext>
                </a:extLst>
              </a:tr>
              <a:tr h="495799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u="none" strike="noStrike" noProof="0">
                          <a:solidFill>
                            <a:srgbClr val="000000"/>
                          </a:solidFill>
                          <a:latin typeface="Century Gothic"/>
                        </a:rPr>
                        <a:t>Actively engage or collaborate with an SU-ran event, campaign or Community group</a:t>
                      </a:r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.</a:t>
                      </a:r>
                      <a:br>
                        <a:rPr lang="en-GB" sz="1000">
                          <a:solidFill>
                            <a:srgbClr val="000000"/>
                          </a:solidFill>
                          <a:latin typeface="Century Gothic"/>
                        </a:rPr>
                      </a:br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Can include: Student communities (Asian Network, Black Network, International Students Association, LGBTQ+ Networks, Mature Students, PGR &amp; PGT Students, Commuting Students, Student Parents &amp; Carers, Students with Disabilities, Women Students).</a:t>
                      </a:r>
                    </a:p>
                    <a:p>
                      <a:pPr lvl="0" algn="l">
                        <a:buNone/>
                      </a:pPr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SU Campaign examples include: SHAG Week</a:t>
                      </a:r>
                    </a:p>
                    <a:p>
                      <a:pPr algn="l"/>
                      <a:r>
                        <a:rPr lang="en-GB" sz="1000">
                          <a:solidFill>
                            <a:schemeClr val="tx1"/>
                          </a:solidFill>
                          <a:latin typeface="Century Gothic"/>
                        </a:rPr>
                        <a:t>SU event examples: SU Bar takeover, SU Makes collaboration, ROGUE night, Community Market.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0537832"/>
                  </a:ext>
                </a:extLst>
              </a:tr>
              <a:tr h="280234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>
                          <a:latin typeface="Century Gothic"/>
                        </a:rPr>
                        <a:t>Have an active social media account (at least one post/story per week during term time across any social media platforms)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652685"/>
                  </a:ext>
                </a:extLst>
              </a:tr>
            </a:tbl>
          </a:graphicData>
        </a:graphic>
      </p:graphicFrame>
      <p:sp>
        <p:nvSpPr>
          <p:cNvPr id="8" name="Right Triangle 7">
            <a:extLst>
              <a:ext uri="{FF2B5EF4-FFF2-40B4-BE49-F238E27FC236}">
                <a16:creationId xmlns:a16="http://schemas.microsoft.com/office/drawing/2014/main" id="{26498E94-C75F-609C-9418-40983A619EDF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81AFD13-86EB-0575-4525-3FA195741B6D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17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58DEB5D-4BBB-FE5A-1E9B-A5A5B13E81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5410813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11652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7 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SOCIETY ENGAGEMENT – EVIDENCE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40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r>
              <a:rPr lang="en-GB" sz="1400">
                <a:solidFill>
                  <a:prstClr val="black"/>
                </a:solidFill>
                <a:latin typeface="Century Gothic"/>
              </a:rPr>
              <a:t>Please</a:t>
            </a:r>
            <a:r>
              <a:rPr kumimoji="0" lang="en-GB" sz="1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add additional slides to include further evidence</a:t>
            </a:r>
            <a:r>
              <a:rPr lang="en-GB" sz="1400">
                <a:solidFill>
                  <a:prstClr val="black"/>
                </a:solidFill>
                <a:latin typeface="Century Gothic"/>
              </a:rPr>
              <a:t> if needed</a:t>
            </a:r>
            <a:r>
              <a:rPr kumimoji="0" lang="en-GB" sz="1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  <a:endParaRPr lang="en-GB" sz="1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7B7FA122-1C28-1D41-8D67-6B9D8D4F9BBF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397000C-D524-ACDC-C3E6-614D18499586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18.</a:t>
            </a:r>
          </a:p>
        </p:txBody>
      </p:sp>
    </p:spTree>
    <p:extLst>
      <p:ext uri="{BB962C8B-B14F-4D97-AF65-F5344CB8AC3E}">
        <p14:creationId xmlns:p14="http://schemas.microsoft.com/office/powerpoint/2010/main" val="567081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4619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CELEBRATING EXCELLENCE</a:t>
            </a: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If your society or an individual member has achieved </a:t>
            </a:r>
            <a:r>
              <a:rPr lang="en-GB" sz="1300">
                <a:solidFill>
                  <a:prstClr val="black"/>
                </a:solidFill>
                <a:latin typeface="Century Gothic"/>
              </a:rPr>
              <a:t>excellence at a national</a:t>
            </a: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or international recognition </a:t>
            </a:r>
            <a:r>
              <a:rPr lang="en-GB" sz="1300">
                <a:solidFill>
                  <a:prstClr val="black"/>
                </a:solidFill>
                <a:latin typeface="Century Gothic"/>
              </a:rPr>
              <a:t>outside your course of study </a:t>
            </a: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for something they have done (including being shortlisted for an award), please let us know below.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Each accepted submission is worth an extra </a:t>
            </a:r>
            <a:r>
              <a:rPr lang="en-GB" sz="1300">
                <a:solidFill>
                  <a:prstClr val="black"/>
                </a:solidFill>
                <a:latin typeface="Century Gothic"/>
              </a:rPr>
              <a:t>100</a:t>
            </a: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bonus points towards your standards award. A maximum of </a:t>
            </a:r>
            <a:r>
              <a:rPr lang="en-GB" sz="1300">
                <a:solidFill>
                  <a:prstClr val="black"/>
                </a:solidFill>
                <a:latin typeface="Century Gothic"/>
              </a:rPr>
              <a:t>300</a:t>
            </a: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points will be granted for this section.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29FECF41-64DD-95C9-05EC-5070FDDEE8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2248201"/>
              </p:ext>
            </p:extLst>
          </p:nvPr>
        </p:nvGraphicFramePr>
        <p:xfrm>
          <a:off x="1050366" y="2725792"/>
          <a:ext cx="1009126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918">
                  <a:extLst>
                    <a:ext uri="{9D8B030D-6E8A-4147-A177-3AD203B41FA5}">
                      <a16:colId xmlns:a16="http://schemas.microsoft.com/office/drawing/2014/main" val="1204831380"/>
                    </a:ext>
                  </a:extLst>
                </a:gridCol>
                <a:gridCol w="3931374">
                  <a:extLst>
                    <a:ext uri="{9D8B030D-6E8A-4147-A177-3AD203B41FA5}">
                      <a16:colId xmlns:a16="http://schemas.microsoft.com/office/drawing/2014/main" val="2652800057"/>
                    </a:ext>
                  </a:extLst>
                </a:gridCol>
                <a:gridCol w="3051425">
                  <a:extLst>
                    <a:ext uri="{9D8B030D-6E8A-4147-A177-3AD203B41FA5}">
                      <a16:colId xmlns:a16="http://schemas.microsoft.com/office/drawing/2014/main" val="557875029"/>
                    </a:ext>
                  </a:extLst>
                </a:gridCol>
                <a:gridCol w="2706551">
                  <a:extLst>
                    <a:ext uri="{9D8B030D-6E8A-4147-A177-3AD203B41FA5}">
                      <a16:colId xmlns:a16="http://schemas.microsoft.com/office/drawing/2014/main" val="1096400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GB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Title of Recognition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Member’s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Member’s Essex email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0836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90520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393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6266006"/>
                  </a:ext>
                </a:extLst>
              </a:tr>
            </a:tbl>
          </a:graphicData>
        </a:graphic>
      </p:graphicFrame>
      <p:sp>
        <p:nvSpPr>
          <p:cNvPr id="9" name="Right Triangle 8">
            <a:extLst>
              <a:ext uri="{FF2B5EF4-FFF2-40B4-BE49-F238E27FC236}">
                <a16:creationId xmlns:a16="http://schemas.microsoft.com/office/drawing/2014/main" id="{EC6D43C8-F2E5-70FB-3F69-F0EB6666AB67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6FF8DD-DB87-7807-C814-AB073C12DCBE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19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2398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>
            <a:extLst>
              <a:ext uri="{FF2B5EF4-FFF2-40B4-BE49-F238E27FC236}">
                <a16:creationId xmlns:a16="http://schemas.microsoft.com/office/drawing/2014/main" id="{0B08F647-FE13-BCAC-DAB0-28E02E5952ED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A1B4A19-3BA6-8E5B-9D1E-12F4EC970225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400" b="1">
                <a:latin typeface="Century Gothic" panose="020B0502020202020204" pitchFamily="34" charset="0"/>
              </a:rPr>
              <a:t>2.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A9B4D93-BF78-266B-1EFC-A486A58EBB0B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>
                <a:latin typeface="Century Gothic" panose="020B0502020202020204" pitchFamily="34" charset="0"/>
              </a:rPr>
              <a:t>CONTENTS</a:t>
            </a:r>
          </a:p>
        </p:txBody>
      </p:sp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EFFCC595-4976-04C5-C4A6-756B15B20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1805081"/>
              </p:ext>
            </p:extLst>
          </p:nvPr>
        </p:nvGraphicFramePr>
        <p:xfrm>
          <a:off x="336000" y="1153775"/>
          <a:ext cx="11520000" cy="3627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000">
                  <a:extLst>
                    <a:ext uri="{9D8B030D-6E8A-4147-A177-3AD203B41FA5}">
                      <a16:colId xmlns:a16="http://schemas.microsoft.com/office/drawing/2014/main" val="288973560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1568904415"/>
                    </a:ext>
                  </a:extLst>
                </a:gridCol>
                <a:gridCol w="4860000">
                  <a:extLst>
                    <a:ext uri="{9D8B030D-6E8A-4147-A177-3AD203B41FA5}">
                      <a16:colId xmlns:a16="http://schemas.microsoft.com/office/drawing/2014/main" val="299290885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64240412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GB" sz="1600">
                          <a:solidFill>
                            <a:schemeClr val="tx1"/>
                          </a:solidFill>
                          <a:latin typeface="Century Gothic"/>
                        </a:rPr>
                        <a:t>Topics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>
                          <a:solidFill>
                            <a:schemeClr val="tx1"/>
                          </a:solidFill>
                          <a:latin typeface="Century Gothic"/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>
                          <a:solidFill>
                            <a:schemeClr val="tx1"/>
                          </a:solidFill>
                          <a:latin typeface="Century Gothic"/>
                        </a:rPr>
                        <a:t>Topics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600">
                          <a:solidFill>
                            <a:schemeClr val="tx1"/>
                          </a:solidFill>
                          <a:latin typeface="Century Gothic"/>
                        </a:rPr>
                        <a:t>Page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93675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What are Standards?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3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3 – Funds Raised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10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95731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How Scoring Works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4 – Executive Committee Meetings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84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Example of Scoring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4 – Executive Committee Meetings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94383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How To Fill Out This Form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5 – Admin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13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0307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Standards Tracker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5 – Admin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14085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6 – Social Events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2002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GB" sz="120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GB" sz="120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6 – Social Events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07251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1 – Volunteering Events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5</a:t>
                      </a:r>
                      <a:endParaRPr 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7 – Society Engagement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45535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1 – Volunteering Events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7 – Society Engagement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4024975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2 – Executive Committee Volunteering Log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Celebrating Excellence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19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96602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2 – Executive Committee Volunteering Log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Celebrating Excellence – Evidence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031738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Section 3 – Funds Raised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 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Signatures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200">
                          <a:solidFill>
                            <a:schemeClr val="tx1"/>
                          </a:solidFill>
                          <a:latin typeface="Century Gothic"/>
                        </a:rPr>
                        <a:t>   21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255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22654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CELEBRATING EXCELLENCE – EVIDENCE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DED4942A-BA06-14B7-7BEF-954D35288FBC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0F05E2-AA82-E0A7-4CEB-32820672269F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20.</a:t>
            </a:r>
          </a:p>
        </p:txBody>
      </p:sp>
    </p:spTree>
    <p:extLst>
      <p:ext uri="{BB962C8B-B14F-4D97-AF65-F5344CB8AC3E}">
        <p14:creationId xmlns:p14="http://schemas.microsoft.com/office/powerpoint/2010/main" val="166196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SIGNATURES</a:t>
            </a: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This is to acknowledge that everything recorded on this form is accurate to the best of the society’s Exec Members’ knowledge.</a:t>
            </a:r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AD2CDCFA-A8A8-78FA-84F9-42586413C163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03F9E27-356A-FC0A-03A7-44189FD90139}"/>
              </a:ext>
            </a:extLst>
          </p:cNvPr>
          <p:cNvSpPr txBox="1"/>
          <p:nvPr/>
        </p:nvSpPr>
        <p:spPr>
          <a:xfrm>
            <a:off x="1" y="6396335"/>
            <a:ext cx="121920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21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 End of Document</a:t>
            </a:r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10509B13-D7A7-9CC0-3152-7B2C8C516F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707341"/>
              </p:ext>
            </p:extLst>
          </p:nvPr>
        </p:nvGraphicFramePr>
        <p:xfrm>
          <a:off x="0" y="873227"/>
          <a:ext cx="12189600" cy="459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4800">
                  <a:extLst>
                    <a:ext uri="{9D8B030D-6E8A-4147-A177-3AD203B41FA5}">
                      <a16:colId xmlns:a16="http://schemas.microsoft.com/office/drawing/2014/main" val="175278665"/>
                    </a:ext>
                  </a:extLst>
                </a:gridCol>
                <a:gridCol w="6094800">
                  <a:extLst>
                    <a:ext uri="{9D8B030D-6E8A-4147-A177-3AD203B41FA5}">
                      <a16:colId xmlns:a16="http://schemas.microsoft.com/office/drawing/2014/main" val="1227223046"/>
                    </a:ext>
                  </a:extLst>
                </a:gridCol>
              </a:tblGrid>
              <a:tr h="11484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President Name…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President’s Signature…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3495664"/>
                  </a:ext>
                </a:extLst>
              </a:tr>
              <a:tr h="11484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VP’s Name…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VP's Signature…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652456"/>
                  </a:ext>
                </a:extLst>
              </a:tr>
              <a:tr h="11484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Treasurer’s Name…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Treasurer’s Signature…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845377"/>
                  </a:ext>
                </a:extLst>
              </a:tr>
              <a:tr h="11484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Welfare Officer’s Name…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  <a:latin typeface="Century Gothic"/>
                        </a:rPr>
                        <a:t>Welfare Officer’s Signature…</a:t>
                      </a:r>
                      <a:r>
                        <a:rPr lang="en-GB" b="0" dirty="0">
                          <a:solidFill>
                            <a:schemeClr val="tx1"/>
                          </a:solidFill>
                          <a:latin typeface="Century Gothic"/>
                        </a:rPr>
                        <a:t> </a:t>
                      </a:r>
                      <a:endParaRPr lang="en-GB" b="1" dirty="0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6974037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45B8E35-3EF6-BC33-8046-E20F592BD5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396691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Overall Points Achieved: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Overall Standard Achieved: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354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>
            <a:extLst>
              <a:ext uri="{FF2B5EF4-FFF2-40B4-BE49-F238E27FC236}">
                <a16:creationId xmlns:a16="http://schemas.microsoft.com/office/drawing/2014/main" id="{02C55E57-B3F0-DB17-5FDB-FD539D3374C3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553997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>
                <a:latin typeface="Century Gothic"/>
              </a:rPr>
              <a:t>WHAT ARE STANDARDS?</a:t>
            </a:r>
          </a:p>
          <a:p>
            <a:endParaRPr lang="en-GB" sz="1300">
              <a:latin typeface="Century Gothic" panose="020B0502020202020204" pitchFamily="34" charset="0"/>
            </a:endParaRPr>
          </a:p>
          <a:p>
            <a:r>
              <a:rPr lang="en-GB" sz="1300">
                <a:latin typeface="Century Gothic"/>
              </a:rPr>
              <a:t>This award is the recognition of the quality of which a society has been run at over the past academic year. Societies’ Execs will be awarded these standards awards at the annual awards ceremony. These are a great way to show the hard work Execs have put into their societies and stand out on graduate’s CVs. Societies can achieve either a Bronze, Silver, or Gold standards award.</a:t>
            </a:r>
          </a:p>
          <a:p>
            <a:endParaRPr lang="en-GB" sz="1300">
              <a:latin typeface="Century Gothic" panose="020B0502020202020204" pitchFamily="34" charset="0"/>
            </a:endParaRPr>
          </a:p>
          <a:p>
            <a:r>
              <a:rPr lang="en-GB" sz="2400" b="1">
                <a:latin typeface="Century Gothic"/>
              </a:rPr>
              <a:t>HOW SCORING WORKS</a:t>
            </a:r>
          </a:p>
          <a:p>
            <a:endParaRPr lang="en-GB" sz="1300">
              <a:latin typeface="Century Gothic" panose="020B0502020202020204" pitchFamily="34" charset="0"/>
            </a:endParaRPr>
          </a:p>
          <a:p>
            <a:r>
              <a:rPr lang="en-GB" sz="1300">
                <a:latin typeface="Century Gothic"/>
              </a:rPr>
              <a:t>The standards award is broken down into 7 sections. You can achieve a bronze, silver, or gold in each section, granting the following points:</a:t>
            </a:r>
          </a:p>
          <a:p>
            <a:r>
              <a:rPr lang="en-GB" sz="1300">
                <a:latin typeface="Century Gothic"/>
              </a:rPr>
              <a:t>	Bronze – 100pts.</a:t>
            </a:r>
          </a:p>
          <a:p>
            <a:r>
              <a:rPr lang="en-GB" sz="1300">
                <a:latin typeface="Century Gothic"/>
              </a:rPr>
              <a:t>	Silver – 200pts.</a:t>
            </a:r>
          </a:p>
          <a:p>
            <a:r>
              <a:rPr lang="en-GB" sz="1300">
                <a:latin typeface="Century Gothic"/>
              </a:rPr>
              <a:t>	Gold – 300pts.</a:t>
            </a:r>
          </a:p>
          <a:p>
            <a:endParaRPr lang="en-GB" sz="1300">
              <a:latin typeface="Century Gothic" panose="020B0502020202020204" pitchFamily="34" charset="0"/>
            </a:endParaRPr>
          </a:p>
          <a:p>
            <a:r>
              <a:rPr lang="en-GB" sz="1300">
                <a:latin typeface="Century Gothic"/>
              </a:rPr>
              <a:t>To achieve a Bronze in any section you must fulfil ALL the corresponding Bronze criteria for that section.</a:t>
            </a:r>
          </a:p>
          <a:p>
            <a:r>
              <a:rPr lang="en-GB" sz="1300">
                <a:latin typeface="Century Gothic"/>
              </a:rPr>
              <a:t>To achieve Silver in any section you must fulfil all the corresponding Bronze and Silver criteria.</a:t>
            </a:r>
          </a:p>
          <a:p>
            <a:r>
              <a:rPr lang="en-GB" sz="1300">
                <a:latin typeface="Century Gothic"/>
              </a:rPr>
              <a:t>To achieve Gold in section you must fulfil all the corresponding Bronze, Silver, and Gold criteria.</a:t>
            </a:r>
          </a:p>
          <a:p>
            <a:r>
              <a:rPr lang="en-GB" sz="1300">
                <a:latin typeface="Century Gothic"/>
              </a:rPr>
              <a:t>You can only earn one level of points per section, either 0, 100, 200, or 300 points.</a:t>
            </a:r>
          </a:p>
          <a:p>
            <a:endParaRPr lang="en-GB" sz="1300">
              <a:latin typeface="Century Gothic" panose="020B0502020202020204" pitchFamily="34" charset="0"/>
            </a:endParaRPr>
          </a:p>
          <a:p>
            <a:r>
              <a:rPr lang="en-GB" sz="1300">
                <a:latin typeface="Century Gothic"/>
              </a:rPr>
              <a:t>Your overall standards award is determined by the total amount of points achieved:</a:t>
            </a:r>
          </a:p>
          <a:p>
            <a:r>
              <a:rPr lang="en-GB" sz="1300">
                <a:latin typeface="Century Gothic"/>
              </a:rPr>
              <a:t>	Bronze – 700pts.</a:t>
            </a:r>
          </a:p>
          <a:p>
            <a:r>
              <a:rPr lang="en-GB" sz="1300">
                <a:latin typeface="Century Gothic"/>
              </a:rPr>
              <a:t>	Silver – 1000pts.</a:t>
            </a:r>
          </a:p>
          <a:p>
            <a:r>
              <a:rPr lang="en-GB" sz="1300">
                <a:latin typeface="Century Gothic"/>
              </a:rPr>
              <a:t>	Gold – 1800pts.</a:t>
            </a:r>
          </a:p>
          <a:p>
            <a:endParaRPr lang="en-GB" sz="1300">
              <a:latin typeface="Century Gothic" panose="020B0502020202020204" pitchFamily="34" charset="0"/>
            </a:endParaRPr>
          </a:p>
          <a:p>
            <a:r>
              <a:rPr lang="en-GB" sz="1300">
                <a:latin typeface="Century Gothic"/>
              </a:rPr>
              <a:t>A society can also be granted additional points for national or international recognition any or its members have achieved, see “Celebrating Excellence” (page 21).</a:t>
            </a:r>
            <a:endParaRPr lang="en-GB" sz="1300"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D87ED9-27D5-0BD0-C15E-F96C9A70645B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400" b="1">
                <a:latin typeface="Century Gothic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3256178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6096000" cy="618630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EXAMPLES OF SCORING</a:t>
            </a:r>
            <a:endParaRPr kumimoji="0" lang="en-GB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Examples of a Bronze standard society:</a:t>
            </a:r>
            <a:endParaRPr lang="en-GB" sz="1200" b="1" i="0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lang="en-GB" sz="1200">
                <a:solidFill>
                  <a:prstClr val="black"/>
                </a:solidFill>
                <a:latin typeface="Century Gothic"/>
              </a:rPr>
              <a:t>7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bronze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sections, or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1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silver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section,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5 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bronze sections, or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1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gold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section, 1 silver section,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2 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bronze sections.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Examples of a Silver standard society:</a:t>
            </a:r>
            <a:endParaRPr lang="en-GB" sz="1200" b="1" i="0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lang="en-GB" sz="1200">
                <a:solidFill>
                  <a:prstClr val="black"/>
                </a:solidFill>
                <a:latin typeface="Century Gothic"/>
              </a:rPr>
              <a:t>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silver sections, or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lang="en-GB" sz="1200">
                <a:solidFill>
                  <a:prstClr val="black"/>
                </a:solidFill>
                <a:latin typeface="Century Gothic"/>
              </a:rPr>
              <a:t>4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silver sections, 2 bronze sections, or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1 gold section, 2 silver sections,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3 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bronze sections.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200" b="1" i="0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Examples of a Gold standard society:</a:t>
            </a:r>
            <a:endParaRPr lang="en-GB" sz="1200" b="1" i="0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lang="en-GB" sz="1200">
                <a:solidFill>
                  <a:prstClr val="black"/>
                </a:solidFill>
                <a:latin typeface="Century Gothic"/>
              </a:rPr>
              <a:t>6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gold sections, or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lang="en-GB" sz="1200">
                <a:solidFill>
                  <a:prstClr val="black"/>
                </a:solidFill>
                <a:latin typeface="Century Gothic"/>
              </a:rPr>
              <a:t>5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gold sections, 1 silver section,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1 bronze or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lvl="1"/>
            <a:r>
              <a:rPr lang="en-GB" sz="1200">
                <a:solidFill>
                  <a:prstClr val="black"/>
                </a:solidFill>
                <a:latin typeface="Century Gothic"/>
              </a:rPr>
              <a:t>4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 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gold sections, 2 silver sections, </a:t>
            </a:r>
            <a:r>
              <a:rPr lang="en-GB" sz="1200">
                <a:solidFill>
                  <a:prstClr val="black"/>
                </a:solidFill>
                <a:latin typeface="Century Gothic"/>
              </a:rPr>
              <a:t>2 </a:t>
            </a:r>
            <a:r>
              <a:rPr kumimoji="0" lang="en-GB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bronze section.</a:t>
            </a:r>
            <a:endParaRPr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endParaRPr lang="en-GB" sz="120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>
              <a:defRPr/>
            </a:pPr>
            <a:endParaRPr lang="en-GB" sz="1200">
              <a:solidFill>
                <a:prstClr val="black"/>
              </a:solidFill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HOW TO FILL OUT THIS FORM</a:t>
            </a:r>
            <a:endParaRPr lang="en-GB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endParaRPr lang="en-GB" sz="120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1200">
                <a:solidFill>
                  <a:prstClr val="black"/>
                </a:solidFill>
                <a:latin typeface="Century Gothic"/>
              </a:rPr>
              <a:t>Please fill in as much information as possible in all the boxes relating to each criteria that you believe you have achieved.</a:t>
            </a:r>
          </a:p>
          <a:p>
            <a:endParaRPr lang="en-GB" sz="120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r>
              <a:rPr lang="en-GB" sz="1200">
                <a:solidFill>
                  <a:prstClr val="black"/>
                </a:solidFill>
                <a:latin typeface="Century Gothic"/>
              </a:rPr>
              <a:t>Each section also contains a space to record the level (Bronze, Silver, or Gold) which you believe you have achieved in that section, along with the points associated (Bronze – 100, Silver – 200, Gold – 300). There is also an overall totals box on the last slide.</a:t>
            </a:r>
          </a:p>
          <a:p>
            <a:endParaRPr lang="en-GB" sz="1200">
              <a:solidFill>
                <a:prstClr val="black"/>
              </a:solidFill>
              <a:latin typeface="Century Gothic"/>
            </a:endParaRPr>
          </a:p>
          <a:p>
            <a:r>
              <a:rPr lang="en-GB" sz="1200">
                <a:solidFill>
                  <a:prstClr val="black"/>
                </a:solidFill>
                <a:latin typeface="Century Gothic"/>
              </a:rPr>
              <a:t>Each section has a following page with space for evidence. Please provide as many screenshots and images for evidence as possible. You can also attach any supporting documents when you email this form.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A415C1A6-A6E5-7440-E559-686AFE081DE9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BCDA72-392C-A8FA-AC64-768596AFD923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4.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947850-C422-5B85-ADA5-3E9CCD019C2C}"/>
              </a:ext>
            </a:extLst>
          </p:cNvPr>
          <p:cNvSpPr txBox="1"/>
          <p:nvPr/>
        </p:nvSpPr>
        <p:spPr>
          <a:xfrm>
            <a:off x="6096000" y="0"/>
            <a:ext cx="60960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 panose="020B0502020202020204" pitchFamily="34" charset="0"/>
              </a:rPr>
              <a:t>STANDARDS TRACKER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We have made this to demonstrate an example of how scoring works but please feel free to use it yourself to track your progress in each section. </a:t>
            </a:r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A112949B-A351-9A7C-68F5-53F48BDFFE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3009970"/>
              </p:ext>
            </p:extLst>
          </p:nvPr>
        </p:nvGraphicFramePr>
        <p:xfrm>
          <a:off x="6221506" y="1354309"/>
          <a:ext cx="5856628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01788">
                  <a:extLst>
                    <a:ext uri="{9D8B030D-6E8A-4147-A177-3AD203B41FA5}">
                      <a16:colId xmlns:a16="http://schemas.microsoft.com/office/drawing/2014/main" val="626236375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245578672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617746778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1994592463"/>
                    </a:ext>
                  </a:extLst>
                </a:gridCol>
                <a:gridCol w="594840">
                  <a:extLst>
                    <a:ext uri="{9D8B030D-6E8A-4147-A177-3AD203B41FA5}">
                      <a16:colId xmlns:a16="http://schemas.microsoft.com/office/drawing/2014/main" val="7764886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Section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Bronze (100pts)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Silver (200pts)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Gold (300pts)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Points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2107941"/>
                  </a:ext>
                </a:extLst>
              </a:tr>
              <a:tr h="123219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1 – Volunteering Events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77393"/>
                  </a:ext>
                </a:extLst>
              </a:tr>
              <a:tr h="157973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2 – Executive Committee Volunteering Log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81403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3 – Funds Raised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300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5743654"/>
                  </a:ext>
                </a:extLst>
              </a:tr>
              <a:tr h="123219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4 – Executive Committee Meetings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445740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5 – Admin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618630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6 – Social Events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100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63654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7 – Society Engagement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10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chemeClr val="tx1"/>
                          </a:solidFill>
                          <a:latin typeface="Century Gothic"/>
                        </a:rPr>
                        <a:t>200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90053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chemeClr val="tx1"/>
                          </a:solidFill>
                          <a:latin typeface="Century Gothic"/>
                        </a:rPr>
                        <a:t>Total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chemeClr val="tx1"/>
                          </a:solidFill>
                          <a:latin typeface="Century Gothic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chemeClr val="tx1"/>
                          </a:solidFill>
                          <a:latin typeface="Century Gothic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chemeClr val="tx1"/>
                          </a:solidFill>
                          <a:latin typeface="Century Gothic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solidFill>
                            <a:schemeClr val="tx1"/>
                          </a:solidFill>
                          <a:latin typeface="Century Gothic"/>
                        </a:rPr>
                        <a:t>1100</a:t>
                      </a:r>
                      <a:endParaRPr lang="en-GB" sz="11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1396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12784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 dirty="0">
                <a:solidFill>
                  <a:prstClr val="black"/>
                </a:solidFill>
                <a:latin typeface="Century Gothic"/>
              </a:rPr>
              <a:t>1 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VOLUNTEERING EVENTS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This may have been volunteering as a society, for a </a:t>
            </a:r>
            <a:r>
              <a:rPr lang="en-GB" sz="1300" dirty="0" err="1">
                <a:solidFill>
                  <a:prstClr val="black"/>
                </a:solidFill>
                <a:latin typeface="Century Gothic"/>
              </a:rPr>
              <a:t>VTeam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project, or doing something as a society which was not for financial gain or for a purely social purpose, such as a fundraiser for an external charity.</a:t>
            </a:r>
            <a:r>
              <a:rPr lang="en-GB" sz="1300" dirty="0">
                <a:solidFill>
                  <a:prstClr val="black"/>
                </a:solidFill>
                <a:latin typeface="Century Gothic"/>
              </a:rPr>
              <a:t> Events conducted as a part of Student Volunteering Week are also included. </a:t>
            </a:r>
            <a:endParaRPr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For these events to count on this application, 3 or more people must have participated, and you also need to have logged your volunteering hours on </a:t>
            </a:r>
            <a:r>
              <a:rPr kumimoji="0" lang="en-GB" sz="13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Gradintel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: 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https://gradintel.com/index.php/en/</a:t>
            </a:r>
            <a:endParaRPr kumimoji="0" lang="en-GB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818765"/>
              </p:ext>
            </p:extLst>
          </p:nvPr>
        </p:nvGraphicFramePr>
        <p:xfrm>
          <a:off x="1050364" y="2395954"/>
          <a:ext cx="10091271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976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2342777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3306483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  <a:gridCol w="2912035">
                  <a:extLst>
                    <a:ext uri="{9D8B030D-6E8A-4147-A177-3AD203B41FA5}">
                      <a16:colId xmlns:a16="http://schemas.microsoft.com/office/drawing/2014/main" val="687596221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entury Gothic"/>
                        </a:rPr>
                        <a:t>SECTION 1 – VOLUNTEERING EVENTS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Number of volunteering events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Volunteering event/activity &amp; date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Who attended (state at least 3 names)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 panose="020B0502020202020204" pitchFamily="34" charset="0"/>
                        </a:rPr>
                        <a:t>Vice-President/Secretary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31938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 panose="020B0502020202020204" pitchFamily="34" charset="0"/>
                        </a:rPr>
                        <a:t>Welfare Officer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4.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531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latin typeface="Century Gothic"/>
                        </a:rPr>
                        <a:t>5.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622825"/>
                  </a:ext>
                </a:extLst>
              </a:tr>
            </a:tbl>
          </a:graphicData>
        </a:graphic>
      </p:graphicFrame>
      <p:sp>
        <p:nvSpPr>
          <p:cNvPr id="9" name="Right Triangle 8">
            <a:extLst>
              <a:ext uri="{FF2B5EF4-FFF2-40B4-BE49-F238E27FC236}">
                <a16:creationId xmlns:a16="http://schemas.microsoft.com/office/drawing/2014/main" id="{D32480FA-BCB3-2DAB-CF8B-3B3A5674E7FF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084716-6609-670A-6644-4B2A31BDE2AC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5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1244AD8-4DD7-CA75-BA2A-7EBCB71ECB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938379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7911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1 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VOLUNTEERING EVENTS – EVIDENCE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>
              <a:defRPr/>
            </a:pPr>
            <a:r>
              <a:rPr kumimoji="0" lang="en-GB" sz="140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Any photos you have of volunteering events will help support your application.</a:t>
            </a:r>
            <a:endParaRPr lang="en-GB" sz="140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25BAD427-9461-AC16-59FB-6D157C08F0AD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B4F1AE-9740-8DB0-DCAD-58354461CA4D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6.</a:t>
            </a:r>
          </a:p>
        </p:txBody>
      </p:sp>
    </p:spTree>
    <p:extLst>
      <p:ext uri="{BB962C8B-B14F-4D97-AF65-F5344CB8AC3E}">
        <p14:creationId xmlns:p14="http://schemas.microsoft.com/office/powerpoint/2010/main" val="2995086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0464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 dirty="0">
                <a:solidFill>
                  <a:prstClr val="black"/>
                </a:solidFill>
                <a:latin typeface="Century Gothic"/>
              </a:rPr>
              <a:t>2 </a:t>
            </a:r>
            <a:r>
              <a:rPr kumimoji="0" lang="en-GB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EXECUTIVE COMMITTEE VOLUNTEERING LOG</a:t>
            </a:r>
          </a:p>
          <a:p>
            <a:endParaRPr lang="en-GB" sz="1200">
              <a:latin typeface="Century Gothic" panose="020B0502020202020204" pitchFamily="34" charset="0"/>
            </a:endParaRPr>
          </a:p>
          <a:p>
            <a:r>
              <a:rPr lang="en-GB" sz="1300" dirty="0">
                <a:latin typeface="Century Gothic"/>
              </a:rPr>
              <a:t>Submit screenshots to the next slide containing all execs downloaded hours from </a:t>
            </a:r>
            <a:r>
              <a:rPr lang="en-GB" sz="1300" dirty="0" err="1">
                <a:latin typeface="Century Gothic"/>
              </a:rPr>
              <a:t>Gradintel</a:t>
            </a:r>
            <a:r>
              <a:rPr lang="en-GB" sz="1300" dirty="0">
                <a:latin typeface="Century Gothic"/>
              </a:rPr>
              <a:t> of Volunteer record (available from logging into your Volunteering profile and following the “My Skills Record” button)</a:t>
            </a:r>
            <a:r>
              <a:rPr lang="en-GB" sz="1300" dirty="0">
                <a:solidFill>
                  <a:prstClr val="black"/>
                </a:solidFill>
                <a:latin typeface="Century Gothic"/>
              </a:rPr>
              <a:t> - </a:t>
            </a:r>
            <a:r>
              <a:rPr kumimoji="0" lang="en-GB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https://gradintel.com/index.php/en/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058619"/>
              </p:ext>
            </p:extLst>
          </p:nvPr>
        </p:nvGraphicFramePr>
        <p:xfrm>
          <a:off x="1050364" y="1875155"/>
          <a:ext cx="10091271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9976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6553386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2007909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  <a:latin typeface="Century Gothic"/>
                        </a:rPr>
                        <a:t>SECTION 3 – EXECUTIVE COMMITTEE VOLUNTEERING LOG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/>
                        </a:rPr>
                        <a:t>Criteria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latin typeface="Century Gothic"/>
                        </a:rPr>
                        <a:t>Completed (YES/NO)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Century Gothic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Century Gothic"/>
                        </a:rPr>
                        <a:t>25% of Society executive committee </a:t>
                      </a:r>
                      <a:r>
                        <a:rPr lang="en-GB" sz="1400" dirty="0">
                          <a:latin typeface="Century Gothic"/>
                        </a:rPr>
                        <a:t>to have each created a volunteering profile and logged 10 hours of any work done as execs (E.g. Attending meetings, attending GMs, event planning, fundraising etc.)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en-GB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Century Gothic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Century Gothic"/>
                        </a:rPr>
                        <a:t>50% of Society executive committee </a:t>
                      </a:r>
                      <a:r>
                        <a:rPr lang="en-GB" sz="1400" dirty="0">
                          <a:latin typeface="Century Gothic"/>
                        </a:rPr>
                        <a:t>to have each created a volunteering profile and logged 10 hours of any work done as execs (E.g. Attending meetings, attending GMs, event planning, fundraising etc.)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en-GB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9319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latin typeface="Century Gothic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latin typeface="Century Gothic"/>
                        </a:rPr>
                        <a:t>75% of Society executive committee</a:t>
                      </a:r>
                      <a:r>
                        <a:rPr lang="en-GB" sz="1400" dirty="0">
                          <a:latin typeface="Century Gothic"/>
                        </a:rPr>
                        <a:t> to have each created a volunteering profile and logged 15 hours of any work done as execs (E.g. Attending meetings, attending GMs, event planning, fundraising etc.)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0" lang="en-GB" sz="1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</a:tbl>
          </a:graphicData>
        </a:graphic>
      </p:graphicFrame>
      <p:sp>
        <p:nvSpPr>
          <p:cNvPr id="4" name="Right Triangle 3">
            <a:extLst>
              <a:ext uri="{FF2B5EF4-FFF2-40B4-BE49-F238E27FC236}">
                <a16:creationId xmlns:a16="http://schemas.microsoft.com/office/drawing/2014/main" id="{503C1A8D-55E0-CF54-5051-E9E11A8D4473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CDC8CC-D2AA-6CFB-1755-3EB06E5D25AC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7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7FFD9E97-E8B9-8CD2-FDE7-A10211064D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220883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336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2 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EXECUTIVE COMMITTEE VOLUNTEERING LOG – EVIDENCE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Submit screenshots containing all execs downloaded hours from </a:t>
            </a:r>
            <a:r>
              <a:rPr kumimoji="0" lang="en-GB" sz="14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Gradintel</a:t>
            </a: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 of Volunteer record (available from logging into your Volunteering profile and following the “My Skills Record” button</a:t>
            </a:r>
            <a:r>
              <a:rPr lang="en-GB" sz="1400">
                <a:solidFill>
                  <a:prstClr val="black"/>
                </a:solidFill>
                <a:latin typeface="Century Gothic"/>
              </a:rPr>
              <a:t>) - </a:t>
            </a:r>
            <a:r>
              <a:rPr kumimoji="0" lang="en-GB" sz="1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https://gradintel.com/index.php/en/</a:t>
            </a:r>
            <a:endParaRPr lang="en-GB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B423365-F805-C44A-5CE1-C20010FE5DC0}"/>
              </a:ext>
            </a:extLst>
          </p:cNvPr>
          <p:cNvSpPr/>
          <p:nvPr/>
        </p:nvSpPr>
        <p:spPr>
          <a:xfrm flipH="1"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EC604F-D2C2-476C-88CD-B7C8BCA1F49B}"/>
              </a:ext>
            </a:extLst>
          </p:cNvPr>
          <p:cNvSpPr txBox="1"/>
          <p:nvPr/>
        </p:nvSpPr>
        <p:spPr>
          <a:xfrm>
            <a:off x="11573435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/>
            <a:r>
              <a:rPr lang="en-GB" sz="2400" b="1">
                <a:latin typeface="Century Gothic"/>
              </a:rPr>
              <a:t>8.</a:t>
            </a:r>
          </a:p>
        </p:txBody>
      </p:sp>
    </p:spTree>
    <p:extLst>
      <p:ext uri="{BB962C8B-B14F-4D97-AF65-F5344CB8AC3E}">
        <p14:creationId xmlns:p14="http://schemas.microsoft.com/office/powerpoint/2010/main" val="4087802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C620D6B7-18B4-13CC-881A-5BD264ED09B4}"/>
              </a:ext>
            </a:extLst>
          </p:cNvPr>
          <p:cNvSpPr txBox="1"/>
          <p:nvPr/>
        </p:nvSpPr>
        <p:spPr>
          <a:xfrm>
            <a:off x="0" y="0"/>
            <a:ext cx="12192000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SECTION </a:t>
            </a:r>
            <a:r>
              <a:rPr lang="en-GB" sz="2400" b="1">
                <a:solidFill>
                  <a:prstClr val="black"/>
                </a:solidFill>
                <a:latin typeface="Century Gothic"/>
              </a:rPr>
              <a:t>3 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– FUNDS RAISED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This may include raising funds for your own society as well as for an external charity. It may include tickets sales for an event. 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Only 50% </a:t>
            </a:r>
            <a:r>
              <a:rPr lang="en-GB" sz="1300">
                <a:solidFill>
                  <a:prstClr val="black"/>
                </a:solidFill>
                <a:latin typeface="Century Gothic"/>
              </a:rPr>
              <a:t>of funds raised from society memberships count towards the total.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30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In the event of a collaborative fundraising event, the total money raised will be split accordingly to the number of societies involved, unless agreed otherwise in advance by all societies involved.</a:t>
            </a:r>
            <a:endParaRPr lang="en-GB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/>
            </a:endParaRPr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7D11FDC-CA44-A0FB-88A0-05FB67A463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561712"/>
              </p:ext>
            </p:extLst>
          </p:nvPr>
        </p:nvGraphicFramePr>
        <p:xfrm>
          <a:off x="1050364" y="2106999"/>
          <a:ext cx="10091267" cy="2973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7942">
                  <a:extLst>
                    <a:ext uri="{9D8B030D-6E8A-4147-A177-3AD203B41FA5}">
                      <a16:colId xmlns:a16="http://schemas.microsoft.com/office/drawing/2014/main" val="502284607"/>
                    </a:ext>
                  </a:extLst>
                </a:gridCol>
                <a:gridCol w="1461136">
                  <a:extLst>
                    <a:ext uri="{9D8B030D-6E8A-4147-A177-3AD203B41FA5}">
                      <a16:colId xmlns:a16="http://schemas.microsoft.com/office/drawing/2014/main" val="3930777910"/>
                    </a:ext>
                  </a:extLst>
                </a:gridCol>
                <a:gridCol w="4637072">
                  <a:extLst>
                    <a:ext uri="{9D8B030D-6E8A-4147-A177-3AD203B41FA5}">
                      <a16:colId xmlns:a16="http://schemas.microsoft.com/office/drawing/2014/main" val="3364422322"/>
                    </a:ext>
                  </a:extLst>
                </a:gridCol>
                <a:gridCol w="1273342">
                  <a:extLst>
                    <a:ext uri="{9D8B030D-6E8A-4147-A177-3AD203B41FA5}">
                      <a16:colId xmlns:a16="http://schemas.microsoft.com/office/drawing/2014/main" val="687596221"/>
                    </a:ext>
                  </a:extLst>
                </a:gridCol>
                <a:gridCol w="1391775">
                  <a:extLst>
                    <a:ext uri="{9D8B030D-6E8A-4147-A177-3AD203B41FA5}">
                      <a16:colId xmlns:a16="http://schemas.microsoft.com/office/drawing/2014/main" val="2049914196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r>
                        <a:rPr lang="en-GB">
                          <a:solidFill>
                            <a:schemeClr val="tx1"/>
                          </a:solidFill>
                          <a:latin typeface="Century Gothic"/>
                        </a:rPr>
                        <a:t>SECTION 3 – FUNDS RAISED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6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Standard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Amount required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Events(s) &amp; Date(s)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latin typeface="Century Gothic"/>
                        </a:rPr>
                        <a:t>Amount raised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1">
                          <a:latin typeface="Century Gothic"/>
                        </a:rPr>
                        <a:t>Amount raised in memberships</a:t>
                      </a:r>
                      <a:endParaRPr lang="en-US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834871"/>
                  </a:ext>
                </a:extLst>
              </a:tr>
              <a:tr h="265697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Bronze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£100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0868479"/>
                  </a:ext>
                </a:extLst>
              </a:tr>
              <a:tr h="265697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36927"/>
                  </a:ext>
                </a:extLst>
              </a:tr>
              <a:tr h="325855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Silver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£400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5300259"/>
                  </a:ext>
                </a:extLst>
              </a:tr>
              <a:tr h="325855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345106"/>
                  </a:ext>
                </a:extLst>
              </a:tr>
              <a:tr h="280736"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b="0">
                          <a:latin typeface="Century Gothic"/>
                        </a:rPr>
                        <a:t>Gold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>
                          <a:latin typeface="Century Gothic"/>
                        </a:rPr>
                        <a:t>£800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6622825"/>
                  </a:ext>
                </a:extLst>
              </a:tr>
              <a:tr h="280736">
                <a:tc vMerge="1">
                  <a:txBody>
                    <a:bodyPr/>
                    <a:lstStyle/>
                    <a:p>
                      <a:pPr algn="ctr"/>
                      <a:endParaRPr lang="en-GB" sz="1400" b="0">
                        <a:latin typeface="Century Gothic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400">
                        <a:latin typeface="Century Gothic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400">
                        <a:latin typeface="Century Gothic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3114018"/>
                  </a:ext>
                </a:extLst>
              </a:tr>
            </a:tbl>
          </a:graphicData>
        </a:graphic>
      </p:graphicFrame>
      <p:sp>
        <p:nvSpPr>
          <p:cNvPr id="6" name="Right Triangle 5">
            <a:extLst>
              <a:ext uri="{FF2B5EF4-FFF2-40B4-BE49-F238E27FC236}">
                <a16:creationId xmlns:a16="http://schemas.microsoft.com/office/drawing/2014/main" id="{FBAE0633-47EB-0D50-E55A-7510C67F289E}"/>
              </a:ext>
            </a:extLst>
          </p:cNvPr>
          <p:cNvSpPr/>
          <p:nvPr/>
        </p:nvSpPr>
        <p:spPr>
          <a:xfrm>
            <a:off x="0" y="5473005"/>
            <a:ext cx="12192000" cy="1384995"/>
          </a:xfrm>
          <a:prstGeom prst="rtTriangle">
            <a:avLst/>
          </a:prstGeom>
          <a:solidFill>
            <a:srgbClr val="FCDC1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62AD6C-2262-07CB-44BF-8FB2CC710CB5}"/>
              </a:ext>
            </a:extLst>
          </p:cNvPr>
          <p:cNvSpPr txBox="1"/>
          <p:nvPr/>
        </p:nvSpPr>
        <p:spPr>
          <a:xfrm>
            <a:off x="0" y="6396335"/>
            <a:ext cx="618565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2400" b="1">
                <a:solidFill>
                  <a:prstClr val="black"/>
                </a:solidFill>
                <a:latin typeface="Century Gothic"/>
              </a:rPr>
              <a:t>9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</a:rPr>
              <a:t>.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B4CC47A-8A5C-AE17-B1F3-0C709FBD6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384202"/>
              </p:ext>
            </p:extLst>
          </p:nvPr>
        </p:nvGraphicFramePr>
        <p:xfrm>
          <a:off x="7980680" y="5525285"/>
          <a:ext cx="3850511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99">
                  <a:extLst>
                    <a:ext uri="{9D8B030D-6E8A-4147-A177-3AD203B41FA5}">
                      <a16:colId xmlns:a16="http://schemas.microsoft.com/office/drawing/2014/main" val="1842416685"/>
                    </a:ext>
                  </a:extLst>
                </a:gridCol>
                <a:gridCol w="929512">
                  <a:extLst>
                    <a:ext uri="{9D8B030D-6E8A-4147-A177-3AD203B41FA5}">
                      <a16:colId xmlns:a16="http://schemas.microsoft.com/office/drawing/2014/main" val="1596114469"/>
                    </a:ext>
                  </a:extLst>
                </a:gridCol>
              </a:tblGrid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Level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1">
                        <a:solidFill>
                          <a:schemeClr val="tx1"/>
                        </a:solidFill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8876855"/>
                  </a:ext>
                </a:extLst>
              </a:tr>
              <a:tr h="219071">
                <a:tc>
                  <a:txBody>
                    <a:bodyPr/>
                    <a:lstStyle/>
                    <a:p>
                      <a:r>
                        <a:rPr lang="en-GB" sz="1400" b="1">
                          <a:solidFill>
                            <a:schemeClr val="tx1"/>
                          </a:solidFill>
                          <a:latin typeface="Century Gothic"/>
                        </a:rPr>
                        <a:t>Points Achieved in this Section: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err="1">
                        <a:latin typeface="Century Gothic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171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890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4B014061753745879A041B8074FBE2" ma:contentTypeVersion="7" ma:contentTypeDescription="Create a new document." ma:contentTypeScope="" ma:versionID="da44d0a9f34086179d8f3b09654b8d39">
  <xsd:schema xmlns:xsd="http://www.w3.org/2001/XMLSchema" xmlns:xs="http://www.w3.org/2001/XMLSchema" xmlns:p="http://schemas.microsoft.com/office/2006/metadata/properties" xmlns:ns3="56da18ee-13af-4b61-81db-9443eadcce0d" xmlns:ns4="3a519f24-43c9-4cf0-b8ff-42beab97424e" targetNamespace="http://schemas.microsoft.com/office/2006/metadata/properties" ma:root="true" ma:fieldsID="c08469d6a6cbda4a277766259d2c449e" ns3:_="" ns4:_="">
    <xsd:import namespace="56da18ee-13af-4b61-81db-9443eadcce0d"/>
    <xsd:import namespace="3a519f24-43c9-4cf0-b8ff-42beab97424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da18ee-13af-4b61-81db-9443eadcce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519f24-43c9-4cf0-b8ff-42beab97424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56da18ee-13af-4b61-81db-9443eadcce0d" xsi:nil="true"/>
  </documentManagement>
</p:properties>
</file>

<file path=customXml/itemProps1.xml><?xml version="1.0" encoding="utf-8"?>
<ds:datastoreItem xmlns:ds="http://schemas.openxmlformats.org/officeDocument/2006/customXml" ds:itemID="{A959264B-C600-4540-97D0-7658F56FC6ED}">
  <ds:schemaRefs>
    <ds:schemaRef ds:uri="3a519f24-43c9-4cf0-b8ff-42beab97424e"/>
    <ds:schemaRef ds:uri="56da18ee-13af-4b61-81db-9443eadcce0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4C702D7-FEED-4076-9E6D-41AC9572EB5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09CF41-93E5-4561-9B04-29C8840E8B03}">
  <ds:schemaRefs>
    <ds:schemaRef ds:uri="3a519f24-43c9-4cf0-b8ff-42beab97424e"/>
    <ds:schemaRef ds:uri="56da18ee-13af-4b61-81db-9443eadcce0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21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Soper, James K</dc:creator>
  <cp:revision>19</cp:revision>
  <dcterms:created xsi:type="dcterms:W3CDTF">2024-01-24T13:24:37Z</dcterms:created>
  <dcterms:modified xsi:type="dcterms:W3CDTF">2026-03-06T23:04:18Z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0x0101004C4B014061753745879A041B8074FBE2</vt:lpwstr>
  </property>
</Properties>
</file>