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6" r:id="rId2"/>
    <p:sldId id="294" r:id="rId3"/>
    <p:sldId id="307" r:id="rId4"/>
    <p:sldId id="358" r:id="rId5"/>
    <p:sldId id="335" r:id="rId6"/>
    <p:sldId id="347" r:id="rId7"/>
    <p:sldId id="338" r:id="rId8"/>
    <p:sldId id="337" r:id="rId9"/>
    <p:sldId id="351" r:id="rId10"/>
    <p:sldId id="344" r:id="rId11"/>
    <p:sldId id="352" r:id="rId12"/>
    <p:sldId id="353" r:id="rId13"/>
    <p:sldId id="354" r:id="rId14"/>
    <p:sldId id="355" r:id="rId15"/>
    <p:sldId id="345" r:id="rId16"/>
    <p:sldId id="349" r:id="rId17"/>
    <p:sldId id="350" r:id="rId18"/>
    <p:sldId id="346" r:id="rId19"/>
    <p:sldId id="348" r:id="rId20"/>
    <p:sldId id="304" r:id="rId21"/>
    <p:sldId id="303" r:id="rId22"/>
    <p:sldId id="296" r:id="rId23"/>
    <p:sldId id="298" r:id="rId24"/>
    <p:sldId id="334" r:id="rId25"/>
    <p:sldId id="312" r:id="rId26"/>
    <p:sldId id="314" r:id="rId27"/>
    <p:sldId id="316" r:id="rId28"/>
    <p:sldId id="356" r:id="rId29"/>
    <p:sldId id="317" r:id="rId30"/>
    <p:sldId id="320" r:id="rId31"/>
    <p:sldId id="321" r:id="rId32"/>
    <p:sldId id="329" r:id="rId33"/>
    <p:sldId id="310" r:id="rId34"/>
    <p:sldId id="324" r:id="rId35"/>
    <p:sldId id="328" r:id="rId36"/>
    <p:sldId id="357" r:id="rId37"/>
    <p:sldId id="325" r:id="rId38"/>
    <p:sldId id="340" r:id="rId39"/>
    <p:sldId id="326" r:id="rId40"/>
    <p:sldId id="327" r:id="rId41"/>
    <p:sldId id="330" r:id="rId42"/>
    <p:sldId id="331" r:id="rId43"/>
    <p:sldId id="332" r:id="rId44"/>
    <p:sldId id="341" r:id="rId45"/>
    <p:sldId id="342" r:id="rId46"/>
    <p:sldId id="301" r:id="rId47"/>
    <p:sldId id="300" r:id="rId48"/>
    <p:sldId id="323"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DE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DFE0E0-6CCD-4773-AC8C-A458DD876E37}" v="30" dt="2023-09-05T15:49:19.5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88837" autoAdjust="0"/>
  </p:normalViewPr>
  <p:slideViewPr>
    <p:cSldViewPr snapToGrid="0">
      <p:cViewPr varScale="1">
        <p:scale>
          <a:sx n="107" d="100"/>
          <a:sy n="107" d="100"/>
        </p:scale>
        <p:origin x="138" y="1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rtier, Hannah R" userId="a6bcfa02-08cc-48f4-b8ee-c21ef0abc296" providerId="ADAL" clId="{4FDFE0E0-6CCD-4773-AC8C-A458DD876E37}"/>
    <pc:docChg chg="undo redo custSel modSld">
      <pc:chgData name="Mortier, Hannah R" userId="a6bcfa02-08cc-48f4-b8ee-c21ef0abc296" providerId="ADAL" clId="{4FDFE0E0-6CCD-4773-AC8C-A458DD876E37}" dt="2023-09-05T15:53:48.528" v="1297" actId="20577"/>
      <pc:docMkLst>
        <pc:docMk/>
      </pc:docMkLst>
      <pc:sldChg chg="modSp mod">
        <pc:chgData name="Mortier, Hannah R" userId="a6bcfa02-08cc-48f4-b8ee-c21ef0abc296" providerId="ADAL" clId="{4FDFE0E0-6CCD-4773-AC8C-A458DD876E37}" dt="2023-08-24T13:49:28.747" v="694" actId="20577"/>
        <pc:sldMkLst>
          <pc:docMk/>
          <pc:sldMk cId="151203208" sldId="294"/>
        </pc:sldMkLst>
        <pc:spChg chg="mod">
          <ac:chgData name="Mortier, Hannah R" userId="a6bcfa02-08cc-48f4-b8ee-c21ef0abc296" providerId="ADAL" clId="{4FDFE0E0-6CCD-4773-AC8C-A458DD876E37}" dt="2023-08-24T13:49:28.747" v="694" actId="20577"/>
          <ac:spMkLst>
            <pc:docMk/>
            <pc:sldMk cId="151203208" sldId="294"/>
            <ac:spMk id="10" creationId="{00000000-0000-0000-0000-000000000000}"/>
          </ac:spMkLst>
        </pc:spChg>
      </pc:sldChg>
      <pc:sldChg chg="modSp mod">
        <pc:chgData name="Mortier, Hannah R" userId="a6bcfa02-08cc-48f4-b8ee-c21ef0abc296" providerId="ADAL" clId="{4FDFE0E0-6CCD-4773-AC8C-A458DD876E37}" dt="2023-08-24T14:21:53.993" v="1190" actId="20577"/>
        <pc:sldMkLst>
          <pc:docMk/>
          <pc:sldMk cId="682896196" sldId="298"/>
        </pc:sldMkLst>
        <pc:spChg chg="mod">
          <ac:chgData name="Mortier, Hannah R" userId="a6bcfa02-08cc-48f4-b8ee-c21ef0abc296" providerId="ADAL" clId="{4FDFE0E0-6CCD-4773-AC8C-A458DD876E37}" dt="2023-08-24T14:21:53.993" v="1190" actId="20577"/>
          <ac:spMkLst>
            <pc:docMk/>
            <pc:sldMk cId="682896196" sldId="298"/>
            <ac:spMk id="2" creationId="{00000000-0000-0000-0000-000000000000}"/>
          </ac:spMkLst>
        </pc:spChg>
      </pc:sldChg>
      <pc:sldChg chg="modSp mod">
        <pc:chgData name="Mortier, Hannah R" userId="a6bcfa02-08cc-48f4-b8ee-c21ef0abc296" providerId="ADAL" clId="{4FDFE0E0-6CCD-4773-AC8C-A458DD876E37}" dt="2023-09-05T15:53:48.528" v="1297" actId="20577"/>
        <pc:sldMkLst>
          <pc:docMk/>
          <pc:sldMk cId="960420992" sldId="300"/>
        </pc:sldMkLst>
        <pc:spChg chg="mod">
          <ac:chgData name="Mortier, Hannah R" userId="a6bcfa02-08cc-48f4-b8ee-c21ef0abc296" providerId="ADAL" clId="{4FDFE0E0-6CCD-4773-AC8C-A458DD876E37}" dt="2023-09-05T15:53:48.528" v="1297" actId="20577"/>
          <ac:spMkLst>
            <pc:docMk/>
            <pc:sldMk cId="960420992" sldId="300"/>
            <ac:spMk id="6" creationId="{00000000-0000-0000-0000-000000000000}"/>
          </ac:spMkLst>
        </pc:spChg>
      </pc:sldChg>
      <pc:sldChg chg="addSp delSp modSp mod">
        <pc:chgData name="Mortier, Hannah R" userId="a6bcfa02-08cc-48f4-b8ee-c21ef0abc296" providerId="ADAL" clId="{4FDFE0E0-6CCD-4773-AC8C-A458DD876E37}" dt="2023-08-23T14:53:39.797" v="564" actId="20577"/>
        <pc:sldMkLst>
          <pc:docMk/>
          <pc:sldMk cId="2124820957" sldId="314"/>
        </pc:sldMkLst>
        <pc:spChg chg="mod">
          <ac:chgData name="Mortier, Hannah R" userId="a6bcfa02-08cc-48f4-b8ee-c21ef0abc296" providerId="ADAL" clId="{4FDFE0E0-6CCD-4773-AC8C-A458DD876E37}" dt="2023-08-23T14:53:39.797" v="564" actId="20577"/>
          <ac:spMkLst>
            <pc:docMk/>
            <pc:sldMk cId="2124820957" sldId="314"/>
            <ac:spMk id="9" creationId="{CFE0C4EF-0DC6-47FC-8FDB-EAD058A82D80}"/>
          </ac:spMkLst>
        </pc:spChg>
        <pc:picChg chg="add del">
          <ac:chgData name="Mortier, Hannah R" userId="a6bcfa02-08cc-48f4-b8ee-c21ef0abc296" providerId="ADAL" clId="{4FDFE0E0-6CCD-4773-AC8C-A458DD876E37}" dt="2023-08-23T14:51:15.401" v="411" actId="478"/>
          <ac:picMkLst>
            <pc:docMk/>
            <pc:sldMk cId="2124820957" sldId="314"/>
            <ac:picMk id="2" creationId="{9D328803-2B8D-E2DF-7640-F583A600DFB7}"/>
          </ac:picMkLst>
        </pc:picChg>
        <pc:picChg chg="add mod">
          <ac:chgData name="Mortier, Hannah R" userId="a6bcfa02-08cc-48f4-b8ee-c21ef0abc296" providerId="ADAL" clId="{4FDFE0E0-6CCD-4773-AC8C-A458DD876E37}" dt="2023-08-23T14:53:09.808" v="421" actId="1076"/>
          <ac:picMkLst>
            <pc:docMk/>
            <pc:sldMk cId="2124820957" sldId="314"/>
            <ac:picMk id="1026" creationId="{9F794078-1038-D86F-54BC-850AA8AA9457}"/>
          </ac:picMkLst>
        </pc:picChg>
      </pc:sldChg>
      <pc:sldChg chg="modSp mod">
        <pc:chgData name="Mortier, Hannah R" userId="a6bcfa02-08cc-48f4-b8ee-c21ef0abc296" providerId="ADAL" clId="{4FDFE0E0-6CCD-4773-AC8C-A458DD876E37}" dt="2023-09-05T15:53:32.063" v="1291" actId="20577"/>
        <pc:sldMkLst>
          <pc:docMk/>
          <pc:sldMk cId="2990686029" sldId="323"/>
        </pc:sldMkLst>
        <pc:spChg chg="mod">
          <ac:chgData name="Mortier, Hannah R" userId="a6bcfa02-08cc-48f4-b8ee-c21ef0abc296" providerId="ADAL" clId="{4FDFE0E0-6CCD-4773-AC8C-A458DD876E37}" dt="2023-09-05T15:53:32.063" v="1291" actId="20577"/>
          <ac:spMkLst>
            <pc:docMk/>
            <pc:sldMk cId="2990686029" sldId="323"/>
            <ac:spMk id="6" creationId="{00000000-0000-0000-0000-000000000000}"/>
          </ac:spMkLst>
        </pc:spChg>
      </pc:sldChg>
      <pc:sldChg chg="addSp delSp modSp mod">
        <pc:chgData name="Mortier, Hannah R" userId="a6bcfa02-08cc-48f4-b8ee-c21ef0abc296" providerId="ADAL" clId="{4FDFE0E0-6CCD-4773-AC8C-A458DD876E37}" dt="2023-08-24T14:08:08.802" v="795" actId="20577"/>
        <pc:sldMkLst>
          <pc:docMk/>
          <pc:sldMk cId="3857380356" sldId="337"/>
        </pc:sldMkLst>
        <pc:spChg chg="mod">
          <ac:chgData name="Mortier, Hannah R" userId="a6bcfa02-08cc-48f4-b8ee-c21ef0abc296" providerId="ADAL" clId="{4FDFE0E0-6CCD-4773-AC8C-A458DD876E37}" dt="2023-08-24T14:08:08.802" v="795" actId="20577"/>
          <ac:spMkLst>
            <pc:docMk/>
            <pc:sldMk cId="3857380356" sldId="337"/>
            <ac:spMk id="10" creationId="{00000000-0000-0000-0000-000000000000}"/>
          </ac:spMkLst>
        </pc:spChg>
        <pc:picChg chg="mod">
          <ac:chgData name="Mortier, Hannah R" userId="a6bcfa02-08cc-48f4-b8ee-c21ef0abc296" providerId="ADAL" clId="{4FDFE0E0-6CCD-4773-AC8C-A458DD876E37}" dt="2023-08-24T14:07:44.787" v="787" actId="1076"/>
          <ac:picMkLst>
            <pc:docMk/>
            <pc:sldMk cId="3857380356" sldId="337"/>
            <ac:picMk id="3" creationId="{00000000-0000-0000-0000-000000000000}"/>
          </ac:picMkLst>
        </pc:picChg>
        <pc:picChg chg="del">
          <ac:chgData name="Mortier, Hannah R" userId="a6bcfa02-08cc-48f4-b8ee-c21ef0abc296" providerId="ADAL" clId="{4FDFE0E0-6CCD-4773-AC8C-A458DD876E37}" dt="2023-08-23T14:26:40.397" v="54" actId="478"/>
          <ac:picMkLst>
            <pc:docMk/>
            <pc:sldMk cId="3857380356" sldId="337"/>
            <ac:picMk id="6" creationId="{00000000-0000-0000-0000-000000000000}"/>
          </ac:picMkLst>
        </pc:picChg>
        <pc:picChg chg="add mod">
          <ac:chgData name="Mortier, Hannah R" userId="a6bcfa02-08cc-48f4-b8ee-c21ef0abc296" providerId="ADAL" clId="{4FDFE0E0-6CCD-4773-AC8C-A458DD876E37}" dt="2023-08-24T14:07:49.980" v="790" actId="1076"/>
          <ac:picMkLst>
            <pc:docMk/>
            <pc:sldMk cId="3857380356" sldId="337"/>
            <ac:picMk id="6" creationId="{467684B0-94B8-789E-0385-1856159D6C87}"/>
          </ac:picMkLst>
        </pc:picChg>
        <pc:picChg chg="add mod">
          <ac:chgData name="Mortier, Hannah R" userId="a6bcfa02-08cc-48f4-b8ee-c21ef0abc296" providerId="ADAL" clId="{4FDFE0E0-6CCD-4773-AC8C-A458DD876E37}" dt="2023-08-24T14:07:53.651" v="792" actId="1076"/>
          <ac:picMkLst>
            <pc:docMk/>
            <pc:sldMk cId="3857380356" sldId="337"/>
            <ac:picMk id="7" creationId="{EB3F30BC-8264-4B7D-779E-9293244D0742}"/>
          </ac:picMkLst>
        </pc:picChg>
      </pc:sldChg>
      <pc:sldChg chg="addSp delSp modSp mod">
        <pc:chgData name="Mortier, Hannah R" userId="a6bcfa02-08cc-48f4-b8ee-c21ef0abc296" providerId="ADAL" clId="{4FDFE0E0-6CCD-4773-AC8C-A458DD876E37}" dt="2023-08-24T14:11:13.804" v="844" actId="1076"/>
        <pc:sldMkLst>
          <pc:docMk/>
          <pc:sldMk cId="3429984392" sldId="338"/>
        </pc:sldMkLst>
        <pc:spChg chg="mod">
          <ac:chgData name="Mortier, Hannah R" userId="a6bcfa02-08cc-48f4-b8ee-c21ef0abc296" providerId="ADAL" clId="{4FDFE0E0-6CCD-4773-AC8C-A458DD876E37}" dt="2023-08-24T14:02:18.773" v="767" actId="113"/>
          <ac:spMkLst>
            <pc:docMk/>
            <pc:sldMk cId="3429984392" sldId="338"/>
            <ac:spMk id="10" creationId="{00000000-0000-0000-0000-000000000000}"/>
          </ac:spMkLst>
        </pc:spChg>
        <pc:picChg chg="del">
          <ac:chgData name="Mortier, Hannah R" userId="a6bcfa02-08cc-48f4-b8ee-c21ef0abc296" providerId="ADAL" clId="{4FDFE0E0-6CCD-4773-AC8C-A458DD876E37}" dt="2023-08-24T14:01:59.851" v="765" actId="478"/>
          <ac:picMkLst>
            <pc:docMk/>
            <pc:sldMk cId="3429984392" sldId="338"/>
            <ac:picMk id="2" creationId="{00000000-0000-0000-0000-000000000000}"/>
          </ac:picMkLst>
        </pc:picChg>
        <pc:picChg chg="add del mod">
          <ac:chgData name="Mortier, Hannah R" userId="a6bcfa02-08cc-48f4-b8ee-c21ef0abc296" providerId="ADAL" clId="{4FDFE0E0-6CCD-4773-AC8C-A458DD876E37}" dt="2023-08-24T14:10:58.581" v="836" actId="478"/>
          <ac:picMkLst>
            <pc:docMk/>
            <pc:sldMk cId="3429984392" sldId="338"/>
            <ac:picMk id="3" creationId="{DA25FA17-25F9-0206-2A2A-DD3810149316}"/>
          </ac:picMkLst>
        </pc:picChg>
        <pc:picChg chg="add mod">
          <ac:chgData name="Mortier, Hannah R" userId="a6bcfa02-08cc-48f4-b8ee-c21ef0abc296" providerId="ADAL" clId="{4FDFE0E0-6CCD-4773-AC8C-A458DD876E37}" dt="2023-08-24T14:11:13.804" v="844" actId="1076"/>
          <ac:picMkLst>
            <pc:docMk/>
            <pc:sldMk cId="3429984392" sldId="338"/>
            <ac:picMk id="6" creationId="{48144A22-F999-FD89-1F31-900D756DCD22}"/>
          </ac:picMkLst>
        </pc:picChg>
      </pc:sldChg>
      <pc:sldChg chg="addSp delSp modSp mod">
        <pc:chgData name="Mortier, Hannah R" userId="a6bcfa02-08cc-48f4-b8ee-c21ef0abc296" providerId="ADAL" clId="{4FDFE0E0-6CCD-4773-AC8C-A458DD876E37}" dt="2023-08-24T14:09:21.828" v="831" actId="1076"/>
        <pc:sldMkLst>
          <pc:docMk/>
          <pc:sldMk cId="660444098" sldId="345"/>
        </pc:sldMkLst>
        <pc:spChg chg="mod">
          <ac:chgData name="Mortier, Hannah R" userId="a6bcfa02-08cc-48f4-b8ee-c21ef0abc296" providerId="ADAL" clId="{4FDFE0E0-6CCD-4773-AC8C-A458DD876E37}" dt="2023-08-24T14:08:57.702" v="824" actId="20577"/>
          <ac:spMkLst>
            <pc:docMk/>
            <pc:sldMk cId="660444098" sldId="345"/>
            <ac:spMk id="10" creationId="{00000000-0000-0000-0000-000000000000}"/>
          </ac:spMkLst>
        </pc:spChg>
        <pc:picChg chg="add mod">
          <ac:chgData name="Mortier, Hannah R" userId="a6bcfa02-08cc-48f4-b8ee-c21ef0abc296" providerId="ADAL" clId="{4FDFE0E0-6CCD-4773-AC8C-A458DD876E37}" dt="2023-08-24T14:09:21.828" v="831" actId="1076"/>
          <ac:picMkLst>
            <pc:docMk/>
            <pc:sldMk cId="660444098" sldId="345"/>
            <ac:picMk id="3" creationId="{655A9916-AB69-6EE7-2E8B-3D59DA5811BE}"/>
          </ac:picMkLst>
        </pc:picChg>
        <pc:picChg chg="del">
          <ac:chgData name="Mortier, Hannah R" userId="a6bcfa02-08cc-48f4-b8ee-c21ef0abc296" providerId="ADAL" clId="{4FDFE0E0-6CCD-4773-AC8C-A458DD876E37}" dt="2023-08-24T14:09:11.661" v="825" actId="478"/>
          <ac:picMkLst>
            <pc:docMk/>
            <pc:sldMk cId="660444098" sldId="345"/>
            <ac:picMk id="9" creationId="{DE65678D-5EAB-4DA5-AE82-983829109819}"/>
          </ac:picMkLst>
        </pc:picChg>
      </pc:sldChg>
      <pc:sldChg chg="addSp delSp modSp mod">
        <pc:chgData name="Mortier, Hannah R" userId="a6bcfa02-08cc-48f4-b8ee-c21ef0abc296" providerId="ADAL" clId="{4FDFE0E0-6CCD-4773-AC8C-A458DD876E37}" dt="2023-08-24T14:19:26.092" v="1183" actId="1076"/>
        <pc:sldMkLst>
          <pc:docMk/>
          <pc:sldMk cId="2940861981" sldId="346"/>
        </pc:sldMkLst>
        <pc:spChg chg="del mod">
          <ac:chgData name="Mortier, Hannah R" userId="a6bcfa02-08cc-48f4-b8ee-c21ef0abc296" providerId="ADAL" clId="{4FDFE0E0-6CCD-4773-AC8C-A458DD876E37}" dt="2023-08-24T14:17:01.932" v="1164" actId="478"/>
          <ac:spMkLst>
            <pc:docMk/>
            <pc:sldMk cId="2940861981" sldId="346"/>
            <ac:spMk id="8" creationId="{761DD520-D944-47E6-8510-0CE9A56EE300}"/>
          </ac:spMkLst>
        </pc:spChg>
        <pc:spChg chg="mod">
          <ac:chgData name="Mortier, Hannah R" userId="a6bcfa02-08cc-48f4-b8ee-c21ef0abc296" providerId="ADAL" clId="{4FDFE0E0-6CCD-4773-AC8C-A458DD876E37}" dt="2023-08-24T14:19:21.341" v="1180" actId="1076"/>
          <ac:spMkLst>
            <pc:docMk/>
            <pc:sldMk cId="2940861981" sldId="346"/>
            <ac:spMk id="10" creationId="{00000000-0000-0000-0000-000000000000}"/>
          </ac:spMkLst>
        </pc:spChg>
        <pc:picChg chg="add del mod">
          <ac:chgData name="Mortier, Hannah R" userId="a6bcfa02-08cc-48f4-b8ee-c21ef0abc296" providerId="ADAL" clId="{4FDFE0E0-6CCD-4773-AC8C-A458DD876E37}" dt="2023-08-24T14:12:35.792" v="860" actId="478"/>
          <ac:picMkLst>
            <pc:docMk/>
            <pc:sldMk cId="2940861981" sldId="346"/>
            <ac:picMk id="2" creationId="{4CBB5B1A-32D6-AF10-7B30-2D5641DF4D94}"/>
          </ac:picMkLst>
        </pc:picChg>
        <pc:picChg chg="add mod">
          <ac:chgData name="Mortier, Hannah R" userId="a6bcfa02-08cc-48f4-b8ee-c21ef0abc296" providerId="ADAL" clId="{4FDFE0E0-6CCD-4773-AC8C-A458DD876E37}" dt="2023-08-24T14:12:49.812" v="863" actId="14100"/>
          <ac:picMkLst>
            <pc:docMk/>
            <pc:sldMk cId="2940861981" sldId="346"/>
            <ac:picMk id="3" creationId="{9522133E-30D0-0C20-CD61-AC2745F60CAF}"/>
          </ac:picMkLst>
        </pc:picChg>
        <pc:picChg chg="del mod">
          <ac:chgData name="Mortier, Hannah R" userId="a6bcfa02-08cc-48f4-b8ee-c21ef0abc296" providerId="ADAL" clId="{4FDFE0E0-6CCD-4773-AC8C-A458DD876E37}" dt="2023-08-24T14:18:44.862" v="1168" actId="478"/>
          <ac:picMkLst>
            <pc:docMk/>
            <pc:sldMk cId="2940861981" sldId="346"/>
            <ac:picMk id="6" creationId="{1A856B91-DD89-4BA6-8F76-23F560120810}"/>
          </ac:picMkLst>
        </pc:picChg>
        <pc:picChg chg="add mod">
          <ac:chgData name="Mortier, Hannah R" userId="a6bcfa02-08cc-48f4-b8ee-c21ef0abc296" providerId="ADAL" clId="{4FDFE0E0-6CCD-4773-AC8C-A458DD876E37}" dt="2023-08-24T14:19:26.092" v="1183" actId="1076"/>
          <ac:picMkLst>
            <pc:docMk/>
            <pc:sldMk cId="2940861981" sldId="346"/>
            <ac:picMk id="7" creationId="{1D6EFCE3-609C-DA40-0F33-A967AAE86590}"/>
          </ac:picMkLst>
        </pc:picChg>
      </pc:sldChg>
      <pc:sldChg chg="modSp">
        <pc:chgData name="Mortier, Hannah R" userId="a6bcfa02-08cc-48f4-b8ee-c21ef0abc296" providerId="ADAL" clId="{4FDFE0E0-6CCD-4773-AC8C-A458DD876E37}" dt="2023-08-24T13:59:16.819" v="751" actId="14100"/>
        <pc:sldMkLst>
          <pc:docMk/>
          <pc:sldMk cId="1931827551" sldId="347"/>
        </pc:sldMkLst>
        <pc:picChg chg="mod">
          <ac:chgData name="Mortier, Hannah R" userId="a6bcfa02-08cc-48f4-b8ee-c21ef0abc296" providerId="ADAL" clId="{4FDFE0E0-6CCD-4773-AC8C-A458DD876E37}" dt="2023-08-24T13:59:16.819" v="751" actId="14100"/>
          <ac:picMkLst>
            <pc:docMk/>
            <pc:sldMk cId="1931827551" sldId="347"/>
            <ac:picMk id="12" creationId="{B0DE31F9-028D-45D1-911B-DF82B9D511FA}"/>
          </ac:picMkLst>
        </pc:picChg>
      </pc:sldChg>
      <pc:sldChg chg="addSp modSp mod">
        <pc:chgData name="Mortier, Hannah R" userId="a6bcfa02-08cc-48f4-b8ee-c21ef0abc296" providerId="ADAL" clId="{4FDFE0E0-6CCD-4773-AC8C-A458DD876E37}" dt="2023-08-24T14:47:19.776" v="1193" actId="1036"/>
        <pc:sldMkLst>
          <pc:docMk/>
          <pc:sldMk cId="956490074" sldId="348"/>
        </pc:sldMkLst>
        <pc:picChg chg="add mod">
          <ac:chgData name="Mortier, Hannah R" userId="a6bcfa02-08cc-48f4-b8ee-c21ef0abc296" providerId="ADAL" clId="{4FDFE0E0-6CCD-4773-AC8C-A458DD876E37}" dt="2023-08-24T14:47:19.776" v="1193" actId="1036"/>
          <ac:picMkLst>
            <pc:docMk/>
            <pc:sldMk cId="956490074" sldId="348"/>
            <ac:picMk id="5" creationId="{F4AD4DFE-7C3A-62A8-CD90-5C043A4C97E6}"/>
          </ac:picMkLst>
        </pc:picChg>
      </pc:sldChg>
      <pc:sldChg chg="addSp delSp modSp mod">
        <pc:chgData name="Mortier, Hannah R" userId="a6bcfa02-08cc-48f4-b8ee-c21ef0abc296" providerId="ADAL" clId="{4FDFE0E0-6CCD-4773-AC8C-A458DD876E37}" dt="2023-08-24T14:11:38.996" v="853" actId="113"/>
        <pc:sldMkLst>
          <pc:docMk/>
          <pc:sldMk cId="2047456879" sldId="349"/>
        </pc:sldMkLst>
        <pc:spChg chg="mod">
          <ac:chgData name="Mortier, Hannah R" userId="a6bcfa02-08cc-48f4-b8ee-c21ef0abc296" providerId="ADAL" clId="{4FDFE0E0-6CCD-4773-AC8C-A458DD876E37}" dt="2023-08-24T14:11:38.996" v="853" actId="113"/>
          <ac:spMkLst>
            <pc:docMk/>
            <pc:sldMk cId="2047456879" sldId="349"/>
            <ac:spMk id="15" creationId="{854B396D-85C2-4CDE-8C71-2C34A80729ED}"/>
          </ac:spMkLst>
        </pc:spChg>
        <pc:picChg chg="add del mod">
          <ac:chgData name="Mortier, Hannah R" userId="a6bcfa02-08cc-48f4-b8ee-c21ef0abc296" providerId="ADAL" clId="{4FDFE0E0-6CCD-4773-AC8C-A458DD876E37}" dt="2023-08-23T14:18:57.084" v="4" actId="478"/>
          <ac:picMkLst>
            <pc:docMk/>
            <pc:sldMk cId="2047456879" sldId="349"/>
            <ac:picMk id="3" creationId="{AED4F1C4-38B8-7F6D-5E25-BF67091B3C7A}"/>
          </ac:picMkLst>
        </pc:picChg>
        <pc:picChg chg="add del mod">
          <ac:chgData name="Mortier, Hannah R" userId="a6bcfa02-08cc-48f4-b8ee-c21ef0abc296" providerId="ADAL" clId="{4FDFE0E0-6CCD-4773-AC8C-A458DD876E37}" dt="2023-08-23T14:22:30.877" v="34" actId="478"/>
          <ac:picMkLst>
            <pc:docMk/>
            <pc:sldMk cId="2047456879" sldId="349"/>
            <ac:picMk id="6" creationId="{40AC21D3-6A5B-FC23-A240-85F4DA1F2BEB}"/>
          </ac:picMkLst>
        </pc:picChg>
        <pc:picChg chg="add del mod">
          <ac:chgData name="Mortier, Hannah R" userId="a6bcfa02-08cc-48f4-b8ee-c21ef0abc296" providerId="ADAL" clId="{4FDFE0E0-6CCD-4773-AC8C-A458DD876E37}" dt="2023-08-23T14:23:25.512" v="50" actId="1076"/>
          <ac:picMkLst>
            <pc:docMk/>
            <pc:sldMk cId="2047456879" sldId="349"/>
            <ac:picMk id="8" creationId="{9797C174-8526-2FA6-61AF-658AE5001964}"/>
          </ac:picMkLst>
        </pc:picChg>
        <pc:picChg chg="add mod">
          <ac:chgData name="Mortier, Hannah R" userId="a6bcfa02-08cc-48f4-b8ee-c21ef0abc296" providerId="ADAL" clId="{4FDFE0E0-6CCD-4773-AC8C-A458DD876E37}" dt="2023-08-23T14:23:30.784" v="53" actId="14100"/>
          <ac:picMkLst>
            <pc:docMk/>
            <pc:sldMk cId="2047456879" sldId="349"/>
            <ac:picMk id="10" creationId="{41A8D581-82F7-513F-63F2-83D3ABCC8A77}"/>
          </ac:picMkLst>
        </pc:picChg>
        <pc:picChg chg="del">
          <ac:chgData name="Mortier, Hannah R" userId="a6bcfa02-08cc-48f4-b8ee-c21ef0abc296" providerId="ADAL" clId="{4FDFE0E0-6CCD-4773-AC8C-A458DD876E37}" dt="2023-08-23T14:18:37.440" v="0" actId="478"/>
          <ac:picMkLst>
            <pc:docMk/>
            <pc:sldMk cId="2047456879" sldId="349"/>
            <ac:picMk id="12" creationId="{6DDDD11B-26BA-4822-ABE4-D16BAAACB37A}"/>
          </ac:picMkLst>
        </pc:picChg>
        <pc:picChg chg="add mod">
          <ac:chgData name="Mortier, Hannah R" userId="a6bcfa02-08cc-48f4-b8ee-c21ef0abc296" providerId="ADAL" clId="{4FDFE0E0-6CCD-4773-AC8C-A458DD876E37}" dt="2023-08-23T14:23:21.192" v="48" actId="1076"/>
          <ac:picMkLst>
            <pc:docMk/>
            <pc:sldMk cId="2047456879" sldId="349"/>
            <ac:picMk id="13" creationId="{56860C28-0CEA-AB45-A83D-C28495AAC106}"/>
          </ac:picMkLst>
        </pc:picChg>
        <pc:picChg chg="del">
          <ac:chgData name="Mortier, Hannah R" userId="a6bcfa02-08cc-48f4-b8ee-c21ef0abc296" providerId="ADAL" clId="{4FDFE0E0-6CCD-4773-AC8C-A458DD876E37}" dt="2023-08-23T14:20:46.844" v="15" actId="478"/>
          <ac:picMkLst>
            <pc:docMk/>
            <pc:sldMk cId="2047456879" sldId="349"/>
            <ac:picMk id="14" creationId="{C4F5650F-EAB5-438C-91C3-4808A23A8489}"/>
          </ac:picMkLst>
        </pc:picChg>
      </pc:sldChg>
      <pc:sldChg chg="addSp modSp mod">
        <pc:chgData name="Mortier, Hannah R" userId="a6bcfa02-08cc-48f4-b8ee-c21ef0abc296" providerId="ADAL" clId="{4FDFE0E0-6CCD-4773-AC8C-A458DD876E37}" dt="2023-08-24T14:12:19.549" v="855" actId="1076"/>
        <pc:sldMkLst>
          <pc:docMk/>
          <pc:sldMk cId="1291994540" sldId="350"/>
        </pc:sldMkLst>
        <pc:picChg chg="add mod">
          <ac:chgData name="Mortier, Hannah R" userId="a6bcfa02-08cc-48f4-b8ee-c21ef0abc296" providerId="ADAL" clId="{4FDFE0E0-6CCD-4773-AC8C-A458DD876E37}" dt="2023-08-24T14:12:19.549" v="855" actId="1076"/>
          <ac:picMkLst>
            <pc:docMk/>
            <pc:sldMk cId="1291994540" sldId="350"/>
            <ac:picMk id="2" creationId="{490147A0-F957-65B0-580C-1C2403D1969F}"/>
          </ac:picMkLst>
        </pc:picChg>
      </pc:sldChg>
      <pc:sldChg chg="addSp delSp modSp mod">
        <pc:chgData name="Mortier, Hannah R" userId="a6bcfa02-08cc-48f4-b8ee-c21ef0abc296" providerId="ADAL" clId="{4FDFE0E0-6CCD-4773-AC8C-A458DD876E37}" dt="2023-08-24T13:58:45.803" v="750" actId="1076"/>
        <pc:sldMkLst>
          <pc:docMk/>
          <pc:sldMk cId="3057809705" sldId="358"/>
        </pc:sldMkLst>
        <pc:picChg chg="add del">
          <ac:chgData name="Mortier, Hannah R" userId="a6bcfa02-08cc-48f4-b8ee-c21ef0abc296" providerId="ADAL" clId="{4FDFE0E0-6CCD-4773-AC8C-A458DD876E37}" dt="2023-08-24T13:52:10.439" v="696" actId="478"/>
          <ac:picMkLst>
            <pc:docMk/>
            <pc:sldMk cId="3057809705" sldId="358"/>
            <ac:picMk id="2" creationId="{D1B93C87-62C9-9815-FA42-EC465C379A2D}"/>
          </ac:picMkLst>
        </pc:picChg>
        <pc:picChg chg="add mod">
          <ac:chgData name="Mortier, Hannah R" userId="a6bcfa02-08cc-48f4-b8ee-c21ef0abc296" providerId="ADAL" clId="{4FDFE0E0-6CCD-4773-AC8C-A458DD876E37}" dt="2023-08-24T13:58:36.723" v="746" actId="14100"/>
          <ac:picMkLst>
            <pc:docMk/>
            <pc:sldMk cId="3057809705" sldId="358"/>
            <ac:picMk id="3" creationId="{58ECC0E6-0906-1179-E640-03C73439C478}"/>
          </ac:picMkLst>
        </pc:picChg>
        <pc:picChg chg="add mod">
          <ac:chgData name="Mortier, Hannah R" userId="a6bcfa02-08cc-48f4-b8ee-c21ef0abc296" providerId="ADAL" clId="{4FDFE0E0-6CCD-4773-AC8C-A458DD876E37}" dt="2023-08-24T13:58:30.675" v="744" actId="14100"/>
          <ac:picMkLst>
            <pc:docMk/>
            <pc:sldMk cId="3057809705" sldId="358"/>
            <ac:picMk id="5" creationId="{4CCD5554-F424-9692-ED6A-F88FDEB88F39}"/>
          </ac:picMkLst>
        </pc:picChg>
        <pc:picChg chg="add mod">
          <ac:chgData name="Mortier, Hannah R" userId="a6bcfa02-08cc-48f4-b8ee-c21ef0abc296" providerId="ADAL" clId="{4FDFE0E0-6CCD-4773-AC8C-A458DD876E37}" dt="2023-08-24T13:58:40.715" v="748" actId="1076"/>
          <ac:picMkLst>
            <pc:docMk/>
            <pc:sldMk cId="3057809705" sldId="358"/>
            <ac:picMk id="6" creationId="{9DCA3225-547F-8D8E-AA54-C243E0076B87}"/>
          </ac:picMkLst>
        </pc:picChg>
        <pc:picChg chg="add mod">
          <ac:chgData name="Mortier, Hannah R" userId="a6bcfa02-08cc-48f4-b8ee-c21ef0abc296" providerId="ADAL" clId="{4FDFE0E0-6CCD-4773-AC8C-A458DD876E37}" dt="2023-08-24T13:58:33.146" v="745" actId="14100"/>
          <ac:picMkLst>
            <pc:docMk/>
            <pc:sldMk cId="3057809705" sldId="358"/>
            <ac:picMk id="7" creationId="{328DA75E-7E43-C6D9-D14E-50C8641FF192}"/>
          </ac:picMkLst>
        </pc:picChg>
        <pc:picChg chg="add del mod">
          <ac:chgData name="Mortier, Hannah R" userId="a6bcfa02-08cc-48f4-b8ee-c21ef0abc296" providerId="ADAL" clId="{4FDFE0E0-6CCD-4773-AC8C-A458DD876E37}" dt="2023-08-24T13:56:50.340" v="720" actId="478"/>
          <ac:picMkLst>
            <pc:docMk/>
            <pc:sldMk cId="3057809705" sldId="358"/>
            <ac:picMk id="8" creationId="{B7C8176E-3DE6-1B89-C59D-EB78E45BCB59}"/>
          </ac:picMkLst>
        </pc:picChg>
        <pc:picChg chg="add del mod">
          <ac:chgData name="Mortier, Hannah R" userId="a6bcfa02-08cc-48f4-b8ee-c21ef0abc296" providerId="ADAL" clId="{4FDFE0E0-6CCD-4773-AC8C-A458DD876E37}" dt="2023-08-24T13:57:03.361" v="723" actId="478"/>
          <ac:picMkLst>
            <pc:docMk/>
            <pc:sldMk cId="3057809705" sldId="358"/>
            <ac:picMk id="9" creationId="{1C733E22-0CD4-1ED2-4232-E129C88EF77F}"/>
          </ac:picMkLst>
        </pc:picChg>
        <pc:picChg chg="add mod">
          <ac:chgData name="Mortier, Hannah R" userId="a6bcfa02-08cc-48f4-b8ee-c21ef0abc296" providerId="ADAL" clId="{4FDFE0E0-6CCD-4773-AC8C-A458DD876E37}" dt="2023-08-24T13:58:28.571" v="743" actId="1076"/>
          <ac:picMkLst>
            <pc:docMk/>
            <pc:sldMk cId="3057809705" sldId="358"/>
            <ac:picMk id="10" creationId="{1542F0E0-AFAA-1D44-5828-F5755429729A}"/>
          </ac:picMkLst>
        </pc:picChg>
        <pc:picChg chg="add del mod">
          <ac:chgData name="Mortier, Hannah R" userId="a6bcfa02-08cc-48f4-b8ee-c21ef0abc296" providerId="ADAL" clId="{4FDFE0E0-6CCD-4773-AC8C-A458DD876E37}" dt="2023-08-24T13:58:04.391" v="734" actId="478"/>
          <ac:picMkLst>
            <pc:docMk/>
            <pc:sldMk cId="3057809705" sldId="358"/>
            <ac:picMk id="11" creationId="{35DB5131-DBFC-752C-438B-99899D391D62}"/>
          </ac:picMkLst>
        </pc:picChg>
        <pc:picChg chg="add mod">
          <ac:chgData name="Mortier, Hannah R" userId="a6bcfa02-08cc-48f4-b8ee-c21ef0abc296" providerId="ADAL" clId="{4FDFE0E0-6CCD-4773-AC8C-A458DD876E37}" dt="2023-08-24T13:58:45.803" v="750" actId="1076"/>
          <ac:picMkLst>
            <pc:docMk/>
            <pc:sldMk cId="3057809705" sldId="358"/>
            <ac:picMk id="12" creationId="{178BF0C5-49FE-86EB-EF89-3E478F44286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05C76D-A6F3-4503-8E4E-715F0F04A8D2}" type="datetimeFigureOut">
              <a:rPr lang="en-GB" smtClean="0"/>
              <a:t>05/09/2023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457C10-B839-416A-9E4A-CB7CD6622B8B}" type="slidenum">
              <a:rPr lang="en-GB" smtClean="0"/>
              <a:t>‹#›</a:t>
            </a:fld>
            <a:endParaRPr lang="en-GB"/>
          </a:p>
        </p:txBody>
      </p:sp>
    </p:spTree>
    <p:extLst>
      <p:ext uri="{BB962C8B-B14F-4D97-AF65-F5344CB8AC3E}">
        <p14:creationId xmlns:p14="http://schemas.microsoft.com/office/powerpoint/2010/main" val="2744093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Facebook and twitter are less popular with current generations, but it is still encouraged to have them for those who do not have Instagram / twitter. </a:t>
            </a:r>
          </a:p>
        </p:txBody>
      </p:sp>
      <p:sp>
        <p:nvSpPr>
          <p:cNvPr id="4" name="Slide Number Placeholder 3"/>
          <p:cNvSpPr>
            <a:spLocks noGrp="1"/>
          </p:cNvSpPr>
          <p:nvPr>
            <p:ph type="sldNum" sz="quarter" idx="5"/>
          </p:nvPr>
        </p:nvSpPr>
        <p:spPr/>
        <p:txBody>
          <a:bodyPr/>
          <a:lstStyle/>
          <a:p>
            <a:fld id="{A4457C10-B839-416A-9E4A-CB7CD6622B8B}" type="slidenum">
              <a:rPr lang="en-GB" smtClean="0"/>
              <a:t>15</a:t>
            </a:fld>
            <a:endParaRPr lang="en-GB"/>
          </a:p>
        </p:txBody>
      </p:sp>
    </p:spTree>
    <p:extLst>
      <p:ext uri="{BB962C8B-B14F-4D97-AF65-F5344CB8AC3E}">
        <p14:creationId xmlns:p14="http://schemas.microsoft.com/office/powerpoint/2010/main" val="1735494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EF655CC-5094-4F33-8F2B-C5024B41A6CB}" type="datetimeFigureOut">
              <a:rPr lang="en-GB" smtClean="0"/>
              <a:t>05/09/2023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20C444F-B4F7-4151-A3E0-40785288B867}" type="slidenum">
              <a:rPr lang="en-GB" smtClean="0"/>
              <a:t>‹#›</a:t>
            </a:fld>
            <a:endParaRPr lang="en-GB"/>
          </a:p>
        </p:txBody>
      </p:sp>
    </p:spTree>
    <p:extLst>
      <p:ext uri="{BB962C8B-B14F-4D97-AF65-F5344CB8AC3E}">
        <p14:creationId xmlns:p14="http://schemas.microsoft.com/office/powerpoint/2010/main" val="3158314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EF655CC-5094-4F33-8F2B-C5024B41A6CB}" type="datetimeFigureOut">
              <a:rPr lang="en-GB" smtClean="0"/>
              <a:t>05/09/2023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20C444F-B4F7-4151-A3E0-40785288B867}" type="slidenum">
              <a:rPr lang="en-GB" smtClean="0"/>
              <a:t>‹#›</a:t>
            </a:fld>
            <a:endParaRPr lang="en-GB"/>
          </a:p>
        </p:txBody>
      </p:sp>
    </p:spTree>
    <p:extLst>
      <p:ext uri="{BB962C8B-B14F-4D97-AF65-F5344CB8AC3E}">
        <p14:creationId xmlns:p14="http://schemas.microsoft.com/office/powerpoint/2010/main" val="1342638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EF655CC-5094-4F33-8F2B-C5024B41A6CB}" type="datetimeFigureOut">
              <a:rPr lang="en-GB" smtClean="0"/>
              <a:t>05/09/2023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20C444F-B4F7-4151-A3E0-40785288B867}" type="slidenum">
              <a:rPr lang="en-GB" smtClean="0"/>
              <a:t>‹#›</a:t>
            </a:fld>
            <a:endParaRPr lang="en-GB"/>
          </a:p>
        </p:txBody>
      </p:sp>
    </p:spTree>
    <p:extLst>
      <p:ext uri="{BB962C8B-B14F-4D97-AF65-F5344CB8AC3E}">
        <p14:creationId xmlns:p14="http://schemas.microsoft.com/office/powerpoint/2010/main" val="3546699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EF655CC-5094-4F33-8F2B-C5024B41A6CB}" type="datetimeFigureOut">
              <a:rPr lang="en-GB" smtClean="0"/>
              <a:t>05/09/2023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20C444F-B4F7-4151-A3E0-40785288B867}" type="slidenum">
              <a:rPr lang="en-GB" smtClean="0"/>
              <a:t>‹#›</a:t>
            </a:fld>
            <a:endParaRPr lang="en-GB"/>
          </a:p>
        </p:txBody>
      </p:sp>
    </p:spTree>
    <p:extLst>
      <p:ext uri="{BB962C8B-B14F-4D97-AF65-F5344CB8AC3E}">
        <p14:creationId xmlns:p14="http://schemas.microsoft.com/office/powerpoint/2010/main" val="1651384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F655CC-5094-4F33-8F2B-C5024B41A6CB}" type="datetimeFigureOut">
              <a:rPr lang="en-GB" smtClean="0"/>
              <a:t>05/09/2023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20C444F-B4F7-4151-A3E0-40785288B867}" type="slidenum">
              <a:rPr lang="en-GB" smtClean="0"/>
              <a:t>‹#›</a:t>
            </a:fld>
            <a:endParaRPr lang="en-GB"/>
          </a:p>
        </p:txBody>
      </p:sp>
    </p:spTree>
    <p:extLst>
      <p:ext uri="{BB962C8B-B14F-4D97-AF65-F5344CB8AC3E}">
        <p14:creationId xmlns:p14="http://schemas.microsoft.com/office/powerpoint/2010/main" val="3332434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EF655CC-5094-4F33-8F2B-C5024B41A6CB}" type="datetimeFigureOut">
              <a:rPr lang="en-GB" smtClean="0"/>
              <a:t>05/09/2023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20C444F-B4F7-4151-A3E0-40785288B867}" type="slidenum">
              <a:rPr lang="en-GB" smtClean="0"/>
              <a:t>‹#›</a:t>
            </a:fld>
            <a:endParaRPr lang="en-GB"/>
          </a:p>
        </p:txBody>
      </p:sp>
    </p:spTree>
    <p:extLst>
      <p:ext uri="{BB962C8B-B14F-4D97-AF65-F5344CB8AC3E}">
        <p14:creationId xmlns:p14="http://schemas.microsoft.com/office/powerpoint/2010/main" val="1862815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EF655CC-5094-4F33-8F2B-C5024B41A6CB}" type="datetimeFigureOut">
              <a:rPr lang="en-GB" smtClean="0"/>
              <a:t>05/09/2023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20C444F-B4F7-4151-A3E0-40785288B867}" type="slidenum">
              <a:rPr lang="en-GB" smtClean="0"/>
              <a:t>‹#›</a:t>
            </a:fld>
            <a:endParaRPr lang="en-GB"/>
          </a:p>
        </p:txBody>
      </p:sp>
    </p:spTree>
    <p:extLst>
      <p:ext uri="{BB962C8B-B14F-4D97-AF65-F5344CB8AC3E}">
        <p14:creationId xmlns:p14="http://schemas.microsoft.com/office/powerpoint/2010/main" val="2542095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EF655CC-5094-4F33-8F2B-C5024B41A6CB}" type="datetimeFigureOut">
              <a:rPr lang="en-GB" smtClean="0"/>
              <a:t>05/09/2023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20C444F-B4F7-4151-A3E0-40785288B867}" type="slidenum">
              <a:rPr lang="en-GB" smtClean="0"/>
              <a:t>‹#›</a:t>
            </a:fld>
            <a:endParaRPr lang="en-GB"/>
          </a:p>
        </p:txBody>
      </p:sp>
    </p:spTree>
    <p:extLst>
      <p:ext uri="{BB962C8B-B14F-4D97-AF65-F5344CB8AC3E}">
        <p14:creationId xmlns:p14="http://schemas.microsoft.com/office/powerpoint/2010/main" val="958942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F655CC-5094-4F33-8F2B-C5024B41A6CB}" type="datetimeFigureOut">
              <a:rPr lang="en-GB" smtClean="0"/>
              <a:t>05/09/2023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20C444F-B4F7-4151-A3E0-40785288B867}" type="slidenum">
              <a:rPr lang="en-GB" smtClean="0"/>
              <a:t>‹#›</a:t>
            </a:fld>
            <a:endParaRPr lang="en-GB"/>
          </a:p>
        </p:txBody>
      </p:sp>
    </p:spTree>
    <p:extLst>
      <p:ext uri="{BB962C8B-B14F-4D97-AF65-F5344CB8AC3E}">
        <p14:creationId xmlns:p14="http://schemas.microsoft.com/office/powerpoint/2010/main" val="161040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EF655CC-5094-4F33-8F2B-C5024B41A6CB}" type="datetimeFigureOut">
              <a:rPr lang="en-GB" smtClean="0"/>
              <a:t>05/09/2023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20C444F-B4F7-4151-A3E0-40785288B867}" type="slidenum">
              <a:rPr lang="en-GB" smtClean="0"/>
              <a:t>‹#›</a:t>
            </a:fld>
            <a:endParaRPr lang="en-GB"/>
          </a:p>
        </p:txBody>
      </p:sp>
    </p:spTree>
    <p:extLst>
      <p:ext uri="{BB962C8B-B14F-4D97-AF65-F5344CB8AC3E}">
        <p14:creationId xmlns:p14="http://schemas.microsoft.com/office/powerpoint/2010/main" val="961358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EF655CC-5094-4F33-8F2B-C5024B41A6CB}" type="datetimeFigureOut">
              <a:rPr lang="en-GB" smtClean="0"/>
              <a:t>05/09/2023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20C444F-B4F7-4151-A3E0-40785288B867}" type="slidenum">
              <a:rPr lang="en-GB" smtClean="0"/>
              <a:t>‹#›</a:t>
            </a:fld>
            <a:endParaRPr lang="en-GB"/>
          </a:p>
        </p:txBody>
      </p:sp>
    </p:spTree>
    <p:extLst>
      <p:ext uri="{BB962C8B-B14F-4D97-AF65-F5344CB8AC3E}">
        <p14:creationId xmlns:p14="http://schemas.microsoft.com/office/powerpoint/2010/main" val="1266774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F655CC-5094-4F33-8F2B-C5024B41A6CB}" type="datetimeFigureOut">
              <a:rPr lang="en-GB" smtClean="0"/>
              <a:t>05/09/2023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0C444F-B4F7-4151-A3E0-40785288B867}" type="slidenum">
              <a:rPr lang="en-GB" smtClean="0"/>
              <a:t>‹#›</a:t>
            </a:fld>
            <a:endParaRPr lang="en-GB"/>
          </a:p>
        </p:txBody>
      </p:sp>
    </p:spTree>
    <p:extLst>
      <p:ext uri="{BB962C8B-B14F-4D97-AF65-F5344CB8AC3E}">
        <p14:creationId xmlns:p14="http://schemas.microsoft.com/office/powerpoint/2010/main" val="33060734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blades@essex.ac.uk" TargetMode="External"/><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hyperlink" Target="mailto:susocs@essex.ac.uk"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2.jpe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9.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0.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42.gif"/></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5.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6.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jpg"/><Relationship Id="rId2" Type="http://schemas.openxmlformats.org/officeDocument/2006/relationships/image" Target="../media/image49.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2.pn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7.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0.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62.jpg"/><Relationship Id="rId7" Type="http://schemas.openxmlformats.org/officeDocument/2006/relationships/image" Target="../media/image4.png"/><Relationship Id="rId2" Type="http://schemas.openxmlformats.org/officeDocument/2006/relationships/image" Target="../media/image61.jpg"/><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64.jpg"/><Relationship Id="rId4" Type="http://schemas.openxmlformats.org/officeDocument/2006/relationships/image" Target="../media/image63.jpg"/></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7.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8.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mailto:su@essex.ac.uk" TargetMode="Externa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www.essexstudent.com/activities/studentactivitiesexechelp/" TargetMode="Externa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www.nielsen.com/us/en/insights/news/2015/understanding-the-power-of-a-brand-name.html" TargetMode="Externa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12192000" cy="185160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FEDE00"/>
                </a:solidFill>
                <a:latin typeface="Century Gothic" panose="020B0502020202020204" pitchFamily="34" charset="0"/>
              </a:rPr>
              <a:t>CLUBS AND SOCIETIES COMMUNICATIONS, SOCIAL MEDIA &amp; WEBSITE TRAINING </a:t>
            </a:r>
          </a:p>
          <a:p>
            <a:pPr algn="ctr"/>
            <a:r>
              <a:rPr lang="en-GB" sz="3600" b="1" dirty="0">
                <a:solidFill>
                  <a:srgbClr val="FEDE00"/>
                </a:solidFill>
                <a:latin typeface="Century Gothic" panose="020B0502020202020204" pitchFamily="34" charset="0"/>
              </a:rPr>
              <a:t>2023/24</a:t>
            </a:r>
          </a:p>
        </p:txBody>
      </p:sp>
      <p:pic>
        <p:nvPicPr>
          <p:cNvPr id="5" name="Picture 4" descr="https://scontent.xx.fbcdn.net/hphotos-xtp1/v/t1.0-9/10489968_649003051851789_8848562840292593976_n.jpg?oh=fcb6150e643e757856f8dc19a22f253c&amp;oe=563B413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02345" y="5423729"/>
            <a:ext cx="1283368" cy="128336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46496" y="2863841"/>
            <a:ext cx="9899008" cy="1938992"/>
          </a:xfrm>
          <a:prstGeom prst="rect">
            <a:avLst/>
          </a:prstGeom>
          <a:noFill/>
          <a:ln>
            <a:solidFill>
              <a:schemeClr val="tx1"/>
            </a:solidFill>
          </a:ln>
        </p:spPr>
        <p:txBody>
          <a:bodyPr wrap="square" lIns="91440" tIns="45720" rIns="91440" bIns="45720" rtlCol="0" anchor="t">
            <a:spAutoFit/>
          </a:bodyPr>
          <a:lstStyle/>
          <a:p>
            <a:pPr algn="ctr"/>
            <a:r>
              <a:rPr lang="en-GB" sz="2000" b="1" dirty="0">
                <a:latin typeface="Century Gothic"/>
              </a:rPr>
              <a:t>Alex Redwood</a:t>
            </a:r>
            <a:endParaRPr lang="en-GB" sz="2000" b="1" dirty="0">
              <a:latin typeface="Century Gothic" panose="020B0502020202020204" pitchFamily="34" charset="0"/>
            </a:endParaRPr>
          </a:p>
          <a:p>
            <a:pPr algn="ctr"/>
            <a:r>
              <a:rPr lang="en-GB" sz="2000" dirty="0">
                <a:latin typeface="Century Gothic"/>
              </a:rPr>
              <a:t>Student Activities Co-ordinator</a:t>
            </a:r>
          </a:p>
          <a:p>
            <a:pPr algn="ctr"/>
            <a:endParaRPr lang="en-GB" sz="2000" dirty="0">
              <a:latin typeface="Century Gothic" panose="020B0502020202020204" pitchFamily="34" charset="0"/>
            </a:endParaRPr>
          </a:p>
          <a:p>
            <a:pPr algn="ctr"/>
            <a:r>
              <a:rPr lang="en-GB" sz="2000" b="1" dirty="0">
                <a:latin typeface="Century Gothic"/>
              </a:rPr>
              <a:t>Hannah Mortier</a:t>
            </a:r>
            <a:endParaRPr lang="en-GB" sz="2000" b="1" dirty="0">
              <a:latin typeface="Century Gothic" panose="020B0502020202020204" pitchFamily="34" charset="0"/>
            </a:endParaRPr>
          </a:p>
          <a:p>
            <a:pPr algn="ctr"/>
            <a:r>
              <a:rPr lang="en-GB" sz="2000" dirty="0">
                <a:latin typeface="Century Gothic" panose="020B0502020202020204" pitchFamily="34" charset="0"/>
              </a:rPr>
              <a:t>Student Activities Co-ordinator</a:t>
            </a:r>
          </a:p>
          <a:p>
            <a:pPr algn="ctr"/>
            <a:endParaRPr lang="en-GB" sz="2000" dirty="0">
              <a:latin typeface="Century Gothic" panose="020B0502020202020204" pitchFamily="34" charset="0"/>
            </a:endParaRPr>
          </a:p>
        </p:txBody>
      </p:sp>
      <p:sp>
        <p:nvSpPr>
          <p:cNvPr id="7" name="TextBox 6"/>
          <p:cNvSpPr txBox="1"/>
          <p:nvPr/>
        </p:nvSpPr>
        <p:spPr>
          <a:xfrm>
            <a:off x="0" y="6065413"/>
            <a:ext cx="2820474" cy="984885"/>
          </a:xfrm>
          <a:prstGeom prst="rect">
            <a:avLst/>
          </a:prstGeom>
          <a:noFill/>
        </p:spPr>
        <p:txBody>
          <a:bodyPr wrap="square" rtlCol="0">
            <a:spAutoFit/>
          </a:bodyPr>
          <a:lstStyle/>
          <a:p>
            <a:r>
              <a:rPr lang="en-GB" sz="2000" dirty="0">
                <a:latin typeface="Century Gothic" panose="020B0502020202020204" pitchFamily="34" charset="0"/>
                <a:hlinkClick r:id="rId3"/>
              </a:rPr>
              <a:t>blades@essex.ac.uk</a:t>
            </a:r>
            <a:endParaRPr lang="en-GB" sz="2000" dirty="0">
              <a:latin typeface="Century Gothic" panose="020B0502020202020204" pitchFamily="34" charset="0"/>
            </a:endParaRPr>
          </a:p>
          <a:p>
            <a:r>
              <a:rPr lang="en-GB" sz="2000" dirty="0">
                <a:latin typeface="Century Gothic" panose="020B0502020202020204" pitchFamily="34" charset="0"/>
                <a:hlinkClick r:id="rId4"/>
              </a:rPr>
              <a:t>susocs@essex.ac.uk</a:t>
            </a:r>
            <a:endParaRPr lang="en-GB" sz="2000" dirty="0">
              <a:latin typeface="Century Gothic" panose="020B0502020202020204" pitchFamily="34" charset="0"/>
            </a:endParaRPr>
          </a:p>
          <a:p>
            <a:r>
              <a:rPr lang="en-GB" dirty="0"/>
              <a:t> </a:t>
            </a: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25788" t="17911" r="26451" b="18209"/>
          <a:stretch/>
        </p:blipFill>
        <p:spPr>
          <a:xfrm>
            <a:off x="9716159" y="5423729"/>
            <a:ext cx="959528" cy="1283368"/>
          </a:xfrm>
          <a:prstGeom prst="rect">
            <a:avLst/>
          </a:prstGeom>
        </p:spPr>
      </p:pic>
    </p:spTree>
    <p:extLst>
      <p:ext uri="{BB962C8B-B14F-4D97-AF65-F5344CB8AC3E}">
        <p14:creationId xmlns:p14="http://schemas.microsoft.com/office/powerpoint/2010/main" val="2777834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4810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FEDE00"/>
                </a:solidFill>
                <a:latin typeface="Century Gothic" panose="020B0502020202020204" pitchFamily="34" charset="0"/>
              </a:rPr>
              <a:t>CANVA</a:t>
            </a:r>
          </a:p>
        </p:txBody>
      </p:sp>
      <p:sp>
        <p:nvSpPr>
          <p:cNvPr id="10" name="TextBox 9"/>
          <p:cNvSpPr txBox="1"/>
          <p:nvPr/>
        </p:nvSpPr>
        <p:spPr>
          <a:xfrm>
            <a:off x="299486" y="2307345"/>
            <a:ext cx="4448684" cy="3139321"/>
          </a:xfrm>
          <a:prstGeom prst="rect">
            <a:avLst/>
          </a:prstGeom>
          <a:noFill/>
        </p:spPr>
        <p:txBody>
          <a:bodyPr wrap="square" rtlCol="0">
            <a:spAutoFit/>
          </a:bodyPr>
          <a:lstStyle/>
          <a:p>
            <a:pPr marL="342900" indent="-342900">
              <a:buFont typeface="Wingdings" panose="05000000000000000000" pitchFamily="2" charset="2"/>
              <a:buChar char="§"/>
            </a:pPr>
            <a:r>
              <a:rPr lang="en-GB" dirty="0">
                <a:latin typeface="Century Gothic" panose="020B0502020202020204" pitchFamily="34" charset="0"/>
              </a:rPr>
              <a:t>Canva can be a great tool to create social media posts with cohesion and help establish a brand for your page. </a:t>
            </a:r>
          </a:p>
          <a:p>
            <a:pPr marL="342900" indent="-342900">
              <a:buFont typeface="Wingdings" panose="05000000000000000000" pitchFamily="2" charset="2"/>
              <a:buChar char="§"/>
            </a:pPr>
            <a:endParaRPr lang="en-GB" dirty="0">
              <a:latin typeface="Century Gothic" panose="020B0502020202020204" pitchFamily="34" charset="0"/>
            </a:endParaRPr>
          </a:p>
          <a:p>
            <a:pPr marL="342900" indent="-342900">
              <a:buFont typeface="Wingdings" panose="05000000000000000000" pitchFamily="2" charset="2"/>
              <a:buChar char="§"/>
            </a:pPr>
            <a:r>
              <a:rPr lang="en-GB" dirty="0">
                <a:latin typeface="Century Gothic" panose="020B0502020202020204" pitchFamily="34" charset="0"/>
              </a:rPr>
              <a:t>It is free and simple to use, you can pay for a premium account if you wish but it is not vital.</a:t>
            </a:r>
          </a:p>
          <a:p>
            <a:pPr marL="342900" indent="-342900">
              <a:buFont typeface="Wingdings" panose="05000000000000000000" pitchFamily="2" charset="2"/>
              <a:buChar char="§"/>
            </a:pPr>
            <a:endParaRPr lang="en-GB" dirty="0">
              <a:latin typeface="Century Gothic" panose="020B0502020202020204" pitchFamily="34" charset="0"/>
            </a:endParaRPr>
          </a:p>
          <a:p>
            <a:pPr marL="342900" indent="-342900">
              <a:buFont typeface="Wingdings" panose="05000000000000000000" pitchFamily="2" charset="2"/>
              <a:buChar char="§"/>
            </a:pPr>
            <a:r>
              <a:rPr lang="en-GB" dirty="0">
                <a:latin typeface="Century Gothic" panose="020B0502020202020204" pitchFamily="34" charset="0"/>
              </a:rPr>
              <a:t>You can choose what size/style of post you want to make.</a:t>
            </a:r>
          </a:p>
        </p:txBody>
      </p:sp>
      <p:sp>
        <p:nvSpPr>
          <p:cNvPr id="11" name="TextBox 10"/>
          <p:cNvSpPr txBox="1"/>
          <p:nvPr/>
        </p:nvSpPr>
        <p:spPr>
          <a:xfrm>
            <a:off x="10946549" y="157370"/>
            <a:ext cx="1148106" cy="369332"/>
          </a:xfrm>
          <a:prstGeom prst="rect">
            <a:avLst/>
          </a:prstGeom>
          <a:noFill/>
        </p:spPr>
        <p:txBody>
          <a:bodyPr wrap="square" rtlCol="0">
            <a:spAutoFit/>
          </a:bodyPr>
          <a:lstStyle/>
          <a:p>
            <a:pPr algn="ctr"/>
            <a:r>
              <a:rPr lang="en-GB" b="1" dirty="0">
                <a:latin typeface="Century Gothic" panose="020B0502020202020204" pitchFamily="34" charset="0"/>
              </a:rPr>
              <a:t>6</a:t>
            </a:r>
          </a:p>
        </p:txBody>
      </p:sp>
      <p:pic>
        <p:nvPicPr>
          <p:cNvPr id="8" name="Picture 7" descr="Graphical user interface, text, email&#10;&#10;Description automatically generated">
            <a:extLst>
              <a:ext uri="{FF2B5EF4-FFF2-40B4-BE49-F238E27FC236}">
                <a16:creationId xmlns:a16="http://schemas.microsoft.com/office/drawing/2014/main" id="{C760BDF2-234C-40FC-9434-9FB6536EECE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239" b="5688"/>
          <a:stretch/>
        </p:blipFill>
        <p:spPr>
          <a:xfrm>
            <a:off x="4748170" y="2192113"/>
            <a:ext cx="7140644" cy="3537567"/>
          </a:xfrm>
          <a:prstGeom prst="rect">
            <a:avLst/>
          </a:prstGeom>
        </p:spPr>
      </p:pic>
      <p:pic>
        <p:nvPicPr>
          <p:cNvPr id="2" name="Picture 1">
            <a:extLst>
              <a:ext uri="{FF2B5EF4-FFF2-40B4-BE49-F238E27FC236}">
                <a16:creationId xmlns:a16="http://schemas.microsoft.com/office/drawing/2014/main" id="{0BF41256-725B-4C4B-96E5-0F0BD8A6AD72}"/>
              </a:ext>
            </a:extLst>
          </p:cNvPr>
          <p:cNvPicPr>
            <a:picLocks noChangeAspect="1"/>
          </p:cNvPicPr>
          <p:nvPr/>
        </p:nvPicPr>
        <p:blipFill>
          <a:blip r:embed="rId3"/>
          <a:stretch>
            <a:fillRect/>
          </a:stretch>
        </p:blipFill>
        <p:spPr>
          <a:xfrm>
            <a:off x="10777605" y="6027568"/>
            <a:ext cx="1414395" cy="810838"/>
          </a:xfrm>
          <a:prstGeom prst="rect">
            <a:avLst/>
          </a:prstGeom>
        </p:spPr>
      </p:pic>
    </p:spTree>
    <p:extLst>
      <p:ext uri="{BB962C8B-B14F-4D97-AF65-F5344CB8AC3E}">
        <p14:creationId xmlns:p14="http://schemas.microsoft.com/office/powerpoint/2010/main" val="3869274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4810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FEDE00"/>
                </a:solidFill>
                <a:latin typeface="Century Gothic" panose="020B0502020202020204" pitchFamily="34" charset="0"/>
              </a:rPr>
              <a:t>HOOTSUITE</a:t>
            </a:r>
          </a:p>
        </p:txBody>
      </p:sp>
      <p:sp>
        <p:nvSpPr>
          <p:cNvPr id="10" name="TextBox 9"/>
          <p:cNvSpPr txBox="1"/>
          <p:nvPr/>
        </p:nvSpPr>
        <p:spPr>
          <a:xfrm>
            <a:off x="65139" y="1157904"/>
            <a:ext cx="10123123" cy="646331"/>
          </a:xfrm>
          <a:prstGeom prst="rect">
            <a:avLst/>
          </a:prstGeom>
          <a:noFill/>
        </p:spPr>
        <p:txBody>
          <a:bodyPr wrap="square" rtlCol="0">
            <a:spAutoFit/>
          </a:bodyPr>
          <a:lstStyle/>
          <a:p>
            <a:endParaRPr lang="en-GB" dirty="0">
              <a:latin typeface="Century Gothic" panose="020B0502020202020204" pitchFamily="34" charset="0"/>
            </a:endParaRPr>
          </a:p>
          <a:p>
            <a:r>
              <a:rPr lang="en-GB" dirty="0">
                <a:latin typeface="Century Gothic" panose="020B0502020202020204" pitchFamily="34" charset="0"/>
              </a:rPr>
              <a:t>It is really easy to use, you just follow these steps…</a:t>
            </a:r>
          </a:p>
        </p:txBody>
      </p:sp>
      <p:sp>
        <p:nvSpPr>
          <p:cNvPr id="11" name="TextBox 10"/>
          <p:cNvSpPr txBox="1"/>
          <p:nvPr/>
        </p:nvSpPr>
        <p:spPr>
          <a:xfrm>
            <a:off x="10946549" y="157370"/>
            <a:ext cx="1148106" cy="369332"/>
          </a:xfrm>
          <a:prstGeom prst="rect">
            <a:avLst/>
          </a:prstGeom>
          <a:noFill/>
        </p:spPr>
        <p:txBody>
          <a:bodyPr wrap="square" rtlCol="0">
            <a:spAutoFit/>
          </a:bodyPr>
          <a:lstStyle/>
          <a:p>
            <a:pPr algn="ctr"/>
            <a:r>
              <a:rPr lang="en-GB" b="1" dirty="0">
                <a:latin typeface="Century Gothic" panose="020B0502020202020204" pitchFamily="34" charset="0"/>
              </a:rPr>
              <a:t>6</a:t>
            </a:r>
          </a:p>
        </p:txBody>
      </p:sp>
      <p:pic>
        <p:nvPicPr>
          <p:cNvPr id="13" name="Picture 12" descr="A screenshot of a computer&#10;&#10;Description automatically generated">
            <a:extLst>
              <a:ext uri="{FF2B5EF4-FFF2-40B4-BE49-F238E27FC236}">
                <a16:creationId xmlns:a16="http://schemas.microsoft.com/office/drawing/2014/main" id="{F051FAC7-444D-4C9D-B7C8-C05DCF3DDFD7}"/>
              </a:ext>
            </a:extLst>
          </p:cNvPr>
          <p:cNvPicPr>
            <a:picLocks noChangeAspect="1"/>
          </p:cNvPicPr>
          <p:nvPr/>
        </p:nvPicPr>
        <p:blipFill rotWithShape="1">
          <a:blip r:embed="rId2">
            <a:extLst>
              <a:ext uri="{28A0092B-C50C-407E-A947-70E740481C1C}">
                <a14:useLocalDpi xmlns:a14="http://schemas.microsoft.com/office/drawing/2010/main" val="0"/>
              </a:ext>
            </a:extLst>
          </a:blip>
          <a:srcRect l="7912" t="10663" r="7560" b="15918"/>
          <a:stretch/>
        </p:blipFill>
        <p:spPr>
          <a:xfrm>
            <a:off x="1750661" y="2052148"/>
            <a:ext cx="8508562" cy="4157063"/>
          </a:xfrm>
          <a:prstGeom prst="rect">
            <a:avLst/>
          </a:prstGeom>
        </p:spPr>
      </p:pic>
      <p:cxnSp>
        <p:nvCxnSpPr>
          <p:cNvPr id="14" name="Straight Arrow Connector 13">
            <a:extLst>
              <a:ext uri="{FF2B5EF4-FFF2-40B4-BE49-F238E27FC236}">
                <a16:creationId xmlns:a16="http://schemas.microsoft.com/office/drawing/2014/main" id="{F57E6960-BDFB-4573-8C24-3D37608271A3}"/>
              </a:ext>
            </a:extLst>
          </p:cNvPr>
          <p:cNvCxnSpPr>
            <a:cxnSpLocks/>
          </p:cNvCxnSpPr>
          <p:nvPr/>
        </p:nvCxnSpPr>
        <p:spPr>
          <a:xfrm>
            <a:off x="348343" y="4130679"/>
            <a:ext cx="2473235" cy="111469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1363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4810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FEDE00"/>
                </a:solidFill>
                <a:latin typeface="Century Gothic" panose="020B0502020202020204" pitchFamily="34" charset="0"/>
              </a:rPr>
              <a:t>HOOTSUITE</a:t>
            </a:r>
          </a:p>
        </p:txBody>
      </p:sp>
      <p:sp>
        <p:nvSpPr>
          <p:cNvPr id="11" name="TextBox 10"/>
          <p:cNvSpPr txBox="1"/>
          <p:nvPr/>
        </p:nvSpPr>
        <p:spPr>
          <a:xfrm>
            <a:off x="10946549" y="157370"/>
            <a:ext cx="1148106" cy="369332"/>
          </a:xfrm>
          <a:prstGeom prst="rect">
            <a:avLst/>
          </a:prstGeom>
          <a:noFill/>
        </p:spPr>
        <p:txBody>
          <a:bodyPr wrap="square" rtlCol="0">
            <a:spAutoFit/>
          </a:bodyPr>
          <a:lstStyle/>
          <a:p>
            <a:pPr algn="ctr"/>
            <a:r>
              <a:rPr lang="en-GB" b="1" dirty="0">
                <a:latin typeface="Century Gothic" panose="020B0502020202020204" pitchFamily="34" charset="0"/>
              </a:rPr>
              <a:t>6</a:t>
            </a:r>
          </a:p>
        </p:txBody>
      </p:sp>
      <p:pic>
        <p:nvPicPr>
          <p:cNvPr id="6" name="Picture 5" descr="A screenshot of a computer&#10;&#10;Description automatically generated">
            <a:extLst>
              <a:ext uri="{FF2B5EF4-FFF2-40B4-BE49-F238E27FC236}">
                <a16:creationId xmlns:a16="http://schemas.microsoft.com/office/drawing/2014/main" id="{D369ABC0-2281-4FC0-999E-6376EAC44EF9}"/>
              </a:ext>
            </a:extLst>
          </p:cNvPr>
          <p:cNvPicPr>
            <a:picLocks noChangeAspect="1"/>
          </p:cNvPicPr>
          <p:nvPr/>
        </p:nvPicPr>
        <p:blipFill rotWithShape="1">
          <a:blip r:embed="rId2">
            <a:extLst>
              <a:ext uri="{28A0092B-C50C-407E-A947-70E740481C1C}">
                <a14:useLocalDpi xmlns:a14="http://schemas.microsoft.com/office/drawing/2010/main" val="0"/>
              </a:ext>
            </a:extLst>
          </a:blip>
          <a:srcRect l="8426" t="10486" r="8079" b="6847"/>
          <a:stretch/>
        </p:blipFill>
        <p:spPr>
          <a:xfrm>
            <a:off x="1658167" y="1914870"/>
            <a:ext cx="8875666" cy="4943130"/>
          </a:xfrm>
          <a:prstGeom prst="rect">
            <a:avLst/>
          </a:prstGeom>
        </p:spPr>
      </p:pic>
      <p:cxnSp>
        <p:nvCxnSpPr>
          <p:cNvPr id="12" name="Straight Arrow Connector 11">
            <a:extLst>
              <a:ext uri="{FF2B5EF4-FFF2-40B4-BE49-F238E27FC236}">
                <a16:creationId xmlns:a16="http://schemas.microsoft.com/office/drawing/2014/main" id="{ED6A7100-3AAB-4553-A1E0-65566CD1DF87}"/>
              </a:ext>
            </a:extLst>
          </p:cNvPr>
          <p:cNvCxnSpPr>
            <a:cxnSpLocks/>
          </p:cNvCxnSpPr>
          <p:nvPr/>
        </p:nvCxnSpPr>
        <p:spPr>
          <a:xfrm>
            <a:off x="543470" y="3187337"/>
            <a:ext cx="1288868"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1EA8557-2B8C-45E2-9A23-53F26EEF0599}"/>
              </a:ext>
            </a:extLst>
          </p:cNvPr>
          <p:cNvCxnSpPr>
            <a:cxnSpLocks/>
          </p:cNvCxnSpPr>
          <p:nvPr/>
        </p:nvCxnSpPr>
        <p:spPr>
          <a:xfrm>
            <a:off x="452846" y="4188822"/>
            <a:ext cx="1353367"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476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4810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FEDE00"/>
                </a:solidFill>
                <a:latin typeface="Century Gothic" panose="020B0502020202020204" pitchFamily="34" charset="0"/>
              </a:rPr>
              <a:t>HOOTSUITE</a:t>
            </a:r>
          </a:p>
        </p:txBody>
      </p:sp>
      <p:sp>
        <p:nvSpPr>
          <p:cNvPr id="11" name="TextBox 10"/>
          <p:cNvSpPr txBox="1"/>
          <p:nvPr/>
        </p:nvSpPr>
        <p:spPr>
          <a:xfrm>
            <a:off x="10946549" y="157370"/>
            <a:ext cx="1148106" cy="369332"/>
          </a:xfrm>
          <a:prstGeom prst="rect">
            <a:avLst/>
          </a:prstGeom>
          <a:noFill/>
        </p:spPr>
        <p:txBody>
          <a:bodyPr wrap="square" rtlCol="0">
            <a:spAutoFit/>
          </a:bodyPr>
          <a:lstStyle/>
          <a:p>
            <a:pPr algn="ctr"/>
            <a:r>
              <a:rPr lang="en-GB" b="1" dirty="0">
                <a:latin typeface="Century Gothic" panose="020B0502020202020204" pitchFamily="34" charset="0"/>
              </a:rPr>
              <a:t>6</a:t>
            </a:r>
          </a:p>
        </p:txBody>
      </p:sp>
      <p:pic>
        <p:nvPicPr>
          <p:cNvPr id="9" name="Picture 8" descr="A screenshot of a computer&#10;&#10;Description automatically generated">
            <a:extLst>
              <a:ext uri="{FF2B5EF4-FFF2-40B4-BE49-F238E27FC236}">
                <a16:creationId xmlns:a16="http://schemas.microsoft.com/office/drawing/2014/main" id="{0CC7F042-6C4B-4E48-A01D-0393311EA8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3259" y="2076994"/>
            <a:ext cx="7334249" cy="4125515"/>
          </a:xfrm>
          <a:prstGeom prst="rect">
            <a:avLst/>
          </a:prstGeom>
        </p:spPr>
      </p:pic>
      <p:cxnSp>
        <p:nvCxnSpPr>
          <p:cNvPr id="12" name="Straight Arrow Connector 11">
            <a:extLst>
              <a:ext uri="{FF2B5EF4-FFF2-40B4-BE49-F238E27FC236}">
                <a16:creationId xmlns:a16="http://schemas.microsoft.com/office/drawing/2014/main" id="{EFD1208D-3A63-4D46-BD97-72F0F1735D7C}"/>
              </a:ext>
            </a:extLst>
          </p:cNvPr>
          <p:cNvCxnSpPr>
            <a:cxnSpLocks/>
          </p:cNvCxnSpPr>
          <p:nvPr/>
        </p:nvCxnSpPr>
        <p:spPr>
          <a:xfrm flipH="1">
            <a:off x="7944280" y="4842256"/>
            <a:ext cx="1297577" cy="85314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0B9F964-94EA-4482-B212-7D538C27D938}"/>
              </a:ext>
            </a:extLst>
          </p:cNvPr>
          <p:cNvCxnSpPr>
            <a:cxnSpLocks/>
          </p:cNvCxnSpPr>
          <p:nvPr/>
        </p:nvCxnSpPr>
        <p:spPr>
          <a:xfrm>
            <a:off x="5255622" y="4695698"/>
            <a:ext cx="1680755"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9552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4810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FEDE00"/>
                </a:solidFill>
                <a:latin typeface="Century Gothic" panose="020B0502020202020204" pitchFamily="34" charset="0"/>
              </a:rPr>
              <a:t>HOOTSUITE</a:t>
            </a:r>
          </a:p>
        </p:txBody>
      </p:sp>
      <p:sp>
        <p:nvSpPr>
          <p:cNvPr id="11" name="TextBox 10"/>
          <p:cNvSpPr txBox="1"/>
          <p:nvPr/>
        </p:nvSpPr>
        <p:spPr>
          <a:xfrm>
            <a:off x="10946549" y="157370"/>
            <a:ext cx="1148106" cy="369332"/>
          </a:xfrm>
          <a:prstGeom prst="rect">
            <a:avLst/>
          </a:prstGeom>
          <a:noFill/>
        </p:spPr>
        <p:txBody>
          <a:bodyPr wrap="square" rtlCol="0">
            <a:spAutoFit/>
          </a:bodyPr>
          <a:lstStyle/>
          <a:p>
            <a:pPr algn="ctr"/>
            <a:r>
              <a:rPr lang="en-GB" b="1" dirty="0">
                <a:latin typeface="Century Gothic" panose="020B0502020202020204" pitchFamily="34" charset="0"/>
              </a:rPr>
              <a:t>6</a:t>
            </a:r>
          </a:p>
        </p:txBody>
      </p:sp>
      <p:pic>
        <p:nvPicPr>
          <p:cNvPr id="3" name="Picture 2" descr="A screenshot of a computer&#10;&#10;Description automatically generated">
            <a:extLst>
              <a:ext uri="{FF2B5EF4-FFF2-40B4-BE49-F238E27FC236}">
                <a16:creationId xmlns:a16="http://schemas.microsoft.com/office/drawing/2014/main" id="{BAD1FF21-2AF1-456C-9CD8-E05CBC3D089F}"/>
              </a:ext>
            </a:extLst>
          </p:cNvPr>
          <p:cNvPicPr>
            <a:picLocks noChangeAspect="1"/>
          </p:cNvPicPr>
          <p:nvPr/>
        </p:nvPicPr>
        <p:blipFill rotWithShape="1">
          <a:blip r:embed="rId2">
            <a:extLst>
              <a:ext uri="{28A0092B-C50C-407E-A947-70E740481C1C}">
                <a14:useLocalDpi xmlns:a14="http://schemas.microsoft.com/office/drawing/2010/main" val="0"/>
              </a:ext>
            </a:extLst>
          </a:blip>
          <a:srcRect l="7826" t="11041" r="8060" b="6911"/>
          <a:stretch/>
        </p:blipFill>
        <p:spPr>
          <a:xfrm>
            <a:off x="2447108" y="2151203"/>
            <a:ext cx="7471954" cy="4099659"/>
          </a:xfrm>
          <a:prstGeom prst="rect">
            <a:avLst/>
          </a:prstGeom>
        </p:spPr>
      </p:pic>
      <p:cxnSp>
        <p:nvCxnSpPr>
          <p:cNvPr id="5" name="Straight Arrow Connector 4">
            <a:extLst>
              <a:ext uri="{FF2B5EF4-FFF2-40B4-BE49-F238E27FC236}">
                <a16:creationId xmlns:a16="http://schemas.microsoft.com/office/drawing/2014/main" id="{0C537D8B-8431-4D4D-8601-B0EF04B06129}"/>
              </a:ext>
            </a:extLst>
          </p:cNvPr>
          <p:cNvCxnSpPr>
            <a:cxnSpLocks/>
          </p:cNvCxnSpPr>
          <p:nvPr/>
        </p:nvCxnSpPr>
        <p:spPr>
          <a:xfrm flipH="1">
            <a:off x="9744892" y="5181891"/>
            <a:ext cx="1297577" cy="85314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6951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4810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FEDE00"/>
                </a:solidFill>
                <a:latin typeface="Century Gothic" panose="020B0502020202020204" pitchFamily="34" charset="0"/>
              </a:rPr>
              <a:t>TYPES OF SOCIAL MEDIA</a:t>
            </a:r>
          </a:p>
        </p:txBody>
      </p:sp>
      <p:sp>
        <p:nvSpPr>
          <p:cNvPr id="10" name="TextBox 9"/>
          <p:cNvSpPr txBox="1"/>
          <p:nvPr/>
        </p:nvSpPr>
        <p:spPr>
          <a:xfrm>
            <a:off x="895328" y="1695967"/>
            <a:ext cx="8827737" cy="5355312"/>
          </a:xfrm>
          <a:prstGeom prst="rect">
            <a:avLst/>
          </a:prstGeom>
          <a:noFill/>
        </p:spPr>
        <p:txBody>
          <a:bodyPr wrap="square" rtlCol="0">
            <a:spAutoFit/>
          </a:bodyPr>
          <a:lstStyle/>
          <a:p>
            <a:pPr marL="342900" indent="-342900">
              <a:buFont typeface="Wingdings" panose="05000000000000000000" pitchFamily="2" charset="2"/>
              <a:buChar char="§"/>
            </a:pPr>
            <a:endParaRPr lang="en-GB" dirty="0">
              <a:latin typeface="Century Gothic" panose="020B0502020202020204" pitchFamily="34" charset="0"/>
            </a:endParaRPr>
          </a:p>
          <a:p>
            <a:r>
              <a:rPr lang="en-GB" b="1" dirty="0">
                <a:latin typeface="Century Gothic" panose="020B0502020202020204" pitchFamily="34" charset="0"/>
              </a:rPr>
              <a:t>Key types of social media: </a:t>
            </a:r>
            <a:endParaRPr lang="en-GB" dirty="0">
              <a:latin typeface="Century Gothic" panose="020B0502020202020204" pitchFamily="34" charset="0"/>
            </a:endParaRPr>
          </a:p>
          <a:p>
            <a:pPr marL="342900" indent="-342900">
              <a:buFont typeface="Wingdings" panose="05000000000000000000" pitchFamily="2" charset="2"/>
              <a:buChar char="§"/>
            </a:pPr>
            <a:r>
              <a:rPr lang="en-GB" dirty="0">
                <a:latin typeface="Century Gothic" panose="020B0502020202020204" pitchFamily="34" charset="0"/>
              </a:rPr>
              <a:t>Facebook </a:t>
            </a:r>
          </a:p>
          <a:p>
            <a:pPr marL="342900" indent="-342900">
              <a:buFont typeface="Wingdings" panose="05000000000000000000" pitchFamily="2" charset="2"/>
              <a:buChar char="§"/>
            </a:pPr>
            <a:r>
              <a:rPr lang="en-GB" dirty="0">
                <a:latin typeface="Century Gothic" panose="020B0502020202020204" pitchFamily="34" charset="0"/>
              </a:rPr>
              <a:t>X (Formerly Twitter)</a:t>
            </a:r>
          </a:p>
          <a:p>
            <a:pPr marL="342900" indent="-342900">
              <a:buFont typeface="Wingdings" panose="05000000000000000000" pitchFamily="2" charset="2"/>
              <a:buChar char="§"/>
            </a:pPr>
            <a:r>
              <a:rPr lang="en-GB" dirty="0">
                <a:latin typeface="Century Gothic" panose="020B0502020202020204" pitchFamily="34" charset="0"/>
              </a:rPr>
              <a:t>Instagram </a:t>
            </a:r>
          </a:p>
          <a:p>
            <a:pPr marL="342900" indent="-342900">
              <a:buFont typeface="Wingdings" panose="05000000000000000000" pitchFamily="2" charset="2"/>
              <a:buChar char="§"/>
            </a:pPr>
            <a:r>
              <a:rPr lang="en-GB" dirty="0">
                <a:latin typeface="Century Gothic" panose="020B0502020202020204" pitchFamily="34" charset="0"/>
              </a:rPr>
              <a:t>TikTok </a:t>
            </a:r>
          </a:p>
          <a:p>
            <a:endParaRPr lang="en-GB" dirty="0">
              <a:latin typeface="Century Gothic" panose="020B0502020202020204" pitchFamily="34" charset="0"/>
            </a:endParaRPr>
          </a:p>
          <a:p>
            <a:pPr marL="342900" indent="-342900">
              <a:buFont typeface="Wingdings" panose="05000000000000000000" pitchFamily="2" charset="2"/>
              <a:buChar char="§"/>
            </a:pPr>
            <a:endParaRPr lang="en-GB" dirty="0">
              <a:latin typeface="Century Gothic" panose="020B0502020202020204" pitchFamily="34" charset="0"/>
            </a:endParaRPr>
          </a:p>
          <a:p>
            <a:r>
              <a:rPr lang="en-GB" b="1" dirty="0">
                <a:latin typeface="Century Gothic" panose="020B0502020202020204" pitchFamily="34" charset="0"/>
              </a:rPr>
              <a:t>Others that can be relevant to your club/society: </a:t>
            </a:r>
          </a:p>
          <a:p>
            <a:pPr marL="342900" indent="-342900">
              <a:buFont typeface="Wingdings" panose="05000000000000000000" pitchFamily="2" charset="2"/>
              <a:buChar char="§"/>
            </a:pPr>
            <a:r>
              <a:rPr lang="en-GB" dirty="0">
                <a:latin typeface="Century Gothic" panose="020B0502020202020204" pitchFamily="34" charset="0"/>
              </a:rPr>
              <a:t>Discord </a:t>
            </a:r>
          </a:p>
          <a:p>
            <a:pPr marL="342900" indent="-342900">
              <a:buFont typeface="Wingdings" panose="05000000000000000000" pitchFamily="2" charset="2"/>
              <a:buChar char="§"/>
            </a:pPr>
            <a:r>
              <a:rPr lang="en-GB" dirty="0">
                <a:latin typeface="Century Gothic" panose="020B0502020202020204" pitchFamily="34" charset="0"/>
              </a:rPr>
              <a:t>YouTube </a:t>
            </a:r>
          </a:p>
          <a:p>
            <a:pPr marL="342900" indent="-342900">
              <a:buFont typeface="Wingdings" panose="05000000000000000000" pitchFamily="2" charset="2"/>
              <a:buChar char="§"/>
            </a:pPr>
            <a:r>
              <a:rPr lang="en-GB" dirty="0">
                <a:latin typeface="Century Gothic" panose="020B0502020202020204" pitchFamily="34" charset="0"/>
              </a:rPr>
              <a:t>Pinterest</a:t>
            </a:r>
          </a:p>
          <a:p>
            <a:pPr marL="342900" indent="-342900">
              <a:buFont typeface="Wingdings" panose="05000000000000000000" pitchFamily="2" charset="2"/>
              <a:buChar char="§"/>
            </a:pPr>
            <a:r>
              <a:rPr lang="en-GB" dirty="0">
                <a:latin typeface="Century Gothic" panose="020B0502020202020204" pitchFamily="34" charset="0"/>
              </a:rPr>
              <a:t>Redditt</a:t>
            </a:r>
          </a:p>
          <a:p>
            <a:pPr marL="342900" indent="-342900">
              <a:buFont typeface="Wingdings" panose="05000000000000000000" pitchFamily="2" charset="2"/>
              <a:buChar char="§"/>
            </a:pPr>
            <a:r>
              <a:rPr lang="en-GB" dirty="0">
                <a:latin typeface="Century Gothic" panose="020B0502020202020204" pitchFamily="34" charset="0"/>
              </a:rPr>
              <a:t>LinkedIn</a:t>
            </a:r>
            <a:br>
              <a:rPr lang="en-GB" dirty="0">
                <a:latin typeface="Century Gothic" panose="020B0502020202020204" pitchFamily="34" charset="0"/>
              </a:rPr>
            </a:br>
            <a:br>
              <a:rPr lang="en-GB" dirty="0">
                <a:latin typeface="Century Gothic" panose="020B0502020202020204" pitchFamily="34" charset="0"/>
              </a:rPr>
            </a:br>
            <a:br>
              <a:rPr lang="en-GB" dirty="0">
                <a:latin typeface="Century Gothic" panose="020B0502020202020204" pitchFamily="34" charset="0"/>
              </a:rPr>
            </a:br>
            <a:br>
              <a:rPr lang="en-GB" dirty="0">
                <a:latin typeface="Century Gothic" panose="020B0502020202020204" pitchFamily="34" charset="0"/>
              </a:rPr>
            </a:br>
            <a:br>
              <a:rPr lang="en-GB" dirty="0">
                <a:latin typeface="Century Gothic" panose="020B0502020202020204" pitchFamily="34" charset="0"/>
              </a:rPr>
            </a:br>
            <a:endParaRPr lang="en-GB" dirty="0">
              <a:latin typeface="Century Gothic" panose="020B0502020202020204" pitchFamily="34" charset="0"/>
            </a:endParaRPr>
          </a:p>
        </p:txBody>
      </p:sp>
      <p:sp>
        <p:nvSpPr>
          <p:cNvPr id="11" name="TextBox 10"/>
          <p:cNvSpPr txBox="1"/>
          <p:nvPr/>
        </p:nvSpPr>
        <p:spPr>
          <a:xfrm>
            <a:off x="10946549" y="157370"/>
            <a:ext cx="1148106" cy="369332"/>
          </a:xfrm>
          <a:prstGeom prst="rect">
            <a:avLst/>
          </a:prstGeom>
          <a:noFill/>
        </p:spPr>
        <p:txBody>
          <a:bodyPr wrap="square" rtlCol="0">
            <a:spAutoFit/>
          </a:bodyPr>
          <a:lstStyle/>
          <a:p>
            <a:pPr algn="ctr"/>
            <a:r>
              <a:rPr lang="en-GB" b="1" dirty="0">
                <a:latin typeface="Century Gothic" panose="020B0502020202020204" pitchFamily="34" charset="0"/>
              </a:rPr>
              <a:t>6</a:t>
            </a:r>
          </a:p>
        </p:txBody>
      </p:sp>
      <p:grpSp>
        <p:nvGrpSpPr>
          <p:cNvPr id="2" name="Group 1">
            <a:extLst>
              <a:ext uri="{FF2B5EF4-FFF2-40B4-BE49-F238E27FC236}">
                <a16:creationId xmlns:a16="http://schemas.microsoft.com/office/drawing/2014/main" id="{B371AC2A-632E-492C-B465-67E1ABBB8F58}"/>
              </a:ext>
            </a:extLst>
          </p:cNvPr>
          <p:cNvGrpSpPr/>
          <p:nvPr/>
        </p:nvGrpSpPr>
        <p:grpSpPr>
          <a:xfrm>
            <a:off x="10885318" y="1695967"/>
            <a:ext cx="872735" cy="3230637"/>
            <a:chOff x="11284525" y="1695967"/>
            <a:chExt cx="872735" cy="3230637"/>
          </a:xfrm>
        </p:grpSpPr>
        <p:pic>
          <p:nvPicPr>
            <p:cNvPr id="5" name="Picture 4">
              <a:extLst>
                <a:ext uri="{FF2B5EF4-FFF2-40B4-BE49-F238E27FC236}">
                  <a16:creationId xmlns:a16="http://schemas.microsoft.com/office/drawing/2014/main" id="{980A34AA-47EF-4559-8CBE-841DFA39C4F3}"/>
                </a:ext>
              </a:extLst>
            </p:cNvPr>
            <p:cNvPicPr>
              <a:picLocks noChangeAspect="1"/>
            </p:cNvPicPr>
            <p:nvPr/>
          </p:nvPicPr>
          <p:blipFill>
            <a:blip r:embed="rId3"/>
            <a:stretch>
              <a:fillRect/>
            </a:stretch>
          </p:blipFill>
          <p:spPr>
            <a:xfrm>
              <a:off x="11284525" y="1695967"/>
              <a:ext cx="733600" cy="741843"/>
            </a:xfrm>
            <a:prstGeom prst="rect">
              <a:avLst/>
            </a:prstGeom>
          </p:spPr>
        </p:pic>
        <p:pic>
          <p:nvPicPr>
            <p:cNvPr id="6" name="Picture 5">
              <a:extLst>
                <a:ext uri="{FF2B5EF4-FFF2-40B4-BE49-F238E27FC236}">
                  <a16:creationId xmlns:a16="http://schemas.microsoft.com/office/drawing/2014/main" id="{B3FC80A1-2440-41E7-B8D0-E506D091D83F}"/>
                </a:ext>
              </a:extLst>
            </p:cNvPr>
            <p:cNvPicPr>
              <a:picLocks noChangeAspect="1"/>
            </p:cNvPicPr>
            <p:nvPr/>
          </p:nvPicPr>
          <p:blipFill>
            <a:blip r:embed="rId4"/>
            <a:stretch>
              <a:fillRect/>
            </a:stretch>
          </p:blipFill>
          <p:spPr>
            <a:xfrm>
              <a:off x="11284525" y="4118902"/>
              <a:ext cx="753854" cy="807702"/>
            </a:xfrm>
            <a:prstGeom prst="rect">
              <a:avLst/>
            </a:prstGeom>
          </p:spPr>
        </p:pic>
        <p:pic>
          <p:nvPicPr>
            <p:cNvPr id="8" name="Picture 7">
              <a:extLst>
                <a:ext uri="{FF2B5EF4-FFF2-40B4-BE49-F238E27FC236}">
                  <a16:creationId xmlns:a16="http://schemas.microsoft.com/office/drawing/2014/main" id="{6AD847F4-C969-43E6-8A87-D02E18057958}"/>
                </a:ext>
              </a:extLst>
            </p:cNvPr>
            <p:cNvPicPr>
              <a:picLocks noChangeAspect="1"/>
            </p:cNvPicPr>
            <p:nvPr/>
          </p:nvPicPr>
          <p:blipFill rotWithShape="1">
            <a:blip r:embed="rId5"/>
            <a:srcRect l="11983" t="11051" r="5849" b="7979"/>
            <a:stretch/>
          </p:blipFill>
          <p:spPr>
            <a:xfrm>
              <a:off x="11284525" y="2785691"/>
              <a:ext cx="872735" cy="871738"/>
            </a:xfrm>
            <a:prstGeom prst="rect">
              <a:avLst/>
            </a:prstGeom>
          </p:spPr>
        </p:pic>
      </p:grpSp>
      <p:pic>
        <p:nvPicPr>
          <p:cNvPr id="3" name="Picture 2">
            <a:extLst>
              <a:ext uri="{FF2B5EF4-FFF2-40B4-BE49-F238E27FC236}">
                <a16:creationId xmlns:a16="http://schemas.microsoft.com/office/drawing/2014/main" id="{655A9916-AB69-6EE7-2E8B-3D59DA5811BE}"/>
              </a:ext>
            </a:extLst>
          </p:cNvPr>
          <p:cNvPicPr>
            <a:picLocks noChangeAspect="1"/>
          </p:cNvPicPr>
          <p:nvPr/>
        </p:nvPicPr>
        <p:blipFill>
          <a:blip r:embed="rId6"/>
          <a:stretch>
            <a:fillRect/>
          </a:stretch>
        </p:blipFill>
        <p:spPr>
          <a:xfrm>
            <a:off x="10871988" y="5388077"/>
            <a:ext cx="871739" cy="871739"/>
          </a:xfrm>
          <a:prstGeom prst="rect">
            <a:avLst/>
          </a:prstGeom>
        </p:spPr>
      </p:pic>
    </p:spTree>
    <p:extLst>
      <p:ext uri="{BB962C8B-B14F-4D97-AF65-F5344CB8AC3E}">
        <p14:creationId xmlns:p14="http://schemas.microsoft.com/office/powerpoint/2010/main" val="6604440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4810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FEDE00"/>
                </a:solidFill>
                <a:latin typeface="Century Gothic" panose="020B0502020202020204" pitchFamily="34" charset="0"/>
              </a:rPr>
              <a:t>INSTAGRAM</a:t>
            </a:r>
          </a:p>
        </p:txBody>
      </p:sp>
      <p:sp>
        <p:nvSpPr>
          <p:cNvPr id="11" name="TextBox 10"/>
          <p:cNvSpPr txBox="1"/>
          <p:nvPr/>
        </p:nvSpPr>
        <p:spPr>
          <a:xfrm>
            <a:off x="10946549" y="157370"/>
            <a:ext cx="1148106" cy="369332"/>
          </a:xfrm>
          <a:prstGeom prst="rect">
            <a:avLst/>
          </a:prstGeom>
          <a:noFill/>
        </p:spPr>
        <p:txBody>
          <a:bodyPr wrap="square" rtlCol="0">
            <a:spAutoFit/>
          </a:bodyPr>
          <a:lstStyle/>
          <a:p>
            <a:pPr algn="ctr"/>
            <a:r>
              <a:rPr lang="en-GB" b="1" dirty="0">
                <a:latin typeface="Century Gothic" panose="020B0502020202020204" pitchFamily="34" charset="0"/>
              </a:rPr>
              <a:t>6</a:t>
            </a:r>
          </a:p>
        </p:txBody>
      </p:sp>
      <p:sp>
        <p:nvSpPr>
          <p:cNvPr id="15" name="TextBox 14">
            <a:extLst>
              <a:ext uri="{FF2B5EF4-FFF2-40B4-BE49-F238E27FC236}">
                <a16:creationId xmlns:a16="http://schemas.microsoft.com/office/drawing/2014/main" id="{854B396D-85C2-4CDE-8C71-2C34A80729ED}"/>
              </a:ext>
            </a:extLst>
          </p:cNvPr>
          <p:cNvSpPr txBox="1"/>
          <p:nvPr/>
        </p:nvSpPr>
        <p:spPr>
          <a:xfrm>
            <a:off x="97345" y="1881051"/>
            <a:ext cx="9642674" cy="3139321"/>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Century Gothic" panose="020B0502020202020204" pitchFamily="34" charset="0"/>
              </a:rPr>
              <a:t>Instagram is a great primary source for social media. You can see what other University clubs and Societies are doing. </a:t>
            </a:r>
          </a:p>
          <a:p>
            <a:pPr marL="285750" indent="-285750">
              <a:buFont typeface="Arial" panose="020B0604020202020204" pitchFamily="34" charset="0"/>
              <a:buChar char="•"/>
            </a:pPr>
            <a:endParaRPr lang="en-GB" dirty="0">
              <a:latin typeface="Century Gothic" panose="020B0502020202020204" pitchFamily="34" charset="0"/>
            </a:endParaRPr>
          </a:p>
          <a:p>
            <a:pPr marL="285750" indent="-285750">
              <a:buFont typeface="Arial" panose="020B0604020202020204" pitchFamily="34" charset="0"/>
              <a:buChar char="•"/>
            </a:pPr>
            <a:r>
              <a:rPr lang="en-GB" dirty="0">
                <a:latin typeface="Century Gothic" panose="020B0502020202020204" pitchFamily="34" charset="0"/>
              </a:rPr>
              <a:t>I recommend if you are only going to choose one type of social media, it is Instagram. </a:t>
            </a:r>
          </a:p>
          <a:p>
            <a:pPr marL="285750" indent="-285750">
              <a:buFont typeface="Arial" panose="020B0604020202020204" pitchFamily="34" charset="0"/>
              <a:buChar char="•"/>
            </a:pPr>
            <a:endParaRPr lang="en-GB" dirty="0">
              <a:latin typeface="Century Gothic" panose="020B0502020202020204" pitchFamily="34" charset="0"/>
            </a:endParaRPr>
          </a:p>
          <a:p>
            <a:pPr marL="285750" indent="-285750">
              <a:buFont typeface="Arial" panose="020B0604020202020204" pitchFamily="34" charset="0"/>
              <a:buChar char="•"/>
            </a:pPr>
            <a:r>
              <a:rPr lang="en-GB" dirty="0">
                <a:latin typeface="Century Gothic" panose="020B0502020202020204" pitchFamily="34" charset="0"/>
              </a:rPr>
              <a:t>Follow Blades and Societies on Instagram and tag us in your posts for us to repost them on our accounts too!</a:t>
            </a:r>
          </a:p>
          <a:p>
            <a:pPr marL="285750" indent="-285750">
              <a:buFont typeface="Arial" panose="020B0604020202020204" pitchFamily="34" charset="0"/>
              <a:buChar char="•"/>
            </a:pPr>
            <a:endParaRPr lang="en-GB" dirty="0">
              <a:latin typeface="Century Gothic" panose="020B0502020202020204" pitchFamily="34" charset="0"/>
            </a:endParaRPr>
          </a:p>
          <a:p>
            <a:pPr marL="285750" indent="-285750">
              <a:buFont typeface="Arial" panose="020B0604020202020204" pitchFamily="34" charset="0"/>
              <a:buChar char="•"/>
            </a:pPr>
            <a:r>
              <a:rPr lang="en-GB" b="1" dirty="0">
                <a:latin typeface="Century Gothic" panose="020B0502020202020204" pitchFamily="34" charset="0"/>
              </a:rPr>
              <a:t>You can also use the hashtags : </a:t>
            </a:r>
          </a:p>
          <a:p>
            <a:r>
              <a:rPr lang="en-GB" b="1" dirty="0">
                <a:latin typeface="Century Gothic" panose="020B0502020202020204" pitchFamily="34" charset="0"/>
              </a:rPr>
              <a:t>#EssexSU #SocsEssex #EssexBlades #BackTheBlades </a:t>
            </a:r>
          </a:p>
        </p:txBody>
      </p:sp>
      <p:pic>
        <p:nvPicPr>
          <p:cNvPr id="8" name="Picture 7">
            <a:extLst>
              <a:ext uri="{FF2B5EF4-FFF2-40B4-BE49-F238E27FC236}">
                <a16:creationId xmlns:a16="http://schemas.microsoft.com/office/drawing/2014/main" id="{9797C174-8526-2FA6-61AF-658AE5001964}"/>
              </a:ext>
            </a:extLst>
          </p:cNvPr>
          <p:cNvPicPr>
            <a:picLocks noChangeAspect="1"/>
          </p:cNvPicPr>
          <p:nvPr/>
        </p:nvPicPr>
        <p:blipFill>
          <a:blip r:embed="rId2"/>
          <a:stretch>
            <a:fillRect/>
          </a:stretch>
        </p:blipFill>
        <p:spPr>
          <a:xfrm>
            <a:off x="10024069" y="1559755"/>
            <a:ext cx="1951261" cy="2585661"/>
          </a:xfrm>
          <a:prstGeom prst="rect">
            <a:avLst/>
          </a:prstGeom>
        </p:spPr>
      </p:pic>
      <p:pic>
        <p:nvPicPr>
          <p:cNvPr id="10" name="Picture 9">
            <a:extLst>
              <a:ext uri="{FF2B5EF4-FFF2-40B4-BE49-F238E27FC236}">
                <a16:creationId xmlns:a16="http://schemas.microsoft.com/office/drawing/2014/main" id="{41A8D581-82F7-513F-63F2-83D3ABCC8A77}"/>
              </a:ext>
            </a:extLst>
          </p:cNvPr>
          <p:cNvPicPr>
            <a:picLocks noChangeAspect="1"/>
          </p:cNvPicPr>
          <p:nvPr/>
        </p:nvPicPr>
        <p:blipFill>
          <a:blip r:embed="rId3"/>
          <a:stretch>
            <a:fillRect/>
          </a:stretch>
        </p:blipFill>
        <p:spPr>
          <a:xfrm>
            <a:off x="10024069" y="4224101"/>
            <a:ext cx="1951261" cy="2554941"/>
          </a:xfrm>
          <a:prstGeom prst="rect">
            <a:avLst/>
          </a:prstGeom>
        </p:spPr>
      </p:pic>
      <p:pic>
        <p:nvPicPr>
          <p:cNvPr id="13" name="Picture 12">
            <a:extLst>
              <a:ext uri="{FF2B5EF4-FFF2-40B4-BE49-F238E27FC236}">
                <a16:creationId xmlns:a16="http://schemas.microsoft.com/office/drawing/2014/main" id="{56860C28-0CEA-AB45-A83D-C28495AAC106}"/>
              </a:ext>
            </a:extLst>
          </p:cNvPr>
          <p:cNvPicPr>
            <a:picLocks noChangeAspect="1"/>
          </p:cNvPicPr>
          <p:nvPr/>
        </p:nvPicPr>
        <p:blipFill>
          <a:blip r:embed="rId4"/>
          <a:stretch>
            <a:fillRect/>
          </a:stretch>
        </p:blipFill>
        <p:spPr>
          <a:xfrm>
            <a:off x="10714433" y="132330"/>
            <a:ext cx="1198408" cy="1198408"/>
          </a:xfrm>
          <a:prstGeom prst="rect">
            <a:avLst/>
          </a:prstGeom>
        </p:spPr>
      </p:pic>
    </p:spTree>
    <p:extLst>
      <p:ext uri="{BB962C8B-B14F-4D97-AF65-F5344CB8AC3E}">
        <p14:creationId xmlns:p14="http://schemas.microsoft.com/office/powerpoint/2010/main" val="20474568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4810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FEDE00"/>
                </a:solidFill>
                <a:latin typeface="Century Gothic" panose="020B0502020202020204" pitchFamily="34" charset="0"/>
              </a:rPr>
              <a:t>INSTAGRAM</a:t>
            </a:r>
          </a:p>
          <a:p>
            <a:pPr algn="ctr"/>
            <a:r>
              <a:rPr lang="en-GB" sz="2800" b="1" dirty="0">
                <a:solidFill>
                  <a:srgbClr val="FEDE00"/>
                </a:solidFill>
                <a:latin typeface="Century Gothic" panose="020B0502020202020204" pitchFamily="34" charset="0"/>
              </a:rPr>
              <a:t>Signs of a good profile</a:t>
            </a:r>
          </a:p>
        </p:txBody>
      </p:sp>
      <p:sp>
        <p:nvSpPr>
          <p:cNvPr id="10" name="TextBox 9"/>
          <p:cNvSpPr txBox="1"/>
          <p:nvPr/>
        </p:nvSpPr>
        <p:spPr>
          <a:xfrm>
            <a:off x="3282889" y="5023964"/>
            <a:ext cx="2158489" cy="276999"/>
          </a:xfrm>
          <a:prstGeom prst="rect">
            <a:avLst/>
          </a:prstGeom>
          <a:noFill/>
        </p:spPr>
        <p:txBody>
          <a:bodyPr wrap="square" rtlCol="0">
            <a:spAutoFit/>
          </a:bodyPr>
          <a:lstStyle/>
          <a:p>
            <a:r>
              <a:rPr lang="en-GB" sz="1200" dirty="0">
                <a:latin typeface="Century Gothic" panose="020B0502020202020204" pitchFamily="34" charset="0"/>
              </a:rPr>
              <a:t>Highlights </a:t>
            </a:r>
          </a:p>
        </p:txBody>
      </p:sp>
      <p:sp>
        <p:nvSpPr>
          <p:cNvPr id="11" name="TextBox 10"/>
          <p:cNvSpPr txBox="1"/>
          <p:nvPr/>
        </p:nvSpPr>
        <p:spPr>
          <a:xfrm>
            <a:off x="10946549" y="157370"/>
            <a:ext cx="1148106" cy="369332"/>
          </a:xfrm>
          <a:prstGeom prst="rect">
            <a:avLst/>
          </a:prstGeom>
          <a:noFill/>
        </p:spPr>
        <p:txBody>
          <a:bodyPr wrap="square" rtlCol="0">
            <a:spAutoFit/>
          </a:bodyPr>
          <a:lstStyle/>
          <a:p>
            <a:pPr algn="ctr"/>
            <a:r>
              <a:rPr lang="en-GB" b="1" dirty="0">
                <a:latin typeface="Century Gothic" panose="020B0502020202020204" pitchFamily="34" charset="0"/>
              </a:rPr>
              <a:t>6</a:t>
            </a:r>
          </a:p>
        </p:txBody>
      </p:sp>
      <p:pic>
        <p:nvPicPr>
          <p:cNvPr id="3" name="Picture 2" descr="Graphical user interface&#10;&#10;Description automatically generated">
            <a:extLst>
              <a:ext uri="{FF2B5EF4-FFF2-40B4-BE49-F238E27FC236}">
                <a16:creationId xmlns:a16="http://schemas.microsoft.com/office/drawing/2014/main" id="{D93FB60B-D38E-4A4B-8E84-F45018359F4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645" b="9836"/>
          <a:stretch/>
        </p:blipFill>
        <p:spPr>
          <a:xfrm>
            <a:off x="4705937" y="1840261"/>
            <a:ext cx="2656236" cy="4916226"/>
          </a:xfrm>
          <a:prstGeom prst="rect">
            <a:avLst/>
          </a:prstGeom>
        </p:spPr>
      </p:pic>
      <p:cxnSp>
        <p:nvCxnSpPr>
          <p:cNvPr id="5" name="Straight Arrow Connector 4">
            <a:extLst>
              <a:ext uri="{FF2B5EF4-FFF2-40B4-BE49-F238E27FC236}">
                <a16:creationId xmlns:a16="http://schemas.microsoft.com/office/drawing/2014/main" id="{B694BE68-BC8D-4413-9805-7FC95F139549}"/>
              </a:ext>
            </a:extLst>
          </p:cNvPr>
          <p:cNvCxnSpPr>
            <a:cxnSpLocks/>
          </p:cNvCxnSpPr>
          <p:nvPr/>
        </p:nvCxnSpPr>
        <p:spPr>
          <a:xfrm flipV="1">
            <a:off x="4118995" y="4902405"/>
            <a:ext cx="662730" cy="260059"/>
          </a:xfrm>
          <a:prstGeom prst="straightConnector1">
            <a:avLst/>
          </a:prstGeom>
          <a:ln w="28575">
            <a:solidFill>
              <a:srgbClr val="FEDE00"/>
            </a:solidFill>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a:extLst>
              <a:ext uri="{FF2B5EF4-FFF2-40B4-BE49-F238E27FC236}">
                <a16:creationId xmlns:a16="http://schemas.microsoft.com/office/drawing/2014/main" id="{4145EB18-8FA9-4C59-8CA0-489E1FA6227D}"/>
              </a:ext>
            </a:extLst>
          </p:cNvPr>
          <p:cNvCxnSpPr>
            <a:cxnSpLocks/>
          </p:cNvCxnSpPr>
          <p:nvPr/>
        </p:nvCxnSpPr>
        <p:spPr>
          <a:xfrm flipV="1">
            <a:off x="4030768" y="5898695"/>
            <a:ext cx="662730" cy="260059"/>
          </a:xfrm>
          <a:prstGeom prst="straightConnector1">
            <a:avLst/>
          </a:prstGeom>
          <a:ln w="28575">
            <a:solidFill>
              <a:srgbClr val="FEDE00"/>
            </a:solidFill>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35806249-4CE0-4782-A190-AB24661FFCA4}"/>
              </a:ext>
            </a:extLst>
          </p:cNvPr>
          <p:cNvCxnSpPr>
            <a:cxnSpLocks/>
          </p:cNvCxnSpPr>
          <p:nvPr/>
        </p:nvCxnSpPr>
        <p:spPr>
          <a:xfrm flipV="1">
            <a:off x="3431841" y="3641284"/>
            <a:ext cx="1349884" cy="227214"/>
          </a:xfrm>
          <a:prstGeom prst="straightConnector1">
            <a:avLst/>
          </a:prstGeom>
          <a:ln w="28575">
            <a:solidFill>
              <a:srgbClr val="FEDE00"/>
            </a:solidFill>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id="{9D6C4CAC-0D20-4AE6-8658-248A5196DCCC}"/>
              </a:ext>
            </a:extLst>
          </p:cNvPr>
          <p:cNvCxnSpPr>
            <a:cxnSpLocks/>
          </p:cNvCxnSpPr>
          <p:nvPr/>
        </p:nvCxnSpPr>
        <p:spPr>
          <a:xfrm>
            <a:off x="1652631" y="2593122"/>
            <a:ext cx="3129094" cy="0"/>
          </a:xfrm>
          <a:prstGeom prst="straightConnector1">
            <a:avLst/>
          </a:prstGeom>
          <a:ln w="28575">
            <a:solidFill>
              <a:srgbClr val="FEDE00"/>
            </a:solidFill>
            <a:tailEnd type="triangle"/>
          </a:ln>
        </p:spPr>
        <p:style>
          <a:lnRef idx="3">
            <a:schemeClr val="dk1"/>
          </a:lnRef>
          <a:fillRef idx="0">
            <a:schemeClr val="dk1"/>
          </a:fillRef>
          <a:effectRef idx="2">
            <a:schemeClr val="dk1"/>
          </a:effectRef>
          <a:fontRef idx="minor">
            <a:schemeClr val="tx1"/>
          </a:fontRef>
        </p:style>
      </p:cxnSp>
      <p:cxnSp>
        <p:nvCxnSpPr>
          <p:cNvPr id="15" name="Straight Arrow Connector 14">
            <a:extLst>
              <a:ext uri="{FF2B5EF4-FFF2-40B4-BE49-F238E27FC236}">
                <a16:creationId xmlns:a16="http://schemas.microsoft.com/office/drawing/2014/main" id="{6A56E3B8-B771-4AEC-888E-C2F7C6F1E61A}"/>
              </a:ext>
            </a:extLst>
          </p:cNvPr>
          <p:cNvCxnSpPr>
            <a:cxnSpLocks/>
          </p:cNvCxnSpPr>
          <p:nvPr/>
        </p:nvCxnSpPr>
        <p:spPr>
          <a:xfrm flipH="1" flipV="1">
            <a:off x="6960612" y="4366907"/>
            <a:ext cx="1598516" cy="508734"/>
          </a:xfrm>
          <a:prstGeom prst="straightConnector1">
            <a:avLst/>
          </a:prstGeom>
          <a:ln w="28575">
            <a:solidFill>
              <a:srgbClr val="FEDE00"/>
            </a:solidFill>
            <a:tailEnd type="triangle"/>
          </a:ln>
        </p:spPr>
        <p:style>
          <a:lnRef idx="3">
            <a:schemeClr val="dk1"/>
          </a:lnRef>
          <a:fillRef idx="0">
            <a:schemeClr val="dk1"/>
          </a:fillRef>
          <a:effectRef idx="2">
            <a:schemeClr val="dk1"/>
          </a:effectRef>
          <a:fontRef idx="minor">
            <a:schemeClr val="tx1"/>
          </a:fontRef>
        </p:style>
      </p:cxnSp>
      <p:cxnSp>
        <p:nvCxnSpPr>
          <p:cNvPr id="16" name="Straight Arrow Connector 15">
            <a:extLst>
              <a:ext uri="{FF2B5EF4-FFF2-40B4-BE49-F238E27FC236}">
                <a16:creationId xmlns:a16="http://schemas.microsoft.com/office/drawing/2014/main" id="{16DC867F-D031-4B1A-A6AD-24B19BFE4918}"/>
              </a:ext>
            </a:extLst>
          </p:cNvPr>
          <p:cNvCxnSpPr>
            <a:cxnSpLocks/>
          </p:cNvCxnSpPr>
          <p:nvPr/>
        </p:nvCxnSpPr>
        <p:spPr>
          <a:xfrm flipH="1" flipV="1">
            <a:off x="5740584" y="3835653"/>
            <a:ext cx="2208531" cy="65690"/>
          </a:xfrm>
          <a:prstGeom prst="straightConnector1">
            <a:avLst/>
          </a:prstGeom>
          <a:ln w="28575">
            <a:solidFill>
              <a:srgbClr val="FEDE00"/>
            </a:solidFill>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a:extLst>
              <a:ext uri="{FF2B5EF4-FFF2-40B4-BE49-F238E27FC236}">
                <a16:creationId xmlns:a16="http://schemas.microsoft.com/office/drawing/2014/main" id="{ECAA825B-4C6B-493A-A51D-5BB0F00F518D}"/>
              </a:ext>
            </a:extLst>
          </p:cNvPr>
          <p:cNvCxnSpPr>
            <a:cxnSpLocks/>
          </p:cNvCxnSpPr>
          <p:nvPr/>
        </p:nvCxnSpPr>
        <p:spPr>
          <a:xfrm flipH="1" flipV="1">
            <a:off x="6350597" y="3022347"/>
            <a:ext cx="2208531" cy="65690"/>
          </a:xfrm>
          <a:prstGeom prst="straightConnector1">
            <a:avLst/>
          </a:prstGeom>
          <a:ln w="28575">
            <a:solidFill>
              <a:srgbClr val="FEDE00"/>
            </a:solidFill>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id="{2D29CE58-C88F-4641-84B9-604C737ED9E5}"/>
              </a:ext>
            </a:extLst>
          </p:cNvPr>
          <p:cNvCxnSpPr>
            <a:cxnSpLocks/>
          </p:cNvCxnSpPr>
          <p:nvPr/>
        </p:nvCxnSpPr>
        <p:spPr>
          <a:xfrm flipH="1" flipV="1">
            <a:off x="5447113" y="3371449"/>
            <a:ext cx="4420191" cy="105013"/>
          </a:xfrm>
          <a:prstGeom prst="straightConnector1">
            <a:avLst/>
          </a:prstGeom>
          <a:ln w="28575">
            <a:solidFill>
              <a:srgbClr val="FEDE00"/>
            </a:solidFill>
            <a:tailEnd type="triangle"/>
          </a:ln>
        </p:spPr>
        <p:style>
          <a:lnRef idx="3">
            <a:schemeClr val="dk1"/>
          </a:lnRef>
          <a:fillRef idx="0">
            <a:schemeClr val="dk1"/>
          </a:fillRef>
          <a:effectRef idx="2">
            <a:schemeClr val="dk1"/>
          </a:effectRef>
          <a:fontRef idx="minor">
            <a:schemeClr val="tx1"/>
          </a:fontRef>
        </p:style>
      </p:cxnSp>
      <p:sp>
        <p:nvSpPr>
          <p:cNvPr id="25" name="TextBox 24">
            <a:extLst>
              <a:ext uri="{FF2B5EF4-FFF2-40B4-BE49-F238E27FC236}">
                <a16:creationId xmlns:a16="http://schemas.microsoft.com/office/drawing/2014/main" id="{030279AC-CC40-4806-9BE5-60B66C9BD62C}"/>
              </a:ext>
            </a:extLst>
          </p:cNvPr>
          <p:cNvSpPr txBox="1"/>
          <p:nvPr/>
        </p:nvSpPr>
        <p:spPr>
          <a:xfrm>
            <a:off x="2502711" y="3868498"/>
            <a:ext cx="2158489" cy="276999"/>
          </a:xfrm>
          <a:prstGeom prst="rect">
            <a:avLst/>
          </a:prstGeom>
          <a:noFill/>
        </p:spPr>
        <p:txBody>
          <a:bodyPr wrap="square" rtlCol="0">
            <a:spAutoFit/>
          </a:bodyPr>
          <a:lstStyle/>
          <a:p>
            <a:r>
              <a:rPr lang="en-GB" sz="1200" dirty="0">
                <a:latin typeface="Century Gothic" panose="020B0502020202020204" pitchFamily="34" charset="0"/>
              </a:rPr>
              <a:t>Recent Awards Won </a:t>
            </a:r>
          </a:p>
        </p:txBody>
      </p:sp>
      <p:sp>
        <p:nvSpPr>
          <p:cNvPr id="26" name="TextBox 25">
            <a:extLst>
              <a:ext uri="{FF2B5EF4-FFF2-40B4-BE49-F238E27FC236}">
                <a16:creationId xmlns:a16="http://schemas.microsoft.com/office/drawing/2014/main" id="{C0502129-6739-4AF8-AB82-8DCFF7988C38}"/>
              </a:ext>
            </a:extLst>
          </p:cNvPr>
          <p:cNvSpPr txBox="1"/>
          <p:nvPr/>
        </p:nvSpPr>
        <p:spPr>
          <a:xfrm>
            <a:off x="885679" y="2342137"/>
            <a:ext cx="2158489" cy="276999"/>
          </a:xfrm>
          <a:prstGeom prst="rect">
            <a:avLst/>
          </a:prstGeom>
          <a:noFill/>
        </p:spPr>
        <p:txBody>
          <a:bodyPr wrap="square" rtlCol="0">
            <a:spAutoFit/>
          </a:bodyPr>
          <a:lstStyle/>
          <a:p>
            <a:r>
              <a:rPr lang="en-GB" sz="1200" dirty="0">
                <a:latin typeface="Century Gothic" panose="020B0502020202020204" pitchFamily="34" charset="0"/>
              </a:rPr>
              <a:t>Logo as Profile Picture </a:t>
            </a:r>
          </a:p>
        </p:txBody>
      </p:sp>
      <p:sp>
        <p:nvSpPr>
          <p:cNvPr id="27" name="TextBox 26">
            <a:extLst>
              <a:ext uri="{FF2B5EF4-FFF2-40B4-BE49-F238E27FC236}">
                <a16:creationId xmlns:a16="http://schemas.microsoft.com/office/drawing/2014/main" id="{E29265F3-8D15-4724-AD80-40EEF4D4C55D}"/>
              </a:ext>
            </a:extLst>
          </p:cNvPr>
          <p:cNvSpPr txBox="1"/>
          <p:nvPr/>
        </p:nvSpPr>
        <p:spPr>
          <a:xfrm>
            <a:off x="8654781" y="2949537"/>
            <a:ext cx="2158489" cy="276999"/>
          </a:xfrm>
          <a:prstGeom prst="rect">
            <a:avLst/>
          </a:prstGeom>
          <a:noFill/>
        </p:spPr>
        <p:txBody>
          <a:bodyPr wrap="square" rtlCol="0">
            <a:spAutoFit/>
          </a:bodyPr>
          <a:lstStyle/>
          <a:p>
            <a:r>
              <a:rPr lang="en-GB" sz="1200" dirty="0">
                <a:latin typeface="Century Gothic" panose="020B0502020202020204" pitchFamily="34" charset="0"/>
              </a:rPr>
              <a:t>Categorised</a:t>
            </a:r>
          </a:p>
        </p:txBody>
      </p:sp>
      <p:sp>
        <p:nvSpPr>
          <p:cNvPr id="28" name="TextBox 27">
            <a:extLst>
              <a:ext uri="{FF2B5EF4-FFF2-40B4-BE49-F238E27FC236}">
                <a16:creationId xmlns:a16="http://schemas.microsoft.com/office/drawing/2014/main" id="{AA072081-E850-4CA7-AE94-6768A5BEF311}"/>
              </a:ext>
            </a:extLst>
          </p:cNvPr>
          <p:cNvSpPr txBox="1"/>
          <p:nvPr/>
        </p:nvSpPr>
        <p:spPr>
          <a:xfrm>
            <a:off x="7949115" y="3799977"/>
            <a:ext cx="2158489" cy="276999"/>
          </a:xfrm>
          <a:prstGeom prst="rect">
            <a:avLst/>
          </a:prstGeom>
          <a:noFill/>
        </p:spPr>
        <p:txBody>
          <a:bodyPr wrap="square" rtlCol="0">
            <a:spAutoFit/>
          </a:bodyPr>
          <a:lstStyle/>
          <a:p>
            <a:r>
              <a:rPr lang="en-GB" sz="1200" dirty="0">
                <a:latin typeface="Century Gothic" panose="020B0502020202020204" pitchFamily="34" charset="0"/>
              </a:rPr>
              <a:t>Link to their Linktree</a:t>
            </a:r>
          </a:p>
        </p:txBody>
      </p:sp>
      <p:sp>
        <p:nvSpPr>
          <p:cNvPr id="29" name="TextBox 28">
            <a:extLst>
              <a:ext uri="{FF2B5EF4-FFF2-40B4-BE49-F238E27FC236}">
                <a16:creationId xmlns:a16="http://schemas.microsoft.com/office/drawing/2014/main" id="{E50EA5D7-3CF6-4C84-B093-159A92843F48}"/>
              </a:ext>
            </a:extLst>
          </p:cNvPr>
          <p:cNvSpPr txBox="1"/>
          <p:nvPr/>
        </p:nvSpPr>
        <p:spPr>
          <a:xfrm>
            <a:off x="8530891" y="4757724"/>
            <a:ext cx="2158489" cy="276999"/>
          </a:xfrm>
          <a:prstGeom prst="rect">
            <a:avLst/>
          </a:prstGeom>
          <a:noFill/>
        </p:spPr>
        <p:txBody>
          <a:bodyPr wrap="square" rtlCol="0">
            <a:spAutoFit/>
          </a:bodyPr>
          <a:lstStyle/>
          <a:p>
            <a:r>
              <a:rPr lang="en-GB" sz="1200" dirty="0">
                <a:latin typeface="Century Gothic" panose="020B0502020202020204" pitchFamily="34" charset="0"/>
              </a:rPr>
              <a:t>Option to email them </a:t>
            </a:r>
          </a:p>
        </p:txBody>
      </p:sp>
      <p:sp>
        <p:nvSpPr>
          <p:cNvPr id="30" name="TextBox 29">
            <a:extLst>
              <a:ext uri="{FF2B5EF4-FFF2-40B4-BE49-F238E27FC236}">
                <a16:creationId xmlns:a16="http://schemas.microsoft.com/office/drawing/2014/main" id="{637F91AF-C710-4526-9E34-1FA1BEF4F6AC}"/>
              </a:ext>
            </a:extLst>
          </p:cNvPr>
          <p:cNvSpPr txBox="1"/>
          <p:nvPr/>
        </p:nvSpPr>
        <p:spPr>
          <a:xfrm>
            <a:off x="9867304" y="3354466"/>
            <a:ext cx="2158489" cy="276999"/>
          </a:xfrm>
          <a:prstGeom prst="rect">
            <a:avLst/>
          </a:prstGeom>
          <a:noFill/>
        </p:spPr>
        <p:txBody>
          <a:bodyPr wrap="square" rtlCol="0">
            <a:spAutoFit/>
          </a:bodyPr>
          <a:lstStyle/>
          <a:p>
            <a:r>
              <a:rPr lang="en-GB" sz="1200" dirty="0">
                <a:latin typeface="Century Gothic" panose="020B0502020202020204" pitchFamily="34" charset="0"/>
              </a:rPr>
              <a:t>Tagging the SU</a:t>
            </a:r>
          </a:p>
        </p:txBody>
      </p:sp>
      <p:sp>
        <p:nvSpPr>
          <p:cNvPr id="31" name="TextBox 30">
            <a:extLst>
              <a:ext uri="{FF2B5EF4-FFF2-40B4-BE49-F238E27FC236}">
                <a16:creationId xmlns:a16="http://schemas.microsoft.com/office/drawing/2014/main" id="{E3CAF47B-F398-4711-B265-8F5977492F9F}"/>
              </a:ext>
            </a:extLst>
          </p:cNvPr>
          <p:cNvSpPr txBox="1"/>
          <p:nvPr/>
        </p:nvSpPr>
        <p:spPr>
          <a:xfrm>
            <a:off x="2422421" y="6067550"/>
            <a:ext cx="2158489" cy="276999"/>
          </a:xfrm>
          <a:prstGeom prst="rect">
            <a:avLst/>
          </a:prstGeom>
          <a:noFill/>
        </p:spPr>
        <p:txBody>
          <a:bodyPr wrap="square" rtlCol="0">
            <a:spAutoFit/>
          </a:bodyPr>
          <a:lstStyle/>
          <a:p>
            <a:r>
              <a:rPr lang="en-GB" sz="1200" dirty="0">
                <a:latin typeface="Century Gothic" panose="020B0502020202020204" pitchFamily="34" charset="0"/>
              </a:rPr>
              <a:t>Cohesive branding </a:t>
            </a:r>
          </a:p>
        </p:txBody>
      </p:sp>
      <p:sp>
        <p:nvSpPr>
          <p:cNvPr id="33" name="TextBox 32">
            <a:extLst>
              <a:ext uri="{FF2B5EF4-FFF2-40B4-BE49-F238E27FC236}">
                <a16:creationId xmlns:a16="http://schemas.microsoft.com/office/drawing/2014/main" id="{3EBA5217-6A7A-43DA-9E74-E6326072B456}"/>
              </a:ext>
            </a:extLst>
          </p:cNvPr>
          <p:cNvSpPr txBox="1"/>
          <p:nvPr/>
        </p:nvSpPr>
        <p:spPr>
          <a:xfrm>
            <a:off x="1232469" y="3068985"/>
            <a:ext cx="2158489" cy="276999"/>
          </a:xfrm>
          <a:prstGeom prst="rect">
            <a:avLst/>
          </a:prstGeom>
          <a:noFill/>
        </p:spPr>
        <p:txBody>
          <a:bodyPr wrap="square" rtlCol="0">
            <a:spAutoFit/>
          </a:bodyPr>
          <a:lstStyle/>
          <a:p>
            <a:r>
              <a:rPr lang="en-GB" sz="1200" dirty="0">
                <a:latin typeface="Century Gothic" panose="020B0502020202020204" pitchFamily="34" charset="0"/>
              </a:rPr>
              <a:t>Full Society Name</a:t>
            </a:r>
          </a:p>
        </p:txBody>
      </p:sp>
      <p:cxnSp>
        <p:nvCxnSpPr>
          <p:cNvPr id="34" name="Straight Arrow Connector 33">
            <a:extLst>
              <a:ext uri="{FF2B5EF4-FFF2-40B4-BE49-F238E27FC236}">
                <a16:creationId xmlns:a16="http://schemas.microsoft.com/office/drawing/2014/main" id="{59B5B855-E1ED-4E23-AB2F-14580A926C43}"/>
              </a:ext>
            </a:extLst>
          </p:cNvPr>
          <p:cNvCxnSpPr>
            <a:cxnSpLocks/>
          </p:cNvCxnSpPr>
          <p:nvPr/>
        </p:nvCxnSpPr>
        <p:spPr>
          <a:xfrm flipV="1">
            <a:off x="2659310" y="2912801"/>
            <a:ext cx="2102615" cy="240109"/>
          </a:xfrm>
          <a:prstGeom prst="straightConnector1">
            <a:avLst/>
          </a:prstGeom>
          <a:ln w="28575">
            <a:solidFill>
              <a:srgbClr val="FEDE00"/>
            </a:solidFill>
            <a:tailEnd type="triangle"/>
          </a:ln>
        </p:spPr>
        <p:style>
          <a:lnRef idx="3">
            <a:schemeClr val="dk1"/>
          </a:lnRef>
          <a:fillRef idx="0">
            <a:schemeClr val="dk1"/>
          </a:fillRef>
          <a:effectRef idx="2">
            <a:schemeClr val="dk1"/>
          </a:effectRef>
          <a:fontRef idx="minor">
            <a:schemeClr val="tx1"/>
          </a:fontRef>
        </p:style>
      </p:cxnSp>
      <p:grpSp>
        <p:nvGrpSpPr>
          <p:cNvPr id="24" name="Group 23">
            <a:extLst>
              <a:ext uri="{FF2B5EF4-FFF2-40B4-BE49-F238E27FC236}">
                <a16:creationId xmlns:a16="http://schemas.microsoft.com/office/drawing/2014/main" id="{5F05FB16-38F8-4E51-BE05-9C434B49891B}"/>
              </a:ext>
            </a:extLst>
          </p:cNvPr>
          <p:cNvGrpSpPr/>
          <p:nvPr/>
        </p:nvGrpSpPr>
        <p:grpSpPr>
          <a:xfrm>
            <a:off x="10775765" y="6050045"/>
            <a:ext cx="1416235" cy="807955"/>
            <a:chOff x="10775765" y="6050045"/>
            <a:chExt cx="1416235" cy="807955"/>
          </a:xfrm>
        </p:grpSpPr>
        <p:pic>
          <p:nvPicPr>
            <p:cNvPr id="32" name="Picture 31" descr="https://scontent.xx.fbcdn.net/hphotos-xtp1/v/t1.0-9/10489968_649003051851789_8848562840292593976_n.jpg?oh=fcb6150e643e757856f8dc19a22f253c&amp;oe=563B4135">
              <a:extLst>
                <a:ext uri="{FF2B5EF4-FFF2-40B4-BE49-F238E27FC236}">
                  <a16:creationId xmlns:a16="http://schemas.microsoft.com/office/drawing/2014/main" id="{9488B6DB-F4CB-4C26-BE71-D57754B8B6D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84045" y="6050045"/>
              <a:ext cx="807955" cy="80795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a:extLst>
                <a:ext uri="{FF2B5EF4-FFF2-40B4-BE49-F238E27FC236}">
                  <a16:creationId xmlns:a16="http://schemas.microsoft.com/office/drawing/2014/main" id="{DB2F3668-034D-466D-A7D3-98616C8B0A8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75765" y="6050045"/>
              <a:ext cx="604463" cy="807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 name="Picture 1">
            <a:extLst>
              <a:ext uri="{FF2B5EF4-FFF2-40B4-BE49-F238E27FC236}">
                <a16:creationId xmlns:a16="http://schemas.microsoft.com/office/drawing/2014/main" id="{490147A0-F957-65B0-580C-1C2403D1969F}"/>
              </a:ext>
            </a:extLst>
          </p:cNvPr>
          <p:cNvPicPr>
            <a:picLocks noChangeAspect="1"/>
          </p:cNvPicPr>
          <p:nvPr/>
        </p:nvPicPr>
        <p:blipFill>
          <a:blip r:embed="rId5"/>
          <a:stretch>
            <a:fillRect/>
          </a:stretch>
        </p:blipFill>
        <p:spPr>
          <a:xfrm>
            <a:off x="10775765" y="143075"/>
            <a:ext cx="1194920" cy="1194920"/>
          </a:xfrm>
          <a:prstGeom prst="rect">
            <a:avLst/>
          </a:prstGeom>
        </p:spPr>
      </p:pic>
    </p:spTree>
    <p:extLst>
      <p:ext uri="{BB962C8B-B14F-4D97-AF65-F5344CB8AC3E}">
        <p14:creationId xmlns:p14="http://schemas.microsoft.com/office/powerpoint/2010/main" val="1291994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0958"/>
            <a:ext cx="12192000" cy="14810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FEDE00"/>
                </a:solidFill>
                <a:latin typeface="Century Gothic" panose="020B0502020202020204" pitchFamily="34" charset="0"/>
              </a:rPr>
              <a:t>TIKTOK</a:t>
            </a:r>
          </a:p>
        </p:txBody>
      </p:sp>
      <p:sp>
        <p:nvSpPr>
          <p:cNvPr id="10" name="TextBox 9"/>
          <p:cNvSpPr txBox="1"/>
          <p:nvPr/>
        </p:nvSpPr>
        <p:spPr>
          <a:xfrm>
            <a:off x="4075421" y="1939448"/>
            <a:ext cx="7198594" cy="2308324"/>
          </a:xfrm>
          <a:prstGeom prst="rect">
            <a:avLst/>
          </a:prstGeom>
          <a:noFill/>
        </p:spPr>
        <p:txBody>
          <a:bodyPr wrap="square" rtlCol="0">
            <a:spAutoFit/>
          </a:bodyPr>
          <a:lstStyle/>
          <a:p>
            <a:pPr marL="342900" indent="-342900">
              <a:buFont typeface="Wingdings" panose="05000000000000000000" pitchFamily="2" charset="2"/>
              <a:buChar char="§"/>
            </a:pPr>
            <a:r>
              <a:rPr lang="en-GB" dirty="0">
                <a:latin typeface="Century Gothic" panose="020B0502020202020204" pitchFamily="34" charset="0"/>
              </a:rPr>
              <a:t>TikTok has been the most popular social media platform in 2023 so far.</a:t>
            </a:r>
          </a:p>
          <a:p>
            <a:pPr marL="342900" indent="-342900">
              <a:buFont typeface="Wingdings" panose="05000000000000000000" pitchFamily="2" charset="2"/>
              <a:buChar char="§"/>
            </a:pPr>
            <a:endParaRPr lang="en-GB" dirty="0">
              <a:latin typeface="Century Gothic" panose="020B0502020202020204" pitchFamily="34" charset="0"/>
            </a:endParaRPr>
          </a:p>
          <a:p>
            <a:pPr marL="342900" indent="-342900">
              <a:buFont typeface="Wingdings" panose="05000000000000000000" pitchFamily="2" charset="2"/>
              <a:buChar char="§"/>
            </a:pPr>
            <a:r>
              <a:rPr lang="en-GB" dirty="0">
                <a:latin typeface="Century Gothic" panose="020B0502020202020204" pitchFamily="34" charset="0"/>
              </a:rPr>
              <a:t>It is the social media with the quickest growth rate. Making growing an audience a fast and easy process. </a:t>
            </a:r>
          </a:p>
          <a:p>
            <a:pPr marL="342900" indent="-342900">
              <a:buFont typeface="Wingdings" panose="05000000000000000000" pitchFamily="2" charset="2"/>
              <a:buChar char="§"/>
            </a:pPr>
            <a:endParaRPr lang="en-GB" dirty="0">
              <a:latin typeface="Century Gothic" panose="020B0502020202020204" pitchFamily="34" charset="0"/>
            </a:endParaRPr>
          </a:p>
          <a:p>
            <a:pPr marL="342900" indent="-342900">
              <a:buFont typeface="Wingdings" panose="05000000000000000000" pitchFamily="2" charset="2"/>
              <a:buChar char="§"/>
            </a:pPr>
            <a:endParaRPr lang="en-GB" dirty="0">
              <a:latin typeface="Century Gothic" panose="020B0502020202020204" pitchFamily="34" charset="0"/>
            </a:endParaRPr>
          </a:p>
          <a:p>
            <a:pPr marL="342900" indent="-342900">
              <a:buFont typeface="Wingdings" panose="05000000000000000000" pitchFamily="2" charset="2"/>
              <a:buChar char="§"/>
            </a:pPr>
            <a:endParaRPr lang="en-GB" dirty="0">
              <a:latin typeface="Century Gothic" panose="020B0502020202020204" pitchFamily="34" charset="0"/>
            </a:endParaRPr>
          </a:p>
        </p:txBody>
      </p:sp>
      <p:sp>
        <p:nvSpPr>
          <p:cNvPr id="11" name="TextBox 10"/>
          <p:cNvSpPr txBox="1"/>
          <p:nvPr/>
        </p:nvSpPr>
        <p:spPr>
          <a:xfrm>
            <a:off x="10946549" y="157370"/>
            <a:ext cx="1148106" cy="369332"/>
          </a:xfrm>
          <a:prstGeom prst="rect">
            <a:avLst/>
          </a:prstGeom>
          <a:noFill/>
        </p:spPr>
        <p:txBody>
          <a:bodyPr wrap="square" rtlCol="0">
            <a:spAutoFit/>
          </a:bodyPr>
          <a:lstStyle/>
          <a:p>
            <a:pPr algn="ctr"/>
            <a:r>
              <a:rPr lang="en-GB" b="1" dirty="0">
                <a:latin typeface="Century Gothic" panose="020B0502020202020204" pitchFamily="34" charset="0"/>
              </a:rPr>
              <a:t>6</a:t>
            </a:r>
          </a:p>
        </p:txBody>
      </p:sp>
      <p:grpSp>
        <p:nvGrpSpPr>
          <p:cNvPr id="9" name="Group 8">
            <a:extLst>
              <a:ext uri="{FF2B5EF4-FFF2-40B4-BE49-F238E27FC236}">
                <a16:creationId xmlns:a16="http://schemas.microsoft.com/office/drawing/2014/main" id="{57C34576-917E-4F3C-8997-65F7F31C6D96}"/>
              </a:ext>
            </a:extLst>
          </p:cNvPr>
          <p:cNvGrpSpPr/>
          <p:nvPr/>
        </p:nvGrpSpPr>
        <p:grpSpPr>
          <a:xfrm>
            <a:off x="10775765" y="6050045"/>
            <a:ext cx="1416235" cy="807955"/>
            <a:chOff x="10775765" y="6050045"/>
            <a:chExt cx="1416235" cy="807955"/>
          </a:xfrm>
        </p:grpSpPr>
        <p:pic>
          <p:nvPicPr>
            <p:cNvPr id="12" name="Picture 11" descr="https://scontent.xx.fbcdn.net/hphotos-xtp1/v/t1.0-9/10489968_649003051851789_8848562840292593976_n.jpg?oh=fcb6150e643e757856f8dc19a22f253c&amp;oe=563B4135">
              <a:extLst>
                <a:ext uri="{FF2B5EF4-FFF2-40B4-BE49-F238E27FC236}">
                  <a16:creationId xmlns:a16="http://schemas.microsoft.com/office/drawing/2014/main" id="{7FF9EC20-05CB-499F-AB56-F37DDFF60E1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84045" y="6050045"/>
              <a:ext cx="807955" cy="8079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E9F5B960-FDE6-4D53-B00D-AF6CBF560A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75765" y="6050045"/>
              <a:ext cx="604463" cy="807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 name="Picture 2">
            <a:extLst>
              <a:ext uri="{FF2B5EF4-FFF2-40B4-BE49-F238E27FC236}">
                <a16:creationId xmlns:a16="http://schemas.microsoft.com/office/drawing/2014/main" id="{9522133E-30D0-0C20-CD61-AC2745F60CAF}"/>
              </a:ext>
            </a:extLst>
          </p:cNvPr>
          <p:cNvPicPr>
            <a:picLocks noChangeAspect="1"/>
          </p:cNvPicPr>
          <p:nvPr/>
        </p:nvPicPr>
        <p:blipFill>
          <a:blip r:embed="rId4"/>
          <a:stretch>
            <a:fillRect/>
          </a:stretch>
        </p:blipFill>
        <p:spPr>
          <a:xfrm>
            <a:off x="9983096" y="171465"/>
            <a:ext cx="2350332" cy="1324649"/>
          </a:xfrm>
          <a:prstGeom prst="rect">
            <a:avLst/>
          </a:prstGeom>
        </p:spPr>
      </p:pic>
      <p:pic>
        <p:nvPicPr>
          <p:cNvPr id="7" name="Picture 6">
            <a:extLst>
              <a:ext uri="{FF2B5EF4-FFF2-40B4-BE49-F238E27FC236}">
                <a16:creationId xmlns:a16="http://schemas.microsoft.com/office/drawing/2014/main" id="{1D6EFCE3-609C-DA40-0F33-A967AAE86590}"/>
              </a:ext>
            </a:extLst>
          </p:cNvPr>
          <p:cNvPicPr>
            <a:picLocks noChangeAspect="1"/>
          </p:cNvPicPr>
          <p:nvPr/>
        </p:nvPicPr>
        <p:blipFill>
          <a:blip r:embed="rId5"/>
          <a:stretch>
            <a:fillRect/>
          </a:stretch>
        </p:blipFill>
        <p:spPr>
          <a:xfrm>
            <a:off x="436476" y="1865143"/>
            <a:ext cx="2715514" cy="4917125"/>
          </a:xfrm>
          <a:prstGeom prst="rect">
            <a:avLst/>
          </a:prstGeom>
        </p:spPr>
      </p:pic>
    </p:spTree>
    <p:extLst>
      <p:ext uri="{BB962C8B-B14F-4D97-AF65-F5344CB8AC3E}">
        <p14:creationId xmlns:p14="http://schemas.microsoft.com/office/powerpoint/2010/main" val="29408619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4810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FEDE00"/>
                </a:solidFill>
                <a:latin typeface="Century Gothic" panose="020B0502020202020204" pitchFamily="34" charset="0"/>
              </a:rPr>
              <a:t>TIKTOK</a:t>
            </a:r>
          </a:p>
          <a:p>
            <a:pPr algn="ctr"/>
            <a:r>
              <a:rPr lang="en-GB" sz="3200" b="1" dirty="0">
                <a:solidFill>
                  <a:srgbClr val="FEDE00"/>
                </a:solidFill>
                <a:latin typeface="Century Gothic" panose="020B0502020202020204" pitchFamily="34" charset="0"/>
              </a:rPr>
              <a:t>Signs of a good profile </a:t>
            </a:r>
          </a:p>
        </p:txBody>
      </p:sp>
      <p:sp>
        <p:nvSpPr>
          <p:cNvPr id="10" name="TextBox 9"/>
          <p:cNvSpPr txBox="1"/>
          <p:nvPr/>
        </p:nvSpPr>
        <p:spPr>
          <a:xfrm>
            <a:off x="714693" y="1694344"/>
            <a:ext cx="9071018" cy="1200329"/>
          </a:xfrm>
          <a:prstGeom prst="rect">
            <a:avLst/>
          </a:prstGeom>
          <a:noFill/>
        </p:spPr>
        <p:txBody>
          <a:bodyPr wrap="square" rtlCol="0">
            <a:spAutoFit/>
          </a:bodyPr>
          <a:lstStyle/>
          <a:p>
            <a:br>
              <a:rPr lang="en-GB" dirty="0">
                <a:latin typeface="Century Gothic" panose="020B0502020202020204" pitchFamily="34" charset="0"/>
              </a:rPr>
            </a:br>
            <a:br>
              <a:rPr lang="en-GB" dirty="0">
                <a:latin typeface="Century Gothic" panose="020B0502020202020204" pitchFamily="34" charset="0"/>
              </a:rPr>
            </a:br>
            <a:br>
              <a:rPr lang="en-GB" dirty="0">
                <a:latin typeface="Century Gothic" panose="020B0502020202020204" pitchFamily="34" charset="0"/>
              </a:rPr>
            </a:br>
            <a:endParaRPr lang="en-GB" dirty="0">
              <a:latin typeface="Century Gothic" panose="020B0502020202020204" pitchFamily="34" charset="0"/>
            </a:endParaRPr>
          </a:p>
        </p:txBody>
      </p:sp>
      <p:sp>
        <p:nvSpPr>
          <p:cNvPr id="11" name="TextBox 10"/>
          <p:cNvSpPr txBox="1"/>
          <p:nvPr/>
        </p:nvSpPr>
        <p:spPr>
          <a:xfrm>
            <a:off x="10946549" y="157370"/>
            <a:ext cx="1148106" cy="369332"/>
          </a:xfrm>
          <a:prstGeom prst="rect">
            <a:avLst/>
          </a:prstGeom>
          <a:noFill/>
        </p:spPr>
        <p:txBody>
          <a:bodyPr wrap="square" rtlCol="0">
            <a:spAutoFit/>
          </a:bodyPr>
          <a:lstStyle/>
          <a:p>
            <a:pPr algn="ctr"/>
            <a:r>
              <a:rPr lang="en-GB" b="1" dirty="0">
                <a:latin typeface="Century Gothic" panose="020B0502020202020204" pitchFamily="34" charset="0"/>
              </a:rPr>
              <a:t>6</a:t>
            </a:r>
          </a:p>
        </p:txBody>
      </p:sp>
      <p:pic>
        <p:nvPicPr>
          <p:cNvPr id="3" name="Picture 2" descr="Graphical user interface&#10;&#10;Description automatically generated">
            <a:extLst>
              <a:ext uri="{FF2B5EF4-FFF2-40B4-BE49-F238E27FC236}">
                <a16:creationId xmlns:a16="http://schemas.microsoft.com/office/drawing/2014/main" id="{933AC4AC-3AA8-4E34-AE61-2D09542D411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298" b="9249"/>
          <a:stretch/>
        </p:blipFill>
        <p:spPr>
          <a:xfrm>
            <a:off x="4526881" y="1747517"/>
            <a:ext cx="2637218" cy="4877362"/>
          </a:xfrm>
          <a:prstGeom prst="rect">
            <a:avLst/>
          </a:prstGeom>
        </p:spPr>
      </p:pic>
      <p:sp>
        <p:nvSpPr>
          <p:cNvPr id="2" name="TextBox 1">
            <a:extLst>
              <a:ext uri="{FF2B5EF4-FFF2-40B4-BE49-F238E27FC236}">
                <a16:creationId xmlns:a16="http://schemas.microsoft.com/office/drawing/2014/main" id="{98C6E8F7-F6F6-42CF-8DEB-2DD95375CB58}"/>
              </a:ext>
            </a:extLst>
          </p:cNvPr>
          <p:cNvSpPr txBox="1"/>
          <p:nvPr/>
        </p:nvSpPr>
        <p:spPr>
          <a:xfrm>
            <a:off x="2278839" y="5701857"/>
            <a:ext cx="1803633" cy="307777"/>
          </a:xfrm>
          <a:prstGeom prst="rect">
            <a:avLst/>
          </a:prstGeom>
          <a:noFill/>
        </p:spPr>
        <p:txBody>
          <a:bodyPr wrap="square" rtlCol="0">
            <a:spAutoFit/>
          </a:bodyPr>
          <a:lstStyle/>
          <a:p>
            <a:r>
              <a:rPr lang="en-GB" sz="1400" dirty="0">
                <a:latin typeface="Century Gothic" panose="020B0502020202020204" pitchFamily="34" charset="0"/>
              </a:rPr>
              <a:t>Pinned videos</a:t>
            </a:r>
          </a:p>
        </p:txBody>
      </p:sp>
      <p:sp>
        <p:nvSpPr>
          <p:cNvPr id="8" name="TextBox 7">
            <a:extLst>
              <a:ext uri="{FF2B5EF4-FFF2-40B4-BE49-F238E27FC236}">
                <a16:creationId xmlns:a16="http://schemas.microsoft.com/office/drawing/2014/main" id="{72B9FD77-46AE-423B-9802-834842203FBA}"/>
              </a:ext>
            </a:extLst>
          </p:cNvPr>
          <p:cNvSpPr txBox="1"/>
          <p:nvPr/>
        </p:nvSpPr>
        <p:spPr>
          <a:xfrm>
            <a:off x="2676481" y="3426208"/>
            <a:ext cx="2130804" cy="307777"/>
          </a:xfrm>
          <a:prstGeom prst="rect">
            <a:avLst/>
          </a:prstGeom>
          <a:noFill/>
        </p:spPr>
        <p:txBody>
          <a:bodyPr wrap="square" rtlCol="0">
            <a:spAutoFit/>
          </a:bodyPr>
          <a:lstStyle/>
          <a:p>
            <a:r>
              <a:rPr lang="en-GB" sz="1400" dirty="0">
                <a:latin typeface="Century Gothic" panose="020B0502020202020204" pitchFamily="34" charset="0"/>
              </a:rPr>
              <a:t>Supporting a charity </a:t>
            </a:r>
          </a:p>
        </p:txBody>
      </p:sp>
      <p:sp>
        <p:nvSpPr>
          <p:cNvPr id="9" name="TextBox 8">
            <a:extLst>
              <a:ext uri="{FF2B5EF4-FFF2-40B4-BE49-F238E27FC236}">
                <a16:creationId xmlns:a16="http://schemas.microsoft.com/office/drawing/2014/main" id="{62F6760B-6F92-4967-B8BB-8CAC976DE5E7}"/>
              </a:ext>
            </a:extLst>
          </p:cNvPr>
          <p:cNvSpPr txBox="1"/>
          <p:nvPr/>
        </p:nvSpPr>
        <p:spPr>
          <a:xfrm>
            <a:off x="7664681" y="2185300"/>
            <a:ext cx="2825691" cy="307777"/>
          </a:xfrm>
          <a:prstGeom prst="rect">
            <a:avLst/>
          </a:prstGeom>
          <a:noFill/>
        </p:spPr>
        <p:txBody>
          <a:bodyPr wrap="square" rtlCol="0">
            <a:spAutoFit/>
          </a:bodyPr>
          <a:lstStyle/>
          <a:p>
            <a:r>
              <a:rPr lang="en-GB" sz="1400" dirty="0">
                <a:latin typeface="Century Gothic" panose="020B0502020202020204" pitchFamily="34" charset="0"/>
              </a:rPr>
              <a:t>Logo as the profile picture </a:t>
            </a:r>
          </a:p>
        </p:txBody>
      </p:sp>
      <p:sp>
        <p:nvSpPr>
          <p:cNvPr id="12" name="TextBox 11">
            <a:extLst>
              <a:ext uri="{FF2B5EF4-FFF2-40B4-BE49-F238E27FC236}">
                <a16:creationId xmlns:a16="http://schemas.microsoft.com/office/drawing/2014/main" id="{9EEDD2C2-5B1D-4A53-80EE-D3ED4C9AF45C}"/>
              </a:ext>
            </a:extLst>
          </p:cNvPr>
          <p:cNvSpPr txBox="1"/>
          <p:nvPr/>
        </p:nvSpPr>
        <p:spPr>
          <a:xfrm>
            <a:off x="7795931" y="3119546"/>
            <a:ext cx="1803633" cy="307777"/>
          </a:xfrm>
          <a:prstGeom prst="rect">
            <a:avLst/>
          </a:prstGeom>
          <a:noFill/>
        </p:spPr>
        <p:txBody>
          <a:bodyPr wrap="square" rtlCol="0">
            <a:spAutoFit/>
          </a:bodyPr>
          <a:lstStyle/>
          <a:p>
            <a:r>
              <a:rPr lang="en-GB" sz="1400" dirty="0">
                <a:latin typeface="Century Gothic" panose="020B0502020202020204" pitchFamily="34" charset="0"/>
              </a:rPr>
              <a:t>Instagram linked</a:t>
            </a:r>
          </a:p>
        </p:txBody>
      </p:sp>
      <p:sp>
        <p:nvSpPr>
          <p:cNvPr id="13" name="TextBox 12">
            <a:extLst>
              <a:ext uri="{FF2B5EF4-FFF2-40B4-BE49-F238E27FC236}">
                <a16:creationId xmlns:a16="http://schemas.microsoft.com/office/drawing/2014/main" id="{17A4C364-C2F6-47ED-9989-FCA20690635B}"/>
              </a:ext>
            </a:extLst>
          </p:cNvPr>
          <p:cNvSpPr txBox="1"/>
          <p:nvPr/>
        </p:nvSpPr>
        <p:spPr>
          <a:xfrm>
            <a:off x="7341486" y="3916566"/>
            <a:ext cx="1803633" cy="954107"/>
          </a:xfrm>
          <a:prstGeom prst="rect">
            <a:avLst/>
          </a:prstGeom>
          <a:noFill/>
        </p:spPr>
        <p:txBody>
          <a:bodyPr wrap="square" rtlCol="0">
            <a:spAutoFit/>
          </a:bodyPr>
          <a:lstStyle/>
          <a:p>
            <a:r>
              <a:rPr lang="en-GB" sz="1400" dirty="0">
                <a:latin typeface="Century Gothic" panose="020B0502020202020204" pitchFamily="34" charset="0"/>
              </a:rPr>
              <a:t>Description says who they are / where they are based</a:t>
            </a:r>
          </a:p>
        </p:txBody>
      </p:sp>
      <p:sp>
        <p:nvSpPr>
          <p:cNvPr id="14" name="TextBox 13">
            <a:extLst>
              <a:ext uri="{FF2B5EF4-FFF2-40B4-BE49-F238E27FC236}">
                <a16:creationId xmlns:a16="http://schemas.microsoft.com/office/drawing/2014/main" id="{2B94EB21-586F-4612-A922-DC291D07B311}"/>
              </a:ext>
            </a:extLst>
          </p:cNvPr>
          <p:cNvSpPr txBox="1"/>
          <p:nvPr/>
        </p:nvSpPr>
        <p:spPr>
          <a:xfrm>
            <a:off x="2501716" y="4428154"/>
            <a:ext cx="1803633" cy="523220"/>
          </a:xfrm>
          <a:prstGeom prst="rect">
            <a:avLst/>
          </a:prstGeom>
          <a:noFill/>
        </p:spPr>
        <p:txBody>
          <a:bodyPr wrap="square" rtlCol="0">
            <a:spAutoFit/>
          </a:bodyPr>
          <a:lstStyle/>
          <a:p>
            <a:r>
              <a:rPr lang="en-GB" sz="1400" dirty="0">
                <a:latin typeface="Century Gothic" panose="020B0502020202020204" pitchFamily="34" charset="0"/>
              </a:rPr>
              <a:t>Premade videos in the drafts</a:t>
            </a:r>
          </a:p>
        </p:txBody>
      </p:sp>
      <p:sp>
        <p:nvSpPr>
          <p:cNvPr id="15" name="TextBox 14">
            <a:extLst>
              <a:ext uri="{FF2B5EF4-FFF2-40B4-BE49-F238E27FC236}">
                <a16:creationId xmlns:a16="http://schemas.microsoft.com/office/drawing/2014/main" id="{5CD10DE0-1302-47CC-BAD9-34961931FC13}"/>
              </a:ext>
            </a:extLst>
          </p:cNvPr>
          <p:cNvSpPr txBox="1"/>
          <p:nvPr/>
        </p:nvSpPr>
        <p:spPr>
          <a:xfrm>
            <a:off x="2529440" y="2041220"/>
            <a:ext cx="1803633" cy="738664"/>
          </a:xfrm>
          <a:prstGeom prst="rect">
            <a:avLst/>
          </a:prstGeom>
          <a:noFill/>
        </p:spPr>
        <p:txBody>
          <a:bodyPr wrap="square" rtlCol="0">
            <a:spAutoFit/>
          </a:bodyPr>
          <a:lstStyle/>
          <a:p>
            <a:pPr algn="ctr"/>
            <a:r>
              <a:rPr lang="en-GB" sz="1400" dirty="0">
                <a:latin typeface="Century Gothic" panose="020B0502020202020204" pitchFamily="34" charset="0"/>
              </a:rPr>
              <a:t>Easy non-complicated username</a:t>
            </a:r>
          </a:p>
        </p:txBody>
      </p:sp>
      <p:cxnSp>
        <p:nvCxnSpPr>
          <p:cNvPr id="16" name="Straight Arrow Connector 15">
            <a:extLst>
              <a:ext uri="{FF2B5EF4-FFF2-40B4-BE49-F238E27FC236}">
                <a16:creationId xmlns:a16="http://schemas.microsoft.com/office/drawing/2014/main" id="{02BB7A64-B554-446B-A3E6-C8B2E3D187B3}"/>
              </a:ext>
            </a:extLst>
          </p:cNvPr>
          <p:cNvCxnSpPr/>
          <p:nvPr/>
        </p:nvCxnSpPr>
        <p:spPr>
          <a:xfrm>
            <a:off x="3895049" y="2583809"/>
            <a:ext cx="1574573" cy="192947"/>
          </a:xfrm>
          <a:prstGeom prst="straightConnector1">
            <a:avLst/>
          </a:prstGeom>
          <a:ln w="57150">
            <a:solidFill>
              <a:srgbClr val="FEDE00"/>
            </a:solidFill>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a:extLst>
              <a:ext uri="{FF2B5EF4-FFF2-40B4-BE49-F238E27FC236}">
                <a16:creationId xmlns:a16="http://schemas.microsoft.com/office/drawing/2014/main" id="{98F733B3-12B9-44EE-8963-7B00CBE2989A}"/>
              </a:ext>
            </a:extLst>
          </p:cNvPr>
          <p:cNvCxnSpPr>
            <a:cxnSpLocks/>
          </p:cNvCxnSpPr>
          <p:nvPr/>
        </p:nvCxnSpPr>
        <p:spPr>
          <a:xfrm>
            <a:off x="3671025" y="5860771"/>
            <a:ext cx="1011310" cy="0"/>
          </a:xfrm>
          <a:prstGeom prst="straightConnector1">
            <a:avLst/>
          </a:prstGeom>
          <a:ln w="57150">
            <a:solidFill>
              <a:srgbClr val="FEDE00"/>
            </a:solidFill>
            <a:tailEnd type="triangle"/>
          </a:ln>
        </p:spPr>
        <p:style>
          <a:lnRef idx="3">
            <a:schemeClr val="dk1"/>
          </a:lnRef>
          <a:fillRef idx="0">
            <a:schemeClr val="dk1"/>
          </a:fillRef>
          <a:effectRef idx="2">
            <a:schemeClr val="dk1"/>
          </a:effectRef>
          <a:fontRef idx="minor">
            <a:schemeClr val="tx1"/>
          </a:fontRef>
        </p:style>
      </p:cxnSp>
      <p:cxnSp>
        <p:nvCxnSpPr>
          <p:cNvPr id="22" name="Straight Arrow Connector 21">
            <a:extLst>
              <a:ext uri="{FF2B5EF4-FFF2-40B4-BE49-F238E27FC236}">
                <a16:creationId xmlns:a16="http://schemas.microsoft.com/office/drawing/2014/main" id="{0DA4A9BA-E7BA-485A-B281-AED0921462A8}"/>
              </a:ext>
            </a:extLst>
          </p:cNvPr>
          <p:cNvCxnSpPr>
            <a:cxnSpLocks/>
          </p:cNvCxnSpPr>
          <p:nvPr/>
        </p:nvCxnSpPr>
        <p:spPr>
          <a:xfrm flipV="1">
            <a:off x="3638466" y="4920093"/>
            <a:ext cx="1889879" cy="910495"/>
          </a:xfrm>
          <a:prstGeom prst="straightConnector1">
            <a:avLst/>
          </a:prstGeom>
          <a:ln w="57150">
            <a:solidFill>
              <a:srgbClr val="FEDE00"/>
            </a:solidFill>
            <a:tailEnd type="triangle"/>
          </a:ln>
        </p:spPr>
        <p:style>
          <a:lnRef idx="3">
            <a:schemeClr val="dk1"/>
          </a:lnRef>
          <a:fillRef idx="0">
            <a:schemeClr val="dk1"/>
          </a:fillRef>
          <a:effectRef idx="2">
            <a:schemeClr val="dk1"/>
          </a:effectRef>
          <a:fontRef idx="minor">
            <a:schemeClr val="tx1"/>
          </a:fontRef>
        </p:style>
      </p:cxnSp>
      <p:cxnSp>
        <p:nvCxnSpPr>
          <p:cNvPr id="24" name="Straight Arrow Connector 23">
            <a:extLst>
              <a:ext uri="{FF2B5EF4-FFF2-40B4-BE49-F238E27FC236}">
                <a16:creationId xmlns:a16="http://schemas.microsoft.com/office/drawing/2014/main" id="{E12C816E-FB9E-4C8D-96A2-2F2F1E8487EC}"/>
              </a:ext>
            </a:extLst>
          </p:cNvPr>
          <p:cNvCxnSpPr>
            <a:cxnSpLocks/>
          </p:cNvCxnSpPr>
          <p:nvPr/>
        </p:nvCxnSpPr>
        <p:spPr>
          <a:xfrm flipV="1">
            <a:off x="3659997" y="4909678"/>
            <a:ext cx="2778294" cy="951093"/>
          </a:xfrm>
          <a:prstGeom prst="straightConnector1">
            <a:avLst/>
          </a:prstGeom>
          <a:ln w="57150">
            <a:solidFill>
              <a:srgbClr val="FEDE00"/>
            </a:solidFill>
            <a:tailEnd type="triangle"/>
          </a:ln>
        </p:spPr>
        <p:style>
          <a:lnRef idx="3">
            <a:schemeClr val="dk1"/>
          </a:lnRef>
          <a:fillRef idx="0">
            <a:schemeClr val="dk1"/>
          </a:fillRef>
          <a:effectRef idx="2">
            <a:schemeClr val="dk1"/>
          </a:effectRef>
          <a:fontRef idx="minor">
            <a:schemeClr val="tx1"/>
          </a:fontRef>
        </p:style>
      </p:cxnSp>
      <p:cxnSp>
        <p:nvCxnSpPr>
          <p:cNvPr id="27" name="Straight Arrow Connector 26">
            <a:extLst>
              <a:ext uri="{FF2B5EF4-FFF2-40B4-BE49-F238E27FC236}">
                <a16:creationId xmlns:a16="http://schemas.microsoft.com/office/drawing/2014/main" id="{ED9914C7-EBD3-46D9-97FE-66B8172E2642}"/>
              </a:ext>
            </a:extLst>
          </p:cNvPr>
          <p:cNvCxnSpPr>
            <a:cxnSpLocks/>
          </p:cNvCxnSpPr>
          <p:nvPr/>
        </p:nvCxnSpPr>
        <p:spPr>
          <a:xfrm>
            <a:off x="3482610" y="4752674"/>
            <a:ext cx="1199725" cy="177159"/>
          </a:xfrm>
          <a:prstGeom prst="straightConnector1">
            <a:avLst/>
          </a:prstGeom>
          <a:ln w="57150">
            <a:solidFill>
              <a:srgbClr val="FEDE00"/>
            </a:solidFill>
            <a:tailEnd type="triangle"/>
          </a:ln>
        </p:spPr>
        <p:style>
          <a:lnRef idx="3">
            <a:schemeClr val="dk1"/>
          </a:lnRef>
          <a:fillRef idx="0">
            <a:schemeClr val="dk1"/>
          </a:fillRef>
          <a:effectRef idx="2">
            <a:schemeClr val="dk1"/>
          </a:effectRef>
          <a:fontRef idx="minor">
            <a:schemeClr val="tx1"/>
          </a:fontRef>
        </p:style>
      </p:cxnSp>
      <p:cxnSp>
        <p:nvCxnSpPr>
          <p:cNvPr id="29" name="Straight Arrow Connector 28">
            <a:extLst>
              <a:ext uri="{FF2B5EF4-FFF2-40B4-BE49-F238E27FC236}">
                <a16:creationId xmlns:a16="http://schemas.microsoft.com/office/drawing/2014/main" id="{D833080B-CA7C-4FD5-8352-7A56C0315EBF}"/>
              </a:ext>
            </a:extLst>
          </p:cNvPr>
          <p:cNvCxnSpPr>
            <a:cxnSpLocks/>
          </p:cNvCxnSpPr>
          <p:nvPr/>
        </p:nvCxnSpPr>
        <p:spPr>
          <a:xfrm flipH="1">
            <a:off x="6438291" y="3283161"/>
            <a:ext cx="1332162" cy="145839"/>
          </a:xfrm>
          <a:prstGeom prst="straightConnector1">
            <a:avLst/>
          </a:prstGeom>
          <a:ln w="57150">
            <a:solidFill>
              <a:srgbClr val="FEDE00"/>
            </a:solidFill>
            <a:tailEnd type="triangle"/>
          </a:ln>
        </p:spPr>
        <p:style>
          <a:lnRef idx="3">
            <a:schemeClr val="dk1"/>
          </a:lnRef>
          <a:fillRef idx="0">
            <a:schemeClr val="dk1"/>
          </a:fillRef>
          <a:effectRef idx="2">
            <a:schemeClr val="dk1"/>
          </a:effectRef>
          <a:fontRef idx="minor">
            <a:schemeClr val="tx1"/>
          </a:fontRef>
        </p:style>
      </p:cxnSp>
      <p:cxnSp>
        <p:nvCxnSpPr>
          <p:cNvPr id="32" name="Straight Arrow Connector 31">
            <a:extLst>
              <a:ext uri="{FF2B5EF4-FFF2-40B4-BE49-F238E27FC236}">
                <a16:creationId xmlns:a16="http://schemas.microsoft.com/office/drawing/2014/main" id="{028360F4-778C-4E9F-BADB-5080726983A8}"/>
              </a:ext>
            </a:extLst>
          </p:cNvPr>
          <p:cNvCxnSpPr>
            <a:cxnSpLocks/>
          </p:cNvCxnSpPr>
          <p:nvPr/>
        </p:nvCxnSpPr>
        <p:spPr>
          <a:xfrm flipH="1" flipV="1">
            <a:off x="6398792" y="3853699"/>
            <a:ext cx="1010529" cy="515019"/>
          </a:xfrm>
          <a:prstGeom prst="straightConnector1">
            <a:avLst/>
          </a:prstGeom>
          <a:ln w="57150">
            <a:solidFill>
              <a:srgbClr val="FEDE00"/>
            </a:solidFill>
            <a:tailEnd type="triangle"/>
          </a:ln>
        </p:spPr>
        <p:style>
          <a:lnRef idx="3">
            <a:schemeClr val="dk1"/>
          </a:lnRef>
          <a:fillRef idx="0">
            <a:schemeClr val="dk1"/>
          </a:fillRef>
          <a:effectRef idx="2">
            <a:schemeClr val="dk1"/>
          </a:effectRef>
          <a:fontRef idx="minor">
            <a:schemeClr val="tx1"/>
          </a:fontRef>
        </p:style>
      </p:cxnSp>
      <p:cxnSp>
        <p:nvCxnSpPr>
          <p:cNvPr id="34" name="Straight Arrow Connector 33">
            <a:extLst>
              <a:ext uri="{FF2B5EF4-FFF2-40B4-BE49-F238E27FC236}">
                <a16:creationId xmlns:a16="http://schemas.microsoft.com/office/drawing/2014/main" id="{67097CD4-EF89-4FAD-97DB-D9695E248E8A}"/>
              </a:ext>
            </a:extLst>
          </p:cNvPr>
          <p:cNvCxnSpPr>
            <a:cxnSpLocks/>
          </p:cNvCxnSpPr>
          <p:nvPr/>
        </p:nvCxnSpPr>
        <p:spPr>
          <a:xfrm flipH="1">
            <a:off x="6226745" y="2339188"/>
            <a:ext cx="1498773" cy="71441"/>
          </a:xfrm>
          <a:prstGeom prst="straightConnector1">
            <a:avLst/>
          </a:prstGeom>
          <a:ln w="57150">
            <a:solidFill>
              <a:srgbClr val="FEDE00"/>
            </a:solidFill>
            <a:tailEnd type="triangle"/>
          </a:ln>
        </p:spPr>
        <p:style>
          <a:lnRef idx="3">
            <a:schemeClr val="dk1"/>
          </a:lnRef>
          <a:fillRef idx="0">
            <a:schemeClr val="dk1"/>
          </a:fillRef>
          <a:effectRef idx="2">
            <a:schemeClr val="dk1"/>
          </a:effectRef>
          <a:fontRef idx="minor">
            <a:schemeClr val="tx1"/>
          </a:fontRef>
        </p:style>
      </p:cxnSp>
      <p:cxnSp>
        <p:nvCxnSpPr>
          <p:cNvPr id="37" name="Straight Arrow Connector 36">
            <a:extLst>
              <a:ext uri="{FF2B5EF4-FFF2-40B4-BE49-F238E27FC236}">
                <a16:creationId xmlns:a16="http://schemas.microsoft.com/office/drawing/2014/main" id="{E1D08060-D195-445F-A6B4-3C203E6F7580}"/>
              </a:ext>
            </a:extLst>
          </p:cNvPr>
          <p:cNvCxnSpPr>
            <a:cxnSpLocks/>
          </p:cNvCxnSpPr>
          <p:nvPr/>
        </p:nvCxnSpPr>
        <p:spPr>
          <a:xfrm>
            <a:off x="3895049" y="3677671"/>
            <a:ext cx="1469144" cy="271662"/>
          </a:xfrm>
          <a:prstGeom prst="straightConnector1">
            <a:avLst/>
          </a:prstGeom>
          <a:ln w="57150">
            <a:solidFill>
              <a:srgbClr val="FEDE00"/>
            </a:solidFill>
            <a:tailEnd type="triangle"/>
          </a:ln>
        </p:spPr>
        <p:style>
          <a:lnRef idx="3">
            <a:schemeClr val="dk1"/>
          </a:lnRef>
          <a:fillRef idx="0">
            <a:schemeClr val="dk1"/>
          </a:fillRef>
          <a:effectRef idx="2">
            <a:schemeClr val="dk1"/>
          </a:effectRef>
          <a:fontRef idx="minor">
            <a:schemeClr val="tx1"/>
          </a:fontRef>
        </p:style>
      </p:cxnSp>
      <p:pic>
        <p:nvPicPr>
          <p:cNvPr id="5" name="Picture 4">
            <a:extLst>
              <a:ext uri="{FF2B5EF4-FFF2-40B4-BE49-F238E27FC236}">
                <a16:creationId xmlns:a16="http://schemas.microsoft.com/office/drawing/2014/main" id="{F4AD4DFE-7C3A-62A8-CD90-5C043A4C97E6}"/>
              </a:ext>
            </a:extLst>
          </p:cNvPr>
          <p:cNvPicPr>
            <a:picLocks noChangeAspect="1"/>
          </p:cNvPicPr>
          <p:nvPr/>
        </p:nvPicPr>
        <p:blipFill>
          <a:blip r:embed="rId3"/>
          <a:stretch>
            <a:fillRect/>
          </a:stretch>
        </p:blipFill>
        <p:spPr>
          <a:xfrm>
            <a:off x="10166771" y="88026"/>
            <a:ext cx="2347163" cy="1322947"/>
          </a:xfrm>
          <a:prstGeom prst="rect">
            <a:avLst/>
          </a:prstGeom>
        </p:spPr>
      </p:pic>
    </p:spTree>
    <p:extLst>
      <p:ext uri="{BB962C8B-B14F-4D97-AF65-F5344CB8AC3E}">
        <p14:creationId xmlns:p14="http://schemas.microsoft.com/office/powerpoint/2010/main" val="956490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6823"/>
            <a:ext cx="12192000" cy="14810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FEDE00"/>
                </a:solidFill>
                <a:latin typeface="Century Gothic" panose="020B0502020202020204" pitchFamily="34" charset="0"/>
              </a:rPr>
              <a:t>SESSION FORMAT</a:t>
            </a:r>
          </a:p>
        </p:txBody>
      </p:sp>
      <p:sp>
        <p:nvSpPr>
          <p:cNvPr id="10" name="TextBox 9"/>
          <p:cNvSpPr txBox="1"/>
          <p:nvPr/>
        </p:nvSpPr>
        <p:spPr>
          <a:xfrm>
            <a:off x="927283" y="2295896"/>
            <a:ext cx="9775062" cy="3046988"/>
          </a:xfrm>
          <a:prstGeom prst="rect">
            <a:avLst/>
          </a:prstGeom>
          <a:noFill/>
        </p:spPr>
        <p:txBody>
          <a:bodyPr wrap="square" rtlCol="0">
            <a:spAutoFit/>
          </a:bodyPr>
          <a:lstStyle/>
          <a:p>
            <a:pPr marL="342900" indent="-342900">
              <a:buFont typeface="Wingdings" panose="05000000000000000000" pitchFamily="2" charset="2"/>
              <a:buChar char="§"/>
            </a:pPr>
            <a:r>
              <a:rPr lang="en-GB" sz="2400" dirty="0">
                <a:latin typeface="Century Gothic" panose="020B0502020202020204" pitchFamily="34" charset="0"/>
              </a:rPr>
              <a:t>Take notes.</a:t>
            </a:r>
          </a:p>
          <a:p>
            <a:endParaRPr lang="en-GB" sz="2400" dirty="0">
              <a:latin typeface="Century Gothic" panose="020B0502020202020204" pitchFamily="34" charset="0"/>
            </a:endParaRPr>
          </a:p>
          <a:p>
            <a:pPr marL="342900" indent="-342900">
              <a:buFont typeface="Wingdings" panose="05000000000000000000" pitchFamily="2" charset="2"/>
              <a:buChar char="§"/>
            </a:pPr>
            <a:r>
              <a:rPr lang="en-GB" sz="2400" dirty="0">
                <a:latin typeface="Century Gothic" panose="020B0502020202020204" pitchFamily="34" charset="0"/>
              </a:rPr>
              <a:t>Ask questions at any point – just pop a message in the chat.</a:t>
            </a:r>
          </a:p>
          <a:p>
            <a:pPr marL="342900" indent="-342900">
              <a:buFont typeface="Wingdings" panose="05000000000000000000" pitchFamily="2" charset="2"/>
              <a:buChar char="§"/>
            </a:pPr>
            <a:endParaRPr lang="en-GB" sz="2400" dirty="0">
              <a:latin typeface="Century Gothic" panose="020B0502020202020204" pitchFamily="34" charset="0"/>
            </a:endParaRPr>
          </a:p>
          <a:p>
            <a:pPr marL="342900" indent="-342900">
              <a:buFont typeface="Wingdings" panose="05000000000000000000" pitchFamily="2" charset="2"/>
              <a:buChar char="§"/>
            </a:pPr>
            <a:r>
              <a:rPr lang="en-GB" sz="2400" dirty="0">
                <a:latin typeface="Century Gothic" panose="020B0502020202020204" pitchFamily="34" charset="0"/>
              </a:rPr>
              <a:t> There will be an opportunity at the end of the session to ask questions.</a:t>
            </a:r>
          </a:p>
          <a:p>
            <a:endParaRPr lang="en-GB" sz="2400" dirty="0">
              <a:latin typeface="Century Gothic" panose="020B0502020202020204" pitchFamily="34" charset="0"/>
            </a:endParaRPr>
          </a:p>
          <a:p>
            <a:pPr marL="342900" indent="-342900">
              <a:buFont typeface="Wingdings" panose="05000000000000000000" pitchFamily="2" charset="2"/>
              <a:buChar char="§"/>
            </a:pPr>
            <a:r>
              <a:rPr lang="en-GB" sz="2400" dirty="0">
                <a:latin typeface="Century Gothic" panose="020B0502020202020204" pitchFamily="34" charset="0"/>
              </a:rPr>
              <a:t>Relay this information back to your club committee. </a:t>
            </a:r>
          </a:p>
        </p:txBody>
      </p:sp>
      <p:grpSp>
        <p:nvGrpSpPr>
          <p:cNvPr id="9" name="Group 8">
            <a:extLst>
              <a:ext uri="{FF2B5EF4-FFF2-40B4-BE49-F238E27FC236}">
                <a16:creationId xmlns:a16="http://schemas.microsoft.com/office/drawing/2014/main" id="{C609A5EC-209A-4AE1-B542-3678C0D74102}"/>
              </a:ext>
            </a:extLst>
          </p:cNvPr>
          <p:cNvGrpSpPr/>
          <p:nvPr/>
        </p:nvGrpSpPr>
        <p:grpSpPr>
          <a:xfrm>
            <a:off x="10775765" y="6050045"/>
            <a:ext cx="1416235" cy="807955"/>
            <a:chOff x="10775765" y="6050045"/>
            <a:chExt cx="1416235" cy="807955"/>
          </a:xfrm>
        </p:grpSpPr>
        <p:pic>
          <p:nvPicPr>
            <p:cNvPr id="11" name="Picture 10" descr="https://scontent.xx.fbcdn.net/hphotos-xtp1/v/t1.0-9/10489968_649003051851789_8848562840292593976_n.jpg?oh=fcb6150e643e757856f8dc19a22f253c&amp;oe=563B4135">
              <a:extLst>
                <a:ext uri="{FF2B5EF4-FFF2-40B4-BE49-F238E27FC236}">
                  <a16:creationId xmlns:a16="http://schemas.microsoft.com/office/drawing/2014/main" id="{3C17C040-F2FE-4DC0-AA46-C70E477A422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84045" y="6050045"/>
              <a:ext cx="807955" cy="80795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5F9056D5-B596-4703-A90E-1DB08F32C77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75765" y="6050045"/>
              <a:ext cx="604463" cy="807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51203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4810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FEDE00"/>
                </a:solidFill>
                <a:latin typeface="Century Gothic" panose="020B0502020202020204" pitchFamily="34" charset="0"/>
              </a:rPr>
              <a:t>HOW TO REACH YOUR AUDIENCE</a:t>
            </a:r>
          </a:p>
        </p:txBody>
      </p:sp>
      <p:sp>
        <p:nvSpPr>
          <p:cNvPr id="9" name="TextBox 8">
            <a:extLst>
              <a:ext uri="{FF2B5EF4-FFF2-40B4-BE49-F238E27FC236}">
                <a16:creationId xmlns:a16="http://schemas.microsoft.com/office/drawing/2014/main" id="{A786AEE7-60AB-4FA9-A362-1932B44A1BAD}"/>
              </a:ext>
            </a:extLst>
          </p:cNvPr>
          <p:cNvSpPr txBox="1"/>
          <p:nvPr/>
        </p:nvSpPr>
        <p:spPr>
          <a:xfrm>
            <a:off x="-2" y="3634696"/>
            <a:ext cx="12192001" cy="2831544"/>
          </a:xfrm>
          <a:prstGeom prst="rect">
            <a:avLst/>
          </a:prstGeom>
          <a:noFill/>
        </p:spPr>
        <p:txBody>
          <a:bodyPr wrap="square" rtlCol="0">
            <a:spAutoFit/>
          </a:bodyPr>
          <a:lstStyle/>
          <a:p>
            <a:pPr algn="ctr"/>
            <a:r>
              <a:rPr lang="en-GB" sz="2200" b="1" dirty="0">
                <a:latin typeface="Century Gothic" panose="020B0502020202020204" pitchFamily="34" charset="0"/>
              </a:rPr>
              <a:t>YOUR TARGET AUDIENCE IS YOUR FELLOW STUDENTS</a:t>
            </a:r>
          </a:p>
          <a:p>
            <a:pPr algn="ctr"/>
            <a:r>
              <a:rPr lang="en-GB" sz="2200" b="1" u="sng" dirty="0">
                <a:latin typeface="Century Gothic" panose="020B0502020202020204" pitchFamily="34" charset="0"/>
              </a:rPr>
              <a:t>THINK ABOUT WHAT THAT MEANS</a:t>
            </a:r>
          </a:p>
          <a:p>
            <a:pPr algn="ctr"/>
            <a:br>
              <a:rPr lang="en-GB" sz="2200" b="1" dirty="0">
                <a:latin typeface="Century Gothic" panose="020B0502020202020204" pitchFamily="34" charset="0"/>
              </a:rPr>
            </a:br>
            <a:r>
              <a:rPr lang="en-GB" sz="2200" dirty="0">
                <a:latin typeface="Century Gothic" panose="020B0502020202020204" pitchFamily="34" charset="0"/>
              </a:rPr>
              <a:t>You want to entice your fellow students to read your articles, support your fixtures and be in the know about any events your club or society has coming up - and to do that, you’ll need to keep their attention. Think about how you like to be spoken to on social media and what keeps you engaged. </a:t>
            </a:r>
          </a:p>
          <a:p>
            <a:pPr algn="ctr"/>
            <a:endParaRPr lang="en-GB" sz="2400" dirty="0">
              <a:latin typeface="Century Gothic" panose="020B0502020202020204" pitchFamily="34" charset="0"/>
            </a:endParaRPr>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6757" y="1662235"/>
            <a:ext cx="2938484" cy="1561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0946550" y="157370"/>
            <a:ext cx="1148106" cy="369332"/>
          </a:xfrm>
          <a:prstGeom prst="rect">
            <a:avLst/>
          </a:prstGeom>
          <a:noFill/>
        </p:spPr>
        <p:txBody>
          <a:bodyPr wrap="square" rtlCol="0">
            <a:spAutoFit/>
          </a:bodyPr>
          <a:lstStyle/>
          <a:p>
            <a:pPr algn="ctr"/>
            <a:r>
              <a:rPr lang="en-GB" b="1" dirty="0">
                <a:latin typeface="Century Gothic" panose="020B0502020202020204" pitchFamily="34" charset="0"/>
              </a:rPr>
              <a:t>11</a:t>
            </a:r>
          </a:p>
        </p:txBody>
      </p:sp>
      <p:grpSp>
        <p:nvGrpSpPr>
          <p:cNvPr id="10" name="Group 9">
            <a:extLst>
              <a:ext uri="{FF2B5EF4-FFF2-40B4-BE49-F238E27FC236}">
                <a16:creationId xmlns:a16="http://schemas.microsoft.com/office/drawing/2014/main" id="{492972AF-1031-40E4-BA32-3318A26DDE08}"/>
              </a:ext>
            </a:extLst>
          </p:cNvPr>
          <p:cNvGrpSpPr/>
          <p:nvPr/>
        </p:nvGrpSpPr>
        <p:grpSpPr>
          <a:xfrm>
            <a:off x="10775765" y="6050045"/>
            <a:ext cx="1416235" cy="807955"/>
            <a:chOff x="10775765" y="6050045"/>
            <a:chExt cx="1416235" cy="807955"/>
          </a:xfrm>
        </p:grpSpPr>
        <p:pic>
          <p:nvPicPr>
            <p:cNvPr id="12" name="Picture 11" descr="https://scontent.xx.fbcdn.net/hphotos-xtp1/v/t1.0-9/10489968_649003051851789_8848562840292593976_n.jpg?oh=fcb6150e643e757856f8dc19a22f253c&amp;oe=563B4135">
              <a:extLst>
                <a:ext uri="{FF2B5EF4-FFF2-40B4-BE49-F238E27FC236}">
                  <a16:creationId xmlns:a16="http://schemas.microsoft.com/office/drawing/2014/main" id="{86186F80-7DCC-47C7-BFAD-3ECA15D8D1E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84045" y="6050045"/>
              <a:ext cx="807955" cy="8079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D33D21C3-9801-4430-A8AE-632141D7AF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75765" y="6050045"/>
              <a:ext cx="604463" cy="807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8890298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4810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FEDE00"/>
                </a:solidFill>
                <a:latin typeface="Century Gothic" panose="020B0502020202020204" pitchFamily="34" charset="0"/>
              </a:rPr>
              <a:t>WRITING FOR YOUR TEAM</a:t>
            </a:r>
          </a:p>
        </p:txBody>
      </p:sp>
      <p:sp>
        <p:nvSpPr>
          <p:cNvPr id="9" name="TextBox 8">
            <a:extLst>
              <a:ext uri="{FF2B5EF4-FFF2-40B4-BE49-F238E27FC236}">
                <a16:creationId xmlns:a16="http://schemas.microsoft.com/office/drawing/2014/main" id="{A786AEE7-60AB-4FA9-A362-1932B44A1BAD}"/>
              </a:ext>
            </a:extLst>
          </p:cNvPr>
          <p:cNvSpPr txBox="1"/>
          <p:nvPr/>
        </p:nvSpPr>
        <p:spPr>
          <a:xfrm>
            <a:off x="0" y="1716548"/>
            <a:ext cx="12192001" cy="1200329"/>
          </a:xfrm>
          <a:prstGeom prst="rect">
            <a:avLst/>
          </a:prstGeom>
          <a:noFill/>
        </p:spPr>
        <p:txBody>
          <a:bodyPr wrap="square" rtlCol="0">
            <a:spAutoFit/>
          </a:bodyPr>
          <a:lstStyle/>
          <a:p>
            <a:pPr algn="ctr"/>
            <a:r>
              <a:rPr lang="en-GB" sz="2400" b="1" dirty="0">
                <a:latin typeface="Century Gothic" panose="020B0502020202020204" pitchFamily="34" charset="0"/>
              </a:rPr>
              <a:t>Being an SU member means being part of a family. This means, that all students past and present want to be kept up to date with your achievements. </a:t>
            </a:r>
          </a:p>
          <a:p>
            <a:pPr algn="ctr"/>
            <a:endParaRPr lang="en-GB" sz="2400" dirty="0">
              <a:latin typeface="Century Gothic" panose="020B0502020202020204" pitchFamily="34" charset="0"/>
            </a:endParaRPr>
          </a:p>
        </p:txBody>
      </p:sp>
      <p:pic>
        <p:nvPicPr>
          <p:cNvPr id="1026" name="Picture 2">
            <a:extLst>
              <a:ext uri="{FF2B5EF4-FFF2-40B4-BE49-F238E27FC236}">
                <a16:creationId xmlns:a16="http://schemas.microsoft.com/office/drawing/2014/main" id="{0602A9EE-AD77-4299-B43C-DA226F41555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35547" y="2916877"/>
            <a:ext cx="5320906" cy="354617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6039568C-64AA-4BD6-9A71-920C5E221D3D}"/>
              </a:ext>
            </a:extLst>
          </p:cNvPr>
          <p:cNvGrpSpPr/>
          <p:nvPr/>
        </p:nvGrpSpPr>
        <p:grpSpPr>
          <a:xfrm>
            <a:off x="10775765" y="6050045"/>
            <a:ext cx="1416235" cy="807955"/>
            <a:chOff x="10775765" y="6050045"/>
            <a:chExt cx="1416235" cy="807955"/>
          </a:xfrm>
        </p:grpSpPr>
        <p:pic>
          <p:nvPicPr>
            <p:cNvPr id="11" name="Picture 10" descr="https://scontent.xx.fbcdn.net/hphotos-xtp1/v/t1.0-9/10489968_649003051851789_8848562840292593976_n.jpg?oh=fcb6150e643e757856f8dc19a22f253c&amp;oe=563B4135">
              <a:extLst>
                <a:ext uri="{FF2B5EF4-FFF2-40B4-BE49-F238E27FC236}">
                  <a16:creationId xmlns:a16="http://schemas.microsoft.com/office/drawing/2014/main" id="{B1F90D1E-DD1C-48BE-AB87-B1613560F6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84045" y="6050045"/>
              <a:ext cx="807955" cy="80795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701B70CB-B9BC-4F2D-96F7-37E603C550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75765" y="6050045"/>
              <a:ext cx="604463" cy="807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0832164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4810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FEDE00"/>
                </a:solidFill>
                <a:latin typeface="Century Gothic" panose="020B0502020202020204" pitchFamily="34" charset="0"/>
              </a:rPr>
              <a:t>HOW TO WRITE A BALANCED ARTICLE</a:t>
            </a:r>
          </a:p>
        </p:txBody>
      </p:sp>
      <p:sp>
        <p:nvSpPr>
          <p:cNvPr id="9" name="TextBox 8">
            <a:extLst>
              <a:ext uri="{FF2B5EF4-FFF2-40B4-BE49-F238E27FC236}">
                <a16:creationId xmlns:a16="http://schemas.microsoft.com/office/drawing/2014/main" id="{A786AEE7-60AB-4FA9-A362-1932B44A1BAD}"/>
              </a:ext>
            </a:extLst>
          </p:cNvPr>
          <p:cNvSpPr txBox="1"/>
          <p:nvPr/>
        </p:nvSpPr>
        <p:spPr>
          <a:xfrm>
            <a:off x="0" y="1716548"/>
            <a:ext cx="12192001" cy="1938992"/>
          </a:xfrm>
          <a:prstGeom prst="rect">
            <a:avLst/>
          </a:prstGeom>
          <a:noFill/>
        </p:spPr>
        <p:txBody>
          <a:bodyPr wrap="square" rtlCol="0">
            <a:spAutoFit/>
          </a:bodyPr>
          <a:lstStyle/>
          <a:p>
            <a:pPr algn="ctr"/>
            <a:r>
              <a:rPr lang="en-GB" sz="2400" b="1" dirty="0">
                <a:latin typeface="Century Gothic" panose="020B0502020202020204" pitchFamily="34" charset="0"/>
              </a:rPr>
              <a:t>BE PROUD OF YOUR TEAM, BUT HAVE RESPECT FOR YOUR OPPONENTS</a:t>
            </a:r>
            <a:br>
              <a:rPr lang="en-GB" sz="2400" b="1" dirty="0">
                <a:latin typeface="Century Gothic" panose="020B0502020202020204" pitchFamily="34" charset="0"/>
              </a:rPr>
            </a:br>
            <a:endParaRPr lang="en-GB" sz="2400" b="1" dirty="0">
              <a:latin typeface="Century Gothic" panose="020B0502020202020204" pitchFamily="34" charset="0"/>
            </a:endParaRPr>
          </a:p>
          <a:p>
            <a:pPr algn="ctr"/>
            <a:r>
              <a:rPr lang="en-GB" sz="2400" dirty="0">
                <a:latin typeface="Century Gothic" panose="020B0502020202020204" pitchFamily="34" charset="0"/>
              </a:rPr>
              <a:t>Without your opponents, you wouldn’t have a competition. Be proud to </a:t>
            </a:r>
            <a:r>
              <a:rPr lang="en-GB" sz="2400" dirty="0">
                <a:solidFill>
                  <a:schemeClr val="accent1"/>
                </a:solidFill>
                <a:latin typeface="Century Gothic" panose="020B0502020202020204" pitchFamily="34" charset="0"/>
              </a:rPr>
              <a:t>#BackTheBlades</a:t>
            </a:r>
            <a:r>
              <a:rPr lang="en-GB" sz="2400" dirty="0">
                <a:latin typeface="Century Gothic" panose="020B0502020202020204" pitchFamily="34" charset="0"/>
              </a:rPr>
              <a:t>, but don’t report about the other team in a negative way </a:t>
            </a:r>
          </a:p>
          <a:p>
            <a:pPr algn="ctr"/>
            <a:r>
              <a:rPr lang="en-GB" sz="2400" dirty="0">
                <a:latin typeface="Century Gothic" panose="020B0502020202020204" pitchFamily="34" charset="0"/>
              </a:rPr>
              <a:t>(even if they are UEA)</a:t>
            </a:r>
          </a:p>
        </p:txBody>
      </p:sp>
      <p:pic>
        <p:nvPicPr>
          <p:cNvPr id="11" name="Picture 3" descr="J:\2017 - 2018\18.04.25 - Derby Day\Pole Fitness\IMG_492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330"/>
          <a:stretch/>
        </p:blipFill>
        <p:spPr bwMode="auto">
          <a:xfrm>
            <a:off x="4262437" y="3955692"/>
            <a:ext cx="3667125" cy="231443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D1D06A39-A261-4D91-BF44-D6005E8138DE}"/>
              </a:ext>
            </a:extLst>
          </p:cNvPr>
          <p:cNvGrpSpPr/>
          <p:nvPr/>
        </p:nvGrpSpPr>
        <p:grpSpPr>
          <a:xfrm>
            <a:off x="10775765" y="6050045"/>
            <a:ext cx="1416235" cy="807955"/>
            <a:chOff x="10775765" y="6050045"/>
            <a:chExt cx="1416235" cy="807955"/>
          </a:xfrm>
        </p:grpSpPr>
        <p:pic>
          <p:nvPicPr>
            <p:cNvPr id="12" name="Picture 11" descr="https://scontent.xx.fbcdn.net/hphotos-xtp1/v/t1.0-9/10489968_649003051851789_8848562840292593976_n.jpg?oh=fcb6150e643e757856f8dc19a22f253c&amp;oe=563B4135">
              <a:extLst>
                <a:ext uri="{FF2B5EF4-FFF2-40B4-BE49-F238E27FC236}">
                  <a16:creationId xmlns:a16="http://schemas.microsoft.com/office/drawing/2014/main" id="{7EBC389A-2861-4EF0-8BE9-F2208F4BF1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84045" y="6050045"/>
              <a:ext cx="807955" cy="8079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BB7D5B22-B64D-4ECF-A83D-CF53A55E339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75765" y="6050045"/>
              <a:ext cx="604463" cy="807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721465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4810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FEDE00"/>
                </a:solidFill>
                <a:latin typeface="Century Gothic" panose="020B0502020202020204" pitchFamily="34" charset="0"/>
              </a:rPr>
              <a:t>RUNNING YOUR SOCIAL MEDIA</a:t>
            </a:r>
          </a:p>
        </p:txBody>
      </p:sp>
      <p:sp>
        <p:nvSpPr>
          <p:cNvPr id="9" name="TextBox 8">
            <a:extLst>
              <a:ext uri="{FF2B5EF4-FFF2-40B4-BE49-F238E27FC236}">
                <a16:creationId xmlns:a16="http://schemas.microsoft.com/office/drawing/2014/main" id="{CFE0C4EF-0DC6-47FC-8FDB-EAD058A82D80}"/>
              </a:ext>
            </a:extLst>
          </p:cNvPr>
          <p:cNvSpPr txBox="1"/>
          <p:nvPr/>
        </p:nvSpPr>
        <p:spPr>
          <a:xfrm>
            <a:off x="145810" y="1685010"/>
            <a:ext cx="11900452" cy="523220"/>
          </a:xfrm>
          <a:prstGeom prst="rect">
            <a:avLst/>
          </a:prstGeom>
          <a:noFill/>
        </p:spPr>
        <p:txBody>
          <a:bodyPr wrap="square" rtlCol="0">
            <a:spAutoFit/>
          </a:bodyPr>
          <a:lstStyle/>
          <a:p>
            <a:pPr algn="ctr"/>
            <a:r>
              <a:rPr lang="en-GB" sz="2800" b="1" dirty="0">
                <a:latin typeface="Century Gothic" panose="020B0502020202020204" pitchFamily="34" charset="0"/>
              </a:rPr>
              <a:t>BASIC STARTER TIPS</a:t>
            </a:r>
          </a:p>
        </p:txBody>
      </p:sp>
      <p:sp>
        <p:nvSpPr>
          <p:cNvPr id="2" name="TextBox 1"/>
          <p:cNvSpPr txBox="1"/>
          <p:nvPr/>
        </p:nvSpPr>
        <p:spPr>
          <a:xfrm>
            <a:off x="482994" y="2423764"/>
            <a:ext cx="11819344" cy="3662541"/>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Century Gothic" panose="020B0502020202020204" pitchFamily="34" charset="0"/>
              </a:rPr>
              <a:t>Make sure your profiles are up to date and exciting. </a:t>
            </a:r>
            <a:br>
              <a:rPr lang="en-GB" sz="1600" dirty="0">
                <a:latin typeface="Century Gothic" panose="020B0502020202020204" pitchFamily="34" charset="0"/>
              </a:rPr>
            </a:br>
            <a:endParaRPr lang="en-GB" sz="1600" dirty="0">
              <a:latin typeface="Century Gothic" panose="020B0502020202020204" pitchFamily="34" charset="0"/>
            </a:endParaRPr>
          </a:p>
          <a:p>
            <a:pPr marL="285750" indent="-285750">
              <a:buFont typeface="Arial" panose="020B0604020202020204" pitchFamily="34" charset="0"/>
              <a:buChar char="•"/>
            </a:pPr>
            <a:r>
              <a:rPr lang="en-GB" sz="1600" dirty="0">
                <a:latin typeface="Century Gothic" panose="020B0502020202020204" pitchFamily="34" charset="0"/>
              </a:rPr>
              <a:t>Link your socials to each other – if possible, having the same username or a Linktree is a brilliant way to connect all of your accounts. </a:t>
            </a:r>
            <a:br>
              <a:rPr lang="en-GB" sz="1600" dirty="0">
                <a:latin typeface="Century Gothic" panose="020B0502020202020204" pitchFamily="34" charset="0"/>
              </a:rPr>
            </a:br>
            <a:endParaRPr lang="en-GB" sz="1600" dirty="0">
              <a:latin typeface="Century Gothic" panose="020B0502020202020204" pitchFamily="34" charset="0"/>
            </a:endParaRPr>
          </a:p>
          <a:p>
            <a:pPr marL="285750" indent="-285750">
              <a:buFont typeface="Arial" panose="020B0604020202020204" pitchFamily="34" charset="0"/>
              <a:buChar char="•"/>
            </a:pPr>
            <a:r>
              <a:rPr lang="en-GB" sz="1600" dirty="0">
                <a:latin typeface="Century Gothic" panose="020B0502020202020204" pitchFamily="34" charset="0"/>
              </a:rPr>
              <a:t>Send out your social media links via the email function on essexstudent.com.</a:t>
            </a:r>
            <a:br>
              <a:rPr lang="en-GB" sz="1600" dirty="0">
                <a:latin typeface="Century Gothic" panose="020B0502020202020204" pitchFamily="34" charset="0"/>
              </a:rPr>
            </a:br>
            <a:endParaRPr lang="en-GB" sz="1600" dirty="0">
              <a:latin typeface="Century Gothic" panose="020B0502020202020204" pitchFamily="34" charset="0"/>
            </a:endParaRPr>
          </a:p>
          <a:p>
            <a:pPr marL="285750" indent="-285750">
              <a:buFont typeface="Arial" panose="020B0604020202020204" pitchFamily="34" charset="0"/>
              <a:buChar char="•"/>
            </a:pPr>
            <a:r>
              <a:rPr lang="en-GB" sz="1600" dirty="0">
                <a:latin typeface="Century Gothic" panose="020B0502020202020204" pitchFamily="34" charset="0"/>
              </a:rPr>
              <a:t>Know when to make your social media posts – think about when people are coming out of a class, or posting more frequently in the build-up to an event.</a:t>
            </a:r>
            <a:br>
              <a:rPr lang="en-GB" sz="1600" dirty="0">
                <a:latin typeface="Century Gothic" panose="020B0502020202020204" pitchFamily="34" charset="0"/>
              </a:rPr>
            </a:br>
            <a:endParaRPr lang="en-GB" sz="1600" dirty="0">
              <a:latin typeface="Century Gothic" panose="020B0502020202020204" pitchFamily="34" charset="0"/>
            </a:endParaRPr>
          </a:p>
          <a:p>
            <a:pPr marL="285750" indent="-285750">
              <a:buFont typeface="Arial" panose="020B0604020202020204" pitchFamily="34" charset="0"/>
              <a:buChar char="•"/>
            </a:pPr>
            <a:r>
              <a:rPr lang="en-GB" sz="1600" dirty="0">
                <a:latin typeface="Century Gothic" panose="020B0502020202020204" pitchFamily="34" charset="0"/>
              </a:rPr>
              <a:t>Choose colour schemes and keep this consistent across all platforms.</a:t>
            </a:r>
          </a:p>
          <a:p>
            <a:pPr marL="285750" indent="-285750">
              <a:buFont typeface="Arial" panose="020B0604020202020204" pitchFamily="34" charset="0"/>
              <a:buChar char="•"/>
            </a:pPr>
            <a:endParaRPr lang="en-GB" sz="1600" dirty="0">
              <a:latin typeface="Century Gothic" panose="020B0502020202020204" pitchFamily="34" charset="0"/>
            </a:endParaRPr>
          </a:p>
          <a:p>
            <a:pPr marL="285750" indent="-285750">
              <a:buFont typeface="Arial" panose="020B0604020202020204" pitchFamily="34" charset="0"/>
              <a:buChar char="•"/>
            </a:pPr>
            <a:r>
              <a:rPr lang="en-GB" sz="1600" dirty="0">
                <a:latin typeface="Century Gothic" panose="020B0502020202020204" pitchFamily="34" charset="0"/>
              </a:rPr>
              <a:t>Hashtags aren’t overrated for reaching a wider audience (especially on TikTok!). Utilise them!</a:t>
            </a:r>
          </a:p>
          <a:p>
            <a:endParaRPr lang="en-GB" dirty="0"/>
          </a:p>
        </p:txBody>
      </p:sp>
      <p:grpSp>
        <p:nvGrpSpPr>
          <p:cNvPr id="10" name="Group 9">
            <a:extLst>
              <a:ext uri="{FF2B5EF4-FFF2-40B4-BE49-F238E27FC236}">
                <a16:creationId xmlns:a16="http://schemas.microsoft.com/office/drawing/2014/main" id="{00537E9B-14E9-41C6-A80D-895ACE6FAF32}"/>
              </a:ext>
            </a:extLst>
          </p:cNvPr>
          <p:cNvGrpSpPr/>
          <p:nvPr/>
        </p:nvGrpSpPr>
        <p:grpSpPr>
          <a:xfrm>
            <a:off x="10775765" y="6050045"/>
            <a:ext cx="1416235" cy="807955"/>
            <a:chOff x="10775765" y="6050045"/>
            <a:chExt cx="1416235" cy="807955"/>
          </a:xfrm>
        </p:grpSpPr>
        <p:pic>
          <p:nvPicPr>
            <p:cNvPr id="11" name="Picture 10" descr="https://scontent.xx.fbcdn.net/hphotos-xtp1/v/t1.0-9/10489968_649003051851789_8848562840292593976_n.jpg?oh=fcb6150e643e757856f8dc19a22f253c&amp;oe=563B4135">
              <a:extLst>
                <a:ext uri="{FF2B5EF4-FFF2-40B4-BE49-F238E27FC236}">
                  <a16:creationId xmlns:a16="http://schemas.microsoft.com/office/drawing/2014/main" id="{FD64DF1A-9D8D-4A49-9B38-87767008E7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84045" y="6050045"/>
              <a:ext cx="807955" cy="80795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5BA68985-35F3-40FA-9378-7451E7A7D5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75765" y="6050045"/>
              <a:ext cx="604463" cy="807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6828961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4810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FEDE00"/>
                </a:solidFill>
                <a:latin typeface="Century Gothic" panose="020B0502020202020204" pitchFamily="34" charset="0"/>
              </a:rPr>
              <a:t>RUNNING</a:t>
            </a:r>
            <a:r>
              <a:rPr lang="en-GB" sz="4400" b="1" dirty="0">
                <a:latin typeface="Century Gothic" panose="020B0502020202020204" pitchFamily="34" charset="0"/>
              </a:rPr>
              <a:t> </a:t>
            </a:r>
            <a:r>
              <a:rPr lang="en-GB" sz="4400" b="1" dirty="0">
                <a:solidFill>
                  <a:srgbClr val="FEDE00"/>
                </a:solidFill>
                <a:latin typeface="Century Gothic" panose="020B0502020202020204" pitchFamily="34" charset="0"/>
              </a:rPr>
              <a:t>YOUR SOCIAL MEDIA</a:t>
            </a:r>
          </a:p>
        </p:txBody>
      </p:sp>
      <p:sp>
        <p:nvSpPr>
          <p:cNvPr id="9" name="TextBox 8">
            <a:extLst>
              <a:ext uri="{FF2B5EF4-FFF2-40B4-BE49-F238E27FC236}">
                <a16:creationId xmlns:a16="http://schemas.microsoft.com/office/drawing/2014/main" id="{CFE0C4EF-0DC6-47FC-8FDB-EAD058A82D80}"/>
              </a:ext>
            </a:extLst>
          </p:cNvPr>
          <p:cNvSpPr txBox="1"/>
          <p:nvPr/>
        </p:nvSpPr>
        <p:spPr>
          <a:xfrm>
            <a:off x="145774" y="1949675"/>
            <a:ext cx="11900452" cy="1815882"/>
          </a:xfrm>
          <a:prstGeom prst="rect">
            <a:avLst/>
          </a:prstGeom>
          <a:noFill/>
        </p:spPr>
        <p:txBody>
          <a:bodyPr wrap="square" rtlCol="0">
            <a:spAutoFit/>
          </a:bodyPr>
          <a:lstStyle/>
          <a:p>
            <a:pPr algn="ctr"/>
            <a:r>
              <a:rPr lang="en-GB" sz="2800" b="1" dirty="0">
                <a:solidFill>
                  <a:srgbClr val="FEDE00"/>
                </a:solidFill>
                <a:latin typeface="Century Gothic" panose="020B0502020202020204" pitchFamily="34" charset="0"/>
              </a:rPr>
              <a:t>STICK TO WHAT YOU CAN MANAGE</a:t>
            </a:r>
          </a:p>
          <a:p>
            <a:pPr algn="ctr"/>
            <a:endParaRPr lang="en-GB" sz="2400" b="1" dirty="0">
              <a:solidFill>
                <a:srgbClr val="FF0000"/>
              </a:solidFill>
              <a:latin typeface="Century Gothic" panose="020B0502020202020204" pitchFamily="34" charset="0"/>
            </a:endParaRPr>
          </a:p>
          <a:p>
            <a:pPr algn="ctr"/>
            <a:r>
              <a:rPr lang="en-GB" sz="2000" b="1" dirty="0">
                <a:latin typeface="Century Gothic" panose="020B0502020202020204" pitchFamily="34" charset="0"/>
              </a:rPr>
              <a:t>IT’S BETTER TO HAVE ONE ACTIVE ACCOUNT THAN THREE INACTIVE ONES</a:t>
            </a:r>
          </a:p>
          <a:p>
            <a:pPr algn="ctr"/>
            <a:br>
              <a:rPr lang="en-GB" sz="2000" b="1" dirty="0">
                <a:latin typeface="Century Gothic" panose="020B0502020202020204" pitchFamily="34" charset="0"/>
              </a:rPr>
            </a:br>
            <a:r>
              <a:rPr lang="en-GB" sz="2000" b="1" dirty="0">
                <a:latin typeface="Century Gothic" panose="020B0502020202020204" pitchFamily="34" charset="0"/>
              </a:rPr>
              <a:t>THINK ABOUT WHAT WILL BE FEASIBLE FOR </a:t>
            </a:r>
            <a:r>
              <a:rPr lang="en-GB" sz="2000" b="1" u="sng" dirty="0">
                <a:latin typeface="Century Gothic" panose="020B0502020202020204" pitchFamily="34" charset="0"/>
              </a:rPr>
              <a:t>YOU</a:t>
            </a:r>
            <a:endParaRPr lang="en-GB" sz="2000" b="1" dirty="0">
              <a:latin typeface="Century Gothic" panose="020B0502020202020204" pitchFamily="34" charset="0"/>
            </a:endParaRPr>
          </a:p>
        </p:txBody>
      </p:sp>
      <p:grpSp>
        <p:nvGrpSpPr>
          <p:cNvPr id="10" name="Group 9">
            <a:extLst>
              <a:ext uri="{FF2B5EF4-FFF2-40B4-BE49-F238E27FC236}">
                <a16:creationId xmlns:a16="http://schemas.microsoft.com/office/drawing/2014/main" id="{ED84F27D-D85B-465B-BFC0-2FB64A3D302E}"/>
              </a:ext>
            </a:extLst>
          </p:cNvPr>
          <p:cNvGrpSpPr/>
          <p:nvPr/>
        </p:nvGrpSpPr>
        <p:grpSpPr>
          <a:xfrm>
            <a:off x="10775765" y="6050045"/>
            <a:ext cx="1416235" cy="807955"/>
            <a:chOff x="10775765" y="6050045"/>
            <a:chExt cx="1416235" cy="807955"/>
          </a:xfrm>
        </p:grpSpPr>
        <p:pic>
          <p:nvPicPr>
            <p:cNvPr id="12" name="Picture 11" descr="https://scontent.xx.fbcdn.net/hphotos-xtp1/v/t1.0-9/10489968_649003051851789_8848562840292593976_n.jpg?oh=fcb6150e643e757856f8dc19a22f253c&amp;oe=563B4135">
              <a:extLst>
                <a:ext uri="{FF2B5EF4-FFF2-40B4-BE49-F238E27FC236}">
                  <a16:creationId xmlns:a16="http://schemas.microsoft.com/office/drawing/2014/main" id="{DA15C71E-EC56-4540-A4C0-8556378817D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84045" y="6050045"/>
              <a:ext cx="807955" cy="8079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2F83C7A3-5AAC-4768-9353-FCDABAA4AF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75765" y="6050045"/>
              <a:ext cx="604463" cy="807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6472700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4810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FEDE00"/>
                </a:solidFill>
                <a:latin typeface="Century Gothic" panose="020B0502020202020204" pitchFamily="34" charset="0"/>
              </a:rPr>
              <a:t>RUNNING YOUR SOCIAL MEDIA</a:t>
            </a:r>
          </a:p>
        </p:txBody>
      </p:sp>
      <p:sp>
        <p:nvSpPr>
          <p:cNvPr id="9" name="TextBox 8">
            <a:extLst>
              <a:ext uri="{FF2B5EF4-FFF2-40B4-BE49-F238E27FC236}">
                <a16:creationId xmlns:a16="http://schemas.microsoft.com/office/drawing/2014/main" id="{CFE0C4EF-0DC6-47FC-8FDB-EAD058A82D80}"/>
              </a:ext>
            </a:extLst>
          </p:cNvPr>
          <p:cNvSpPr txBox="1"/>
          <p:nvPr/>
        </p:nvSpPr>
        <p:spPr>
          <a:xfrm>
            <a:off x="145810" y="1556950"/>
            <a:ext cx="11900452" cy="2431435"/>
          </a:xfrm>
          <a:prstGeom prst="rect">
            <a:avLst/>
          </a:prstGeom>
          <a:noFill/>
        </p:spPr>
        <p:txBody>
          <a:bodyPr wrap="square" rtlCol="0">
            <a:spAutoFit/>
          </a:bodyPr>
          <a:lstStyle/>
          <a:p>
            <a:pPr algn="ctr"/>
            <a:r>
              <a:rPr lang="en-GB" sz="2800" b="1" dirty="0">
                <a:latin typeface="Century Gothic" panose="020B0502020202020204" pitchFamily="34" charset="0"/>
              </a:rPr>
              <a:t>WRITE POSTS THAT WILL ENGAGE</a:t>
            </a:r>
          </a:p>
          <a:p>
            <a:pPr algn="ctr"/>
            <a:endParaRPr lang="en-GB" sz="2400" dirty="0">
              <a:solidFill>
                <a:srgbClr val="FF0000"/>
              </a:solidFill>
              <a:latin typeface="Century Gothic" panose="020B0502020202020204" pitchFamily="34" charset="0"/>
            </a:endParaRPr>
          </a:p>
          <a:p>
            <a:pPr algn="ctr"/>
            <a:r>
              <a:rPr lang="en-GB" sz="2000" dirty="0">
                <a:latin typeface="Century Gothic" panose="020B0502020202020204" pitchFamily="34" charset="0"/>
              </a:rPr>
              <a:t>KEEP MATCH REPORTS INTERESTING, MAKE EVENT ANNOUNCEMENTS PUNCHY, AND INCLUDE MEDIA ALONGSIDE TEXT.</a:t>
            </a:r>
          </a:p>
          <a:p>
            <a:pPr algn="ctr"/>
            <a:endParaRPr lang="en-GB" sz="2000" dirty="0">
              <a:latin typeface="Century Gothic" panose="020B0502020202020204" pitchFamily="34" charset="0"/>
            </a:endParaRPr>
          </a:p>
          <a:p>
            <a:pPr algn="ctr"/>
            <a:r>
              <a:rPr lang="en-GB" sz="2000" dirty="0">
                <a:latin typeface="Century Gothic" panose="020B0502020202020204" pitchFamily="34" charset="0"/>
              </a:rPr>
              <a:t>No one wants to read a 5000-word essay in the picture description, people will simply not read it. </a:t>
            </a: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2193" y="4000262"/>
            <a:ext cx="4187613" cy="2798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a:extLst>
              <a:ext uri="{FF2B5EF4-FFF2-40B4-BE49-F238E27FC236}">
                <a16:creationId xmlns:a16="http://schemas.microsoft.com/office/drawing/2014/main" id="{B6CB185E-B768-4707-B821-2B6ED21618B0}"/>
              </a:ext>
            </a:extLst>
          </p:cNvPr>
          <p:cNvGrpSpPr/>
          <p:nvPr/>
        </p:nvGrpSpPr>
        <p:grpSpPr>
          <a:xfrm>
            <a:off x="10775765" y="6050045"/>
            <a:ext cx="1416235" cy="807955"/>
            <a:chOff x="10775765" y="6050045"/>
            <a:chExt cx="1416235" cy="807955"/>
          </a:xfrm>
        </p:grpSpPr>
        <p:pic>
          <p:nvPicPr>
            <p:cNvPr id="12" name="Picture 11" descr="https://scontent.xx.fbcdn.net/hphotos-xtp1/v/t1.0-9/10489968_649003051851789_8848562840292593976_n.jpg?oh=fcb6150e643e757856f8dc19a22f253c&amp;oe=563B4135">
              <a:extLst>
                <a:ext uri="{FF2B5EF4-FFF2-40B4-BE49-F238E27FC236}">
                  <a16:creationId xmlns:a16="http://schemas.microsoft.com/office/drawing/2014/main" id="{49AF8DB5-3FB1-49FE-9741-9E23E13611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84045" y="6050045"/>
              <a:ext cx="807955" cy="8079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130E60C3-2042-4340-ACF1-CA2A81EA4A1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75765" y="6050045"/>
              <a:ext cx="604463" cy="807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7235022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4810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FEDE00"/>
                </a:solidFill>
                <a:latin typeface="Century Gothic" panose="020B0502020202020204" pitchFamily="34" charset="0"/>
              </a:rPr>
              <a:t>RUNNING YOUR SOCIAL MEDIA</a:t>
            </a:r>
          </a:p>
        </p:txBody>
      </p:sp>
      <p:sp>
        <p:nvSpPr>
          <p:cNvPr id="9" name="TextBox 8">
            <a:extLst>
              <a:ext uri="{FF2B5EF4-FFF2-40B4-BE49-F238E27FC236}">
                <a16:creationId xmlns:a16="http://schemas.microsoft.com/office/drawing/2014/main" id="{CFE0C4EF-0DC6-47FC-8FDB-EAD058A82D80}"/>
              </a:ext>
            </a:extLst>
          </p:cNvPr>
          <p:cNvSpPr txBox="1"/>
          <p:nvPr/>
        </p:nvSpPr>
        <p:spPr>
          <a:xfrm>
            <a:off x="327678" y="1481070"/>
            <a:ext cx="11380228" cy="5970865"/>
          </a:xfrm>
          <a:prstGeom prst="rect">
            <a:avLst/>
          </a:prstGeom>
          <a:noFill/>
        </p:spPr>
        <p:txBody>
          <a:bodyPr wrap="square" rtlCol="0">
            <a:spAutoFit/>
          </a:bodyPr>
          <a:lstStyle/>
          <a:p>
            <a:pPr algn="ctr"/>
            <a:r>
              <a:rPr lang="en-GB" sz="3600" b="1" dirty="0">
                <a:solidFill>
                  <a:srgbClr val="FEDE00"/>
                </a:solidFill>
                <a:latin typeface="Century Gothic" panose="020B0502020202020204" pitchFamily="34" charset="0"/>
              </a:rPr>
              <a:t>HOW DO I HOOK AN AUDIENCE?</a:t>
            </a:r>
            <a:endParaRPr lang="en-GB" sz="2000" b="1" dirty="0">
              <a:solidFill>
                <a:srgbClr val="FF0000"/>
              </a:solidFill>
              <a:latin typeface="Century Gothic" panose="020B0502020202020204" pitchFamily="34" charset="0"/>
            </a:endParaRPr>
          </a:p>
          <a:p>
            <a:pPr algn="just"/>
            <a:r>
              <a:rPr lang="en-GB" sz="2000" dirty="0">
                <a:latin typeface="Century Gothic" panose="020B0502020202020204" pitchFamily="34" charset="0"/>
              </a:rPr>
              <a:t>The best way to attract an audience is by using the first line of every post as bait.</a:t>
            </a:r>
            <a:endParaRPr lang="en-GB" dirty="0">
              <a:latin typeface="Century Gothic" panose="020B0502020202020204" pitchFamily="34" charset="0"/>
            </a:endParaRPr>
          </a:p>
          <a:p>
            <a:pPr algn="just"/>
            <a:r>
              <a:rPr lang="en-GB" dirty="0">
                <a:latin typeface="Century Gothic" panose="020B0502020202020204" pitchFamily="34" charset="0"/>
              </a:rPr>
              <a:t>“Don’t forget!”</a:t>
            </a:r>
          </a:p>
          <a:p>
            <a:pPr algn="just"/>
            <a:r>
              <a:rPr lang="en-GB" dirty="0">
                <a:latin typeface="Century Gothic" panose="020B0502020202020204" pitchFamily="34" charset="0"/>
              </a:rPr>
              <a:t>“Guess what!...”</a:t>
            </a:r>
          </a:p>
          <a:p>
            <a:pPr algn="just"/>
            <a:r>
              <a:rPr lang="en-GB" dirty="0">
                <a:latin typeface="Century Gothic" panose="020B0502020202020204" pitchFamily="34" charset="0"/>
              </a:rPr>
              <a:t>“WE WON!...”</a:t>
            </a:r>
          </a:p>
          <a:p>
            <a:endParaRPr lang="en-GB" dirty="0">
              <a:latin typeface="Century Gothic" panose="020B0502020202020204" pitchFamily="34" charset="0"/>
            </a:endParaRPr>
          </a:p>
          <a:p>
            <a:r>
              <a:rPr lang="en-GB" dirty="0">
                <a:latin typeface="Century Gothic" panose="020B0502020202020204" pitchFamily="34" charset="0"/>
              </a:rPr>
              <a:t>Keep up to date with social media trends.</a:t>
            </a:r>
          </a:p>
          <a:p>
            <a:r>
              <a:rPr lang="en-GB" dirty="0">
                <a:latin typeface="Century Gothic" panose="020B0502020202020204" pitchFamily="34" charset="0"/>
              </a:rPr>
              <a:t>Remember to use</a:t>
            </a:r>
          </a:p>
          <a:p>
            <a:endParaRPr lang="en-GB" dirty="0">
              <a:latin typeface="Century Gothic" panose="020B0502020202020204" pitchFamily="34" charset="0"/>
            </a:endParaRPr>
          </a:p>
          <a:p>
            <a:pPr marL="285750" indent="-285750">
              <a:buFont typeface="Arial" panose="020B0604020202020204" pitchFamily="34" charset="0"/>
              <a:buChar char="•"/>
            </a:pPr>
            <a:r>
              <a:rPr lang="en-GB" dirty="0">
                <a:latin typeface="Century Gothic" panose="020B0502020202020204" pitchFamily="34" charset="0"/>
              </a:rPr>
              <a:t> Puns </a:t>
            </a:r>
          </a:p>
          <a:p>
            <a:pPr marL="285750" indent="-285750">
              <a:buFont typeface="Arial" panose="020B0604020202020204" pitchFamily="34" charset="0"/>
              <a:buChar char="•"/>
            </a:pPr>
            <a:r>
              <a:rPr lang="en-GB" dirty="0">
                <a:latin typeface="Century Gothic" panose="020B0502020202020204" pitchFamily="34" charset="0"/>
              </a:rPr>
              <a:t>Emojis </a:t>
            </a:r>
          </a:p>
          <a:p>
            <a:pPr marL="285750" indent="-285750">
              <a:buFont typeface="Arial" panose="020B0604020202020204" pitchFamily="34" charset="0"/>
              <a:buChar char="•"/>
            </a:pPr>
            <a:r>
              <a:rPr lang="en-GB" dirty="0">
                <a:latin typeface="Century Gothic" panose="020B0502020202020204" pitchFamily="34" charset="0"/>
              </a:rPr>
              <a:t>GIFs                                                                                                                          (Us after beating UEA)</a:t>
            </a:r>
          </a:p>
          <a:p>
            <a:pPr marL="285750" indent="-285750">
              <a:buFont typeface="Arial" panose="020B0604020202020204" pitchFamily="34" charset="0"/>
              <a:buChar char="•"/>
            </a:pPr>
            <a:r>
              <a:rPr lang="en-GB" dirty="0">
                <a:latin typeface="Century Gothic" panose="020B0502020202020204" pitchFamily="34" charset="0"/>
              </a:rPr>
              <a:t>Memes </a:t>
            </a:r>
          </a:p>
          <a:p>
            <a:pPr marL="285750" indent="-285750">
              <a:buFont typeface="Arial" panose="020B0604020202020204" pitchFamily="34" charset="0"/>
              <a:buChar char="•"/>
            </a:pPr>
            <a:r>
              <a:rPr lang="en-GB" dirty="0">
                <a:latin typeface="Century Gothic" panose="020B0502020202020204" pitchFamily="34" charset="0"/>
              </a:rPr>
              <a:t>Music </a:t>
            </a:r>
          </a:p>
          <a:p>
            <a:pPr marL="285750" indent="-285750">
              <a:buFont typeface="Arial" panose="020B0604020202020204" pitchFamily="34" charset="0"/>
              <a:buChar char="•"/>
            </a:pPr>
            <a:r>
              <a:rPr lang="en-GB" dirty="0">
                <a:latin typeface="Century Gothic" panose="020B0502020202020204" pitchFamily="34" charset="0"/>
              </a:rPr>
              <a:t>Reels </a:t>
            </a:r>
          </a:p>
          <a:p>
            <a:pPr marL="285750" indent="-285750">
              <a:buFont typeface="Arial" panose="020B0604020202020204" pitchFamily="34" charset="0"/>
              <a:buChar char="•"/>
            </a:pPr>
            <a:r>
              <a:rPr lang="en-GB" dirty="0">
                <a:latin typeface="Century Gothic" panose="020B0502020202020204" pitchFamily="34" charset="0"/>
              </a:rPr>
              <a:t>Most importantly use </a:t>
            </a:r>
            <a:r>
              <a:rPr lang="en-GB" b="1" dirty="0">
                <a:latin typeface="Century Gothic" panose="020B0502020202020204" pitchFamily="34" charset="0"/>
              </a:rPr>
              <a:t>pictures</a:t>
            </a:r>
            <a:r>
              <a:rPr lang="en-GB" dirty="0">
                <a:latin typeface="Century Gothic" panose="020B0502020202020204" pitchFamily="34" charset="0"/>
              </a:rPr>
              <a:t>  - </a:t>
            </a:r>
            <a:r>
              <a:rPr lang="en-US" dirty="0">
                <a:latin typeface="Century Gothic" panose="020B0502020202020204" pitchFamily="34" charset="0"/>
              </a:rPr>
              <a:t>To improve engagement and boost your</a:t>
            </a:r>
          </a:p>
          <a:p>
            <a:pPr marL="285750" indent="-285750">
              <a:buFont typeface="Arial" panose="020B0604020202020204" pitchFamily="34" charset="0"/>
              <a:buChar char="•"/>
            </a:pPr>
            <a:r>
              <a:rPr lang="en-US" dirty="0">
                <a:latin typeface="Century Gothic" panose="020B0502020202020204" pitchFamily="34" charset="0"/>
              </a:rPr>
              <a:t> account and content in the algorithm. </a:t>
            </a:r>
          </a:p>
          <a:p>
            <a:pPr marL="285750" indent="-285750" algn="ctr">
              <a:buFont typeface="Arial" panose="020B0604020202020204" pitchFamily="34" charset="0"/>
              <a:buChar char="•"/>
            </a:pPr>
            <a:endParaRPr lang="en-GB" dirty="0">
              <a:latin typeface="Century Gothic" panose="020B0502020202020204" pitchFamily="34" charset="0"/>
            </a:endParaRPr>
          </a:p>
          <a:p>
            <a:pPr marL="285750" indent="-285750" algn="ctr">
              <a:buFont typeface="Arial" panose="020B0604020202020204" pitchFamily="34" charset="0"/>
              <a:buChar char="•"/>
            </a:pPr>
            <a:endParaRPr lang="en-GB" dirty="0">
              <a:latin typeface="Century Gothic" panose="020B0502020202020204" pitchFamily="34" charset="0"/>
            </a:endParaRPr>
          </a:p>
          <a:p>
            <a:pPr algn="ctr"/>
            <a:endParaRPr lang="en-GB" sz="2000" b="1" dirty="0">
              <a:latin typeface="Century Gothic" panose="020B0502020202020204" pitchFamily="34" charset="0"/>
            </a:endParaRPr>
          </a:p>
        </p:txBody>
      </p:sp>
      <p:grpSp>
        <p:nvGrpSpPr>
          <p:cNvPr id="10" name="Group 9">
            <a:extLst>
              <a:ext uri="{FF2B5EF4-FFF2-40B4-BE49-F238E27FC236}">
                <a16:creationId xmlns:a16="http://schemas.microsoft.com/office/drawing/2014/main" id="{E54F8303-E0E8-4541-AACA-10C849279073}"/>
              </a:ext>
            </a:extLst>
          </p:cNvPr>
          <p:cNvGrpSpPr/>
          <p:nvPr/>
        </p:nvGrpSpPr>
        <p:grpSpPr>
          <a:xfrm>
            <a:off x="10775765" y="6050045"/>
            <a:ext cx="1416235" cy="807955"/>
            <a:chOff x="10775765" y="6050045"/>
            <a:chExt cx="1416235" cy="807955"/>
          </a:xfrm>
        </p:grpSpPr>
        <p:pic>
          <p:nvPicPr>
            <p:cNvPr id="11" name="Picture 10" descr="https://scontent.xx.fbcdn.net/hphotos-xtp1/v/t1.0-9/10489968_649003051851789_8848562840292593976_n.jpg?oh=fcb6150e643e757856f8dc19a22f253c&amp;oe=563B4135">
              <a:extLst>
                <a:ext uri="{FF2B5EF4-FFF2-40B4-BE49-F238E27FC236}">
                  <a16:creationId xmlns:a16="http://schemas.microsoft.com/office/drawing/2014/main" id="{4548B9D8-3AEB-4E9E-8D5A-E7D5208BB21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84045" y="6050045"/>
              <a:ext cx="807955" cy="80795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FDC53F22-1BA5-40F9-AE4D-7B468FFDBE2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75765" y="6050045"/>
              <a:ext cx="604463" cy="807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26" name="Picture 2" descr="Happy Lebron James GIF by ESPN - Find &amp; Share on GIPHY">
            <a:extLst>
              <a:ext uri="{FF2B5EF4-FFF2-40B4-BE49-F238E27FC236}">
                <a16:creationId xmlns:a16="http://schemas.microsoft.com/office/drawing/2014/main" id="{9F794078-1038-D86F-54BC-850AA8AA94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0970" y="2413500"/>
            <a:ext cx="2334853" cy="2374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8209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4810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FEDE00"/>
                </a:solidFill>
                <a:latin typeface="Century Gothic" panose="020B0502020202020204" pitchFamily="34" charset="0"/>
              </a:rPr>
              <a:t>RUNNING YOUR SOCIAL MEDIA</a:t>
            </a:r>
          </a:p>
        </p:txBody>
      </p:sp>
      <p:pic>
        <p:nvPicPr>
          <p:cNvPr id="5" name="Picture 4" descr="https://scontent.xx.fbcdn.net/hphotos-xtp1/v/t1.0-9/10489968_649003051851789_8848562840292593976_n.jpg?oh=fcb6150e643e757856f8dc19a22f253c&amp;oe=563B413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66415" y="5987799"/>
            <a:ext cx="719298" cy="71929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FE0C4EF-0DC6-47FC-8FDB-EAD058A82D80}"/>
              </a:ext>
            </a:extLst>
          </p:cNvPr>
          <p:cNvSpPr txBox="1"/>
          <p:nvPr/>
        </p:nvSpPr>
        <p:spPr>
          <a:xfrm>
            <a:off x="3552185" y="925469"/>
            <a:ext cx="5087630" cy="659085"/>
          </a:xfrm>
          <a:prstGeom prst="rect">
            <a:avLst/>
          </a:prstGeom>
          <a:noFill/>
        </p:spPr>
        <p:txBody>
          <a:bodyPr wrap="square" rtlCol="0">
            <a:spAutoFit/>
          </a:bodyPr>
          <a:lstStyle/>
          <a:p>
            <a:pPr algn="ctr"/>
            <a:r>
              <a:rPr lang="en-GB" sz="3600" b="1" dirty="0">
                <a:solidFill>
                  <a:srgbClr val="FEDE00"/>
                </a:solidFill>
                <a:latin typeface="Century Gothic" panose="020B0502020202020204" pitchFamily="34" charset="0"/>
              </a:rPr>
              <a:t>HASHTAGS &amp; TRENDS</a:t>
            </a:r>
          </a:p>
        </p:txBody>
      </p:sp>
      <p:sp>
        <p:nvSpPr>
          <p:cNvPr id="13" name="TextBox 12">
            <a:extLst>
              <a:ext uri="{FF2B5EF4-FFF2-40B4-BE49-F238E27FC236}">
                <a16:creationId xmlns:a16="http://schemas.microsoft.com/office/drawing/2014/main" id="{C46EB6EC-816C-4D7B-BCF5-3F2BDFF2D36D}"/>
              </a:ext>
            </a:extLst>
          </p:cNvPr>
          <p:cNvSpPr txBox="1"/>
          <p:nvPr/>
        </p:nvSpPr>
        <p:spPr>
          <a:xfrm>
            <a:off x="814781" y="1934654"/>
            <a:ext cx="10562438" cy="3893374"/>
          </a:xfrm>
          <a:prstGeom prst="rect">
            <a:avLst/>
          </a:prstGeom>
          <a:noFill/>
        </p:spPr>
        <p:txBody>
          <a:bodyPr wrap="square" rtlCol="0">
            <a:spAutoFit/>
          </a:bodyPr>
          <a:lstStyle/>
          <a:p>
            <a:pPr algn="ctr"/>
            <a:r>
              <a:rPr lang="en-GB" sz="1900" b="1" dirty="0">
                <a:latin typeface="Century Gothic" panose="020B0502020202020204" pitchFamily="34" charset="0"/>
              </a:rPr>
              <a:t>THIS IS ONE OF THE BEST WAYS TO BUILD YOUR AUDIENCE</a:t>
            </a:r>
          </a:p>
          <a:p>
            <a:pPr algn="ctr"/>
            <a:endParaRPr lang="en-GB" sz="1900" b="1" dirty="0">
              <a:latin typeface="Century Gothic" panose="020B0502020202020204" pitchFamily="34" charset="0"/>
            </a:endParaRPr>
          </a:p>
          <a:p>
            <a:pPr algn="ctr"/>
            <a:endParaRPr lang="en-GB" sz="1900" dirty="0">
              <a:latin typeface="Century Gothic" panose="020B0502020202020204" pitchFamily="34" charset="0"/>
            </a:endParaRPr>
          </a:p>
          <a:p>
            <a:pPr algn="ctr"/>
            <a:r>
              <a:rPr lang="en-GB" sz="1900" dirty="0">
                <a:latin typeface="Century Gothic" panose="020B0502020202020204" pitchFamily="34" charset="0"/>
              </a:rPr>
              <a:t>Utilising hashtags on Twitter, TikTok and Instagram is so important as it gets your content out to a wider audience. Don’t use hashtags like #life #love or ones with millions of posts attached as it will get lost in the algorithm. Use sector-specific hashtags. </a:t>
            </a:r>
          </a:p>
          <a:p>
            <a:pPr algn="ctr"/>
            <a:endParaRPr lang="en-GB" sz="1900" dirty="0">
              <a:latin typeface="Century Gothic" panose="020B0502020202020204" pitchFamily="34" charset="0"/>
            </a:endParaRPr>
          </a:p>
          <a:p>
            <a:pPr algn="ctr"/>
            <a:r>
              <a:rPr lang="en-GB" sz="1900" dirty="0">
                <a:latin typeface="Century Gothic" panose="020B0502020202020204" pitchFamily="34" charset="0"/>
              </a:rPr>
              <a:t>On Instagram, you have 30 hashtags to use – make the most of them but don’t use the same ones all the time or you will get shadow-banned! </a:t>
            </a:r>
          </a:p>
          <a:p>
            <a:pPr algn="ctr"/>
            <a:endParaRPr lang="en-GB" sz="1900" dirty="0">
              <a:latin typeface="Century Gothic" panose="020B0502020202020204" pitchFamily="34" charset="0"/>
            </a:endParaRPr>
          </a:p>
          <a:p>
            <a:pPr algn="ctr"/>
            <a:r>
              <a:rPr lang="en-GB" sz="1900" dirty="0">
                <a:latin typeface="Century Gothic" panose="020B0502020202020204" pitchFamily="34" charset="0"/>
              </a:rPr>
              <a:t>Make a hashtag for your club / society and use it across all of your posts on all social media accounts. </a:t>
            </a:r>
          </a:p>
          <a:p>
            <a:pPr algn="ctr"/>
            <a:endParaRPr lang="en-GB" sz="1900" dirty="0">
              <a:latin typeface="Century Gothic" panose="020B0502020202020204" pitchFamily="34" charset="0"/>
            </a:endParaRPr>
          </a:p>
        </p:txBody>
      </p:sp>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28280" y="5987799"/>
            <a:ext cx="538135" cy="719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20508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4810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FEDE00"/>
                </a:solidFill>
                <a:latin typeface="Century Gothic" panose="020B0502020202020204" pitchFamily="34" charset="0"/>
              </a:rPr>
              <a:t>RUNNING YOUR SOCIAL MEDIA</a:t>
            </a:r>
          </a:p>
        </p:txBody>
      </p:sp>
      <p:pic>
        <p:nvPicPr>
          <p:cNvPr id="5" name="Picture 4" descr="https://scontent.xx.fbcdn.net/hphotos-xtp1/v/t1.0-9/10489968_649003051851789_8848562840292593976_n.jpg?oh=fcb6150e643e757856f8dc19a22f253c&amp;oe=563B413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66415" y="5987799"/>
            <a:ext cx="719298" cy="71929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FE0C4EF-0DC6-47FC-8FDB-EAD058A82D80}"/>
              </a:ext>
            </a:extLst>
          </p:cNvPr>
          <p:cNvSpPr txBox="1"/>
          <p:nvPr/>
        </p:nvSpPr>
        <p:spPr>
          <a:xfrm>
            <a:off x="3552185" y="925469"/>
            <a:ext cx="5087630" cy="659085"/>
          </a:xfrm>
          <a:prstGeom prst="rect">
            <a:avLst/>
          </a:prstGeom>
          <a:noFill/>
        </p:spPr>
        <p:txBody>
          <a:bodyPr wrap="square" rtlCol="0">
            <a:spAutoFit/>
          </a:bodyPr>
          <a:lstStyle/>
          <a:p>
            <a:pPr algn="ctr"/>
            <a:r>
              <a:rPr lang="en-GB" sz="3600" b="1" dirty="0">
                <a:solidFill>
                  <a:srgbClr val="FEDE00"/>
                </a:solidFill>
                <a:latin typeface="Century Gothic" panose="020B0502020202020204" pitchFamily="34" charset="0"/>
              </a:rPr>
              <a:t>HASHTAGS &amp; TRENDS</a:t>
            </a:r>
          </a:p>
        </p:txBody>
      </p:sp>
      <p:sp>
        <p:nvSpPr>
          <p:cNvPr id="13" name="TextBox 12">
            <a:extLst>
              <a:ext uri="{FF2B5EF4-FFF2-40B4-BE49-F238E27FC236}">
                <a16:creationId xmlns:a16="http://schemas.microsoft.com/office/drawing/2014/main" id="{C46EB6EC-816C-4D7B-BCF5-3F2BDFF2D36D}"/>
              </a:ext>
            </a:extLst>
          </p:cNvPr>
          <p:cNvSpPr txBox="1"/>
          <p:nvPr/>
        </p:nvSpPr>
        <p:spPr>
          <a:xfrm>
            <a:off x="814781" y="1934654"/>
            <a:ext cx="10562438" cy="4185761"/>
          </a:xfrm>
          <a:prstGeom prst="rect">
            <a:avLst/>
          </a:prstGeom>
          <a:noFill/>
        </p:spPr>
        <p:txBody>
          <a:bodyPr wrap="square" rtlCol="0">
            <a:spAutoFit/>
          </a:bodyPr>
          <a:lstStyle/>
          <a:p>
            <a:pPr algn="ctr"/>
            <a:r>
              <a:rPr lang="en-GB" sz="1900" b="1" dirty="0">
                <a:latin typeface="Century Gothic" panose="020B0502020202020204" pitchFamily="34" charset="0"/>
              </a:rPr>
              <a:t>THIS IS ONE OF THE BEST WAYS TO BUILD YOUR AUDIENCE</a:t>
            </a:r>
          </a:p>
          <a:p>
            <a:pPr algn="ctr"/>
            <a:endParaRPr lang="en-GB" sz="1900" b="1" dirty="0">
              <a:latin typeface="Century Gothic" panose="020B0502020202020204" pitchFamily="34" charset="0"/>
            </a:endParaRPr>
          </a:p>
          <a:p>
            <a:pPr algn="ctr"/>
            <a:endParaRPr lang="en-GB" sz="1900" dirty="0">
              <a:latin typeface="Century Gothic" panose="020B0502020202020204" pitchFamily="34" charset="0"/>
            </a:endParaRPr>
          </a:p>
          <a:p>
            <a:pPr algn="ctr"/>
            <a:r>
              <a:rPr lang="en-GB" sz="1900" dirty="0">
                <a:latin typeface="Century Gothic" panose="020B0502020202020204" pitchFamily="34" charset="0"/>
              </a:rPr>
              <a:t>Are people talking about the Football World Cup? Are you one of our Football clubs? Use that! </a:t>
            </a:r>
            <a:br>
              <a:rPr lang="en-GB" sz="1900" dirty="0">
                <a:latin typeface="Century Gothic" panose="020B0502020202020204" pitchFamily="34" charset="0"/>
              </a:rPr>
            </a:br>
            <a:br>
              <a:rPr lang="en-GB" sz="1900" dirty="0">
                <a:latin typeface="Century Gothic" panose="020B0502020202020204" pitchFamily="34" charset="0"/>
              </a:rPr>
            </a:br>
            <a:r>
              <a:rPr lang="en-GB" sz="1900" dirty="0">
                <a:latin typeface="Century Gothic" panose="020B0502020202020204" pitchFamily="34" charset="0"/>
              </a:rPr>
              <a:t>Is it Throwback Thursday or Flashback Friday? Put out a throwback post about a social event you held last year. </a:t>
            </a:r>
          </a:p>
          <a:p>
            <a:pPr algn="ctr"/>
            <a:endParaRPr lang="en-GB" sz="1900" dirty="0">
              <a:latin typeface="Century Gothic" panose="020B0502020202020204" pitchFamily="34" charset="0"/>
            </a:endParaRPr>
          </a:p>
          <a:p>
            <a:pPr algn="ctr"/>
            <a:r>
              <a:rPr lang="en-GB" sz="1900" dirty="0">
                <a:latin typeface="Century Gothic" panose="020B0502020202020204" pitchFamily="34" charset="0"/>
              </a:rPr>
              <a:t>Trending </a:t>
            </a:r>
            <a:r>
              <a:rPr lang="en-GB" sz="1900" dirty="0" err="1">
                <a:latin typeface="Century Gothic" panose="020B0502020202020204" pitchFamily="34" charset="0"/>
              </a:rPr>
              <a:t>Tiktok</a:t>
            </a:r>
            <a:r>
              <a:rPr lang="en-GB" sz="1900" dirty="0">
                <a:latin typeface="Century Gothic" panose="020B0502020202020204" pitchFamily="34" charset="0"/>
              </a:rPr>
              <a:t> sounds/videos are the best way to grow your account organically. Show yourself as well as the club. Accounts with a face/faces tied to them perform better as the viewer is familiar with them and then builds a relationship with the account and the content. </a:t>
            </a:r>
          </a:p>
          <a:p>
            <a:pPr algn="ctr"/>
            <a:endParaRPr lang="en-GB" sz="1900" dirty="0">
              <a:latin typeface="Century Gothic" panose="020B0502020202020204" pitchFamily="34" charset="0"/>
            </a:endParaRPr>
          </a:p>
        </p:txBody>
      </p:sp>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28280" y="5987799"/>
            <a:ext cx="538135" cy="719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49595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4810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FEDE00"/>
                </a:solidFill>
                <a:latin typeface="Century Gothic" panose="020B0502020202020204" pitchFamily="34" charset="0"/>
              </a:rPr>
              <a:t>ESSEX SU BRANDING </a:t>
            </a:r>
          </a:p>
          <a:p>
            <a:pPr algn="ctr"/>
            <a:r>
              <a:rPr lang="en-GB" sz="4400" b="1" dirty="0">
                <a:solidFill>
                  <a:srgbClr val="FEDE00"/>
                </a:solidFill>
                <a:latin typeface="Century Gothic" panose="020B0502020202020204" pitchFamily="34" charset="0"/>
              </a:rPr>
              <a:t>&amp; TONE OF VOICE</a:t>
            </a:r>
          </a:p>
        </p:txBody>
      </p:sp>
      <p:sp>
        <p:nvSpPr>
          <p:cNvPr id="11" name="TextBox 10">
            <a:extLst>
              <a:ext uri="{FF2B5EF4-FFF2-40B4-BE49-F238E27FC236}">
                <a16:creationId xmlns:a16="http://schemas.microsoft.com/office/drawing/2014/main" id="{CFE0C4EF-0DC6-47FC-8FDB-EAD058A82D80}"/>
              </a:ext>
            </a:extLst>
          </p:cNvPr>
          <p:cNvSpPr txBox="1"/>
          <p:nvPr/>
        </p:nvSpPr>
        <p:spPr>
          <a:xfrm>
            <a:off x="145810" y="1685010"/>
            <a:ext cx="11959104" cy="4185761"/>
          </a:xfrm>
          <a:prstGeom prst="rect">
            <a:avLst/>
          </a:prstGeom>
          <a:noFill/>
        </p:spPr>
        <p:txBody>
          <a:bodyPr wrap="square" rtlCol="0">
            <a:spAutoFit/>
          </a:bodyPr>
          <a:lstStyle/>
          <a:p>
            <a:pPr algn="ctr"/>
            <a:r>
              <a:rPr lang="en-GB" sz="2400" b="1" dirty="0">
                <a:latin typeface="Century Gothic" panose="020B0502020202020204" pitchFamily="34" charset="0"/>
              </a:rPr>
              <a:t>SU BRANDING</a:t>
            </a:r>
          </a:p>
          <a:p>
            <a:pPr algn="ctr"/>
            <a:endParaRPr lang="en-GB" sz="2000" b="1" dirty="0">
              <a:solidFill>
                <a:srgbClr val="FF0000"/>
              </a:solidFill>
              <a:latin typeface="Century Gothic" panose="020B0502020202020204" pitchFamily="34" charset="0"/>
            </a:endParaRPr>
          </a:p>
          <a:p>
            <a:pPr algn="ctr"/>
            <a:r>
              <a:rPr lang="en-GB" b="1" dirty="0">
                <a:latin typeface="Century Gothic" panose="020B0502020202020204" pitchFamily="34" charset="0"/>
              </a:rPr>
              <a:t>DON’T WORRY ABOUT SU BRANDING TOO MUCH, </a:t>
            </a:r>
          </a:p>
          <a:p>
            <a:pPr algn="ctr"/>
            <a:r>
              <a:rPr lang="en-GB" b="1" dirty="0">
                <a:latin typeface="Century Gothic" panose="020B0502020202020204" pitchFamily="34" charset="0"/>
              </a:rPr>
              <a:t>BUT ADJUST YOUR TONE OF VOICE.</a:t>
            </a:r>
          </a:p>
          <a:p>
            <a:pPr algn="ctr"/>
            <a:br>
              <a:rPr lang="en-GB" b="1" dirty="0">
                <a:latin typeface="Century Gothic" panose="020B0502020202020204" pitchFamily="34" charset="0"/>
              </a:rPr>
            </a:br>
            <a:r>
              <a:rPr lang="en-GB" dirty="0">
                <a:latin typeface="Century Gothic" panose="020B0502020202020204" pitchFamily="34" charset="0"/>
              </a:rPr>
              <a:t>Writing with an SU tone of voice might take some getting used to at first, but it comes with practice. Just remember your page is a representative of the organisation.</a:t>
            </a:r>
          </a:p>
          <a:p>
            <a:pPr algn="ctr"/>
            <a:endParaRPr lang="en-GB" dirty="0">
              <a:latin typeface="Century Gothic" panose="020B0502020202020204" pitchFamily="34" charset="0"/>
            </a:endParaRPr>
          </a:p>
          <a:p>
            <a:pPr algn="ctr"/>
            <a:endParaRPr lang="en-GB" dirty="0">
              <a:latin typeface="Century Gothic" panose="020B0502020202020204" pitchFamily="34" charset="0"/>
            </a:endParaRPr>
          </a:p>
          <a:p>
            <a:pPr algn="ctr"/>
            <a:r>
              <a:rPr lang="en-GB" sz="2400" b="1" dirty="0">
                <a:latin typeface="Century Gothic" panose="020B0502020202020204" pitchFamily="34" charset="0"/>
              </a:rPr>
              <a:t>WHAT WE STAND FOR</a:t>
            </a:r>
          </a:p>
          <a:p>
            <a:pPr algn="ctr"/>
            <a:endParaRPr lang="en-GB" b="1" dirty="0">
              <a:solidFill>
                <a:srgbClr val="FF0000"/>
              </a:solidFill>
              <a:latin typeface="Century Gothic" panose="020B0502020202020204" pitchFamily="34" charset="0"/>
            </a:endParaRPr>
          </a:p>
          <a:p>
            <a:pPr algn="ctr"/>
            <a:r>
              <a:rPr lang="en-GB" dirty="0">
                <a:latin typeface="Century Gothic" panose="020B0502020202020204" pitchFamily="34" charset="0"/>
              </a:rPr>
              <a:t>We are humans, that like to come across as human. We put students at the heart of every single thing we say, so think about what you want to write, and how you want it to come across.</a:t>
            </a:r>
          </a:p>
          <a:p>
            <a:pPr algn="ctr"/>
            <a:r>
              <a:rPr lang="en-GB" dirty="0">
                <a:latin typeface="Century Gothic" panose="020B0502020202020204" pitchFamily="34" charset="0"/>
              </a:rPr>
              <a:t> </a:t>
            </a:r>
          </a:p>
        </p:txBody>
      </p:sp>
      <p:pic>
        <p:nvPicPr>
          <p:cNvPr id="12" name="Picture 2" descr="C:\Users\rlsims\Pictures\Logos\House-Shape-Black.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76809" y="1735378"/>
            <a:ext cx="396258" cy="46909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rlsims\Pictures\Logos\House-Shape-Black.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60088" y="1735378"/>
            <a:ext cx="396258" cy="469095"/>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DECF8620-F0A0-469F-9B79-A0B6CFEF5930}"/>
              </a:ext>
            </a:extLst>
          </p:cNvPr>
          <p:cNvGrpSpPr/>
          <p:nvPr/>
        </p:nvGrpSpPr>
        <p:grpSpPr>
          <a:xfrm>
            <a:off x="10775765" y="6050045"/>
            <a:ext cx="1416235" cy="807955"/>
            <a:chOff x="10775765" y="6050045"/>
            <a:chExt cx="1416235" cy="807955"/>
          </a:xfrm>
        </p:grpSpPr>
        <p:pic>
          <p:nvPicPr>
            <p:cNvPr id="13" name="Picture 12" descr="https://scontent.xx.fbcdn.net/hphotos-xtp1/v/t1.0-9/10489968_649003051851789_8848562840292593976_n.jpg?oh=fcb6150e643e757856f8dc19a22f253c&amp;oe=563B4135">
              <a:extLst>
                <a:ext uri="{FF2B5EF4-FFF2-40B4-BE49-F238E27FC236}">
                  <a16:creationId xmlns:a16="http://schemas.microsoft.com/office/drawing/2014/main" id="{8359250F-21F9-4FBE-9FB7-0FCF99569C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84045" y="6050045"/>
              <a:ext cx="807955" cy="8079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74299540-55D6-486E-BB28-90A371BF06A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75765" y="6050045"/>
              <a:ext cx="604463" cy="807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144369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4810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FEDE00"/>
                </a:solidFill>
                <a:latin typeface="Century Gothic" panose="020B0502020202020204" pitchFamily="34" charset="0"/>
              </a:rPr>
              <a:t>WHAT IS YOUR ROLE?</a:t>
            </a:r>
          </a:p>
        </p:txBody>
      </p:sp>
      <p:sp>
        <p:nvSpPr>
          <p:cNvPr id="10" name="TextBox 9"/>
          <p:cNvSpPr txBox="1"/>
          <p:nvPr/>
        </p:nvSpPr>
        <p:spPr>
          <a:xfrm>
            <a:off x="927283" y="1777281"/>
            <a:ext cx="9775062" cy="3416320"/>
          </a:xfrm>
          <a:prstGeom prst="rect">
            <a:avLst/>
          </a:prstGeom>
          <a:noFill/>
        </p:spPr>
        <p:txBody>
          <a:bodyPr wrap="square" rtlCol="0">
            <a:spAutoFit/>
          </a:bodyPr>
          <a:lstStyle/>
          <a:p>
            <a:pPr marL="342900" indent="-342900">
              <a:buFont typeface="Wingdings" panose="05000000000000000000" pitchFamily="2" charset="2"/>
              <a:buChar char="§"/>
            </a:pPr>
            <a:r>
              <a:rPr lang="en-GB" sz="2400" dirty="0">
                <a:latin typeface="Century Gothic" panose="020B0502020202020204" pitchFamily="34" charset="0"/>
              </a:rPr>
              <a:t>Communications/Publicity/Media Officers all have a big role to play in the promotion of your Sports Clubs and Societies. </a:t>
            </a:r>
          </a:p>
          <a:p>
            <a:pPr marL="342900" indent="-342900">
              <a:buFont typeface="Wingdings" panose="05000000000000000000" pitchFamily="2" charset="2"/>
              <a:buChar char="§"/>
            </a:pPr>
            <a:endParaRPr lang="en-GB" sz="2400" dirty="0">
              <a:latin typeface="Century Gothic" panose="020B0502020202020204" pitchFamily="34" charset="0"/>
            </a:endParaRPr>
          </a:p>
          <a:p>
            <a:pPr marL="342900" indent="-342900">
              <a:buFont typeface="Wingdings" panose="05000000000000000000" pitchFamily="2" charset="2"/>
              <a:buChar char="§"/>
            </a:pPr>
            <a:r>
              <a:rPr lang="en-GB" sz="2400" dirty="0">
                <a:latin typeface="Century Gothic" panose="020B0502020202020204" pitchFamily="34" charset="0"/>
              </a:rPr>
              <a:t>Your role will help with recruitment, awareness and may even assist in gaining of sponsorships or donations.</a:t>
            </a:r>
          </a:p>
          <a:p>
            <a:pPr marL="342900" indent="-342900">
              <a:buFont typeface="Wingdings" panose="05000000000000000000" pitchFamily="2" charset="2"/>
              <a:buChar char="§"/>
            </a:pPr>
            <a:endParaRPr lang="en-GB" sz="2400" dirty="0">
              <a:latin typeface="Century Gothic" panose="020B0502020202020204" pitchFamily="34" charset="0"/>
            </a:endParaRPr>
          </a:p>
          <a:p>
            <a:pPr marL="342900" indent="-342900">
              <a:buFont typeface="Wingdings" panose="05000000000000000000" pitchFamily="2" charset="2"/>
              <a:buChar char="§"/>
            </a:pPr>
            <a:r>
              <a:rPr lang="en-GB" sz="2400" dirty="0">
                <a:latin typeface="Century Gothic" panose="020B0502020202020204" pitchFamily="34" charset="0"/>
              </a:rPr>
              <a:t>Whilst your roles will differ from person to person, you are all essentially in the position to let everyone know how great your Sports Club or Society is.</a:t>
            </a:r>
          </a:p>
        </p:txBody>
      </p:sp>
      <p:grpSp>
        <p:nvGrpSpPr>
          <p:cNvPr id="9" name="Group 8">
            <a:extLst>
              <a:ext uri="{FF2B5EF4-FFF2-40B4-BE49-F238E27FC236}">
                <a16:creationId xmlns:a16="http://schemas.microsoft.com/office/drawing/2014/main" id="{218EFCF9-2A12-4268-A6B6-F404BD3DB34A}"/>
              </a:ext>
            </a:extLst>
          </p:cNvPr>
          <p:cNvGrpSpPr/>
          <p:nvPr/>
        </p:nvGrpSpPr>
        <p:grpSpPr>
          <a:xfrm>
            <a:off x="10775765" y="6050045"/>
            <a:ext cx="1416235" cy="807955"/>
            <a:chOff x="10775765" y="6050045"/>
            <a:chExt cx="1416235" cy="807955"/>
          </a:xfrm>
        </p:grpSpPr>
        <p:pic>
          <p:nvPicPr>
            <p:cNvPr id="11" name="Picture 10" descr="https://scontent.xx.fbcdn.net/hphotos-xtp1/v/t1.0-9/10489968_649003051851789_8848562840292593976_n.jpg?oh=fcb6150e643e757856f8dc19a22f253c&amp;oe=563B4135">
              <a:extLst>
                <a:ext uri="{FF2B5EF4-FFF2-40B4-BE49-F238E27FC236}">
                  <a16:creationId xmlns:a16="http://schemas.microsoft.com/office/drawing/2014/main" id="{4AF3E146-BCFC-420C-B3E4-50CE9430A6F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84045" y="6050045"/>
              <a:ext cx="807955" cy="80795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DAAFAA50-AFDD-4B2A-AC16-F537AFA1E7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75765" y="6050045"/>
              <a:ext cx="604463" cy="807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8061233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4810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FEDE00"/>
                </a:solidFill>
                <a:latin typeface="Century Gothic" panose="020B0502020202020204" pitchFamily="34" charset="0"/>
              </a:rPr>
              <a:t>ESSEX SU BRANDING </a:t>
            </a:r>
          </a:p>
          <a:p>
            <a:pPr algn="ctr"/>
            <a:r>
              <a:rPr lang="en-GB" sz="4400" b="1" dirty="0">
                <a:solidFill>
                  <a:srgbClr val="FEDE00"/>
                </a:solidFill>
                <a:latin typeface="Century Gothic" panose="020B0502020202020204" pitchFamily="34" charset="0"/>
              </a:rPr>
              <a:t>&amp; TONE OF VOICE</a:t>
            </a:r>
          </a:p>
        </p:txBody>
      </p:sp>
      <p:sp>
        <p:nvSpPr>
          <p:cNvPr id="11" name="TextBox 10">
            <a:extLst>
              <a:ext uri="{FF2B5EF4-FFF2-40B4-BE49-F238E27FC236}">
                <a16:creationId xmlns:a16="http://schemas.microsoft.com/office/drawing/2014/main" id="{CFE0C4EF-0DC6-47FC-8FDB-EAD058A82D80}"/>
              </a:ext>
            </a:extLst>
          </p:cNvPr>
          <p:cNvSpPr txBox="1"/>
          <p:nvPr/>
        </p:nvSpPr>
        <p:spPr>
          <a:xfrm>
            <a:off x="145774" y="1580235"/>
            <a:ext cx="11900452" cy="3662541"/>
          </a:xfrm>
          <a:prstGeom prst="rect">
            <a:avLst/>
          </a:prstGeom>
          <a:noFill/>
        </p:spPr>
        <p:txBody>
          <a:bodyPr wrap="square" rtlCol="0">
            <a:spAutoFit/>
          </a:bodyPr>
          <a:lstStyle/>
          <a:p>
            <a:pPr algn="ctr"/>
            <a:r>
              <a:rPr lang="en-GB" sz="3400" b="1" dirty="0">
                <a:latin typeface="Century Gothic" panose="020B0502020202020204" pitchFamily="34" charset="0"/>
              </a:rPr>
              <a:t>SOCIAL MEDIA</a:t>
            </a:r>
          </a:p>
          <a:p>
            <a:pPr algn="ctr"/>
            <a:endParaRPr lang="en-GB" b="1" dirty="0">
              <a:solidFill>
                <a:srgbClr val="FF0000"/>
              </a:solidFill>
              <a:latin typeface="Century Gothic" panose="020B0502020202020204" pitchFamily="34" charset="0"/>
            </a:endParaRPr>
          </a:p>
          <a:p>
            <a:pPr algn="ctr"/>
            <a:endParaRPr lang="en-GB" b="1" dirty="0">
              <a:solidFill>
                <a:srgbClr val="FF0000"/>
              </a:solidFill>
              <a:latin typeface="Century Gothic" panose="020B0502020202020204" pitchFamily="34" charset="0"/>
            </a:endParaRPr>
          </a:p>
          <a:p>
            <a:pPr algn="ctr"/>
            <a:endParaRPr lang="en-GB" b="1" dirty="0">
              <a:solidFill>
                <a:srgbClr val="FF0000"/>
              </a:solidFill>
              <a:latin typeface="Century Gothic" panose="020B0502020202020204" pitchFamily="34" charset="0"/>
            </a:endParaRPr>
          </a:p>
          <a:p>
            <a:pPr algn="ctr"/>
            <a:endParaRPr lang="en-GB" b="1" dirty="0">
              <a:solidFill>
                <a:srgbClr val="FF0000"/>
              </a:solidFill>
              <a:latin typeface="Century Gothic" panose="020B0502020202020204" pitchFamily="34" charset="0"/>
            </a:endParaRPr>
          </a:p>
          <a:p>
            <a:pPr algn="ctr"/>
            <a:endParaRPr lang="en-GB" b="1" dirty="0">
              <a:solidFill>
                <a:srgbClr val="FF0000"/>
              </a:solidFill>
              <a:latin typeface="Century Gothic" panose="020B0502020202020204" pitchFamily="34" charset="0"/>
            </a:endParaRPr>
          </a:p>
          <a:p>
            <a:pPr algn="ctr"/>
            <a:br>
              <a:rPr lang="en-GB" dirty="0">
                <a:latin typeface="Century Gothic" panose="020B0502020202020204" pitchFamily="34" charset="0"/>
              </a:rPr>
            </a:br>
            <a:br>
              <a:rPr lang="en-GB" dirty="0">
                <a:latin typeface="Century Gothic" panose="020B0502020202020204" pitchFamily="34" charset="0"/>
              </a:rPr>
            </a:br>
            <a:r>
              <a:rPr lang="en-GB" dirty="0">
                <a:latin typeface="Century Gothic" panose="020B0502020202020204" pitchFamily="34" charset="0"/>
              </a:rPr>
              <a:t>Think about each post you write, why you are writing it, and what you hope to gain from it. </a:t>
            </a:r>
          </a:p>
          <a:p>
            <a:pPr algn="ctr"/>
            <a:endParaRPr lang="en-GB" dirty="0">
              <a:latin typeface="Century Gothic" panose="020B0502020202020204" pitchFamily="34" charset="0"/>
            </a:endParaRPr>
          </a:p>
          <a:p>
            <a:pPr algn="ctr"/>
            <a:r>
              <a:rPr lang="en-GB" dirty="0">
                <a:latin typeface="Century Gothic" panose="020B0502020202020204" pitchFamily="34" charset="0"/>
              </a:rPr>
              <a:t>Social media is a form of connection, and it’s our way to connect to our members directly. Every post should be student-focused, clear and direct.</a:t>
            </a:r>
          </a:p>
        </p:txBody>
      </p:sp>
      <p:sp>
        <p:nvSpPr>
          <p:cNvPr id="9" name="Rectangle: Folded Corner 4">
            <a:extLst>
              <a:ext uri="{FF2B5EF4-FFF2-40B4-BE49-F238E27FC236}">
                <a16:creationId xmlns:a16="http://schemas.microsoft.com/office/drawing/2014/main" id="{D89D9BB0-C714-4E7C-8CF8-056BECAE05C1}"/>
              </a:ext>
            </a:extLst>
          </p:cNvPr>
          <p:cNvSpPr/>
          <p:nvPr/>
        </p:nvSpPr>
        <p:spPr>
          <a:xfrm>
            <a:off x="1266825" y="2314574"/>
            <a:ext cx="1495425" cy="1143001"/>
          </a:xfrm>
          <a:prstGeom prst="foldedCorner">
            <a:avLst>
              <a:gd name="adj" fmla="val 30343"/>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b="1" dirty="0">
                <a:solidFill>
                  <a:schemeClr val="tx1"/>
                </a:solidFill>
                <a:latin typeface="Century Gothic" panose="020B0502020202020204" pitchFamily="34" charset="0"/>
              </a:rPr>
              <a:t>SHORT</a:t>
            </a:r>
          </a:p>
        </p:txBody>
      </p:sp>
      <p:sp>
        <p:nvSpPr>
          <p:cNvPr id="10" name="Rectangle: Folded Corner 2">
            <a:extLst>
              <a:ext uri="{FF2B5EF4-FFF2-40B4-BE49-F238E27FC236}">
                <a16:creationId xmlns:a16="http://schemas.microsoft.com/office/drawing/2014/main" id="{46E7C56B-F0FC-4A88-9537-31D8A297194B}"/>
              </a:ext>
            </a:extLst>
          </p:cNvPr>
          <p:cNvSpPr/>
          <p:nvPr/>
        </p:nvSpPr>
        <p:spPr>
          <a:xfrm>
            <a:off x="4972620" y="2314572"/>
            <a:ext cx="2246759" cy="1143003"/>
          </a:xfrm>
          <a:prstGeom prst="foldedCorner">
            <a:avLst>
              <a:gd name="adj" fmla="val 30343"/>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Century Gothic" panose="020B0502020202020204" pitchFamily="34" charset="0"/>
              </a:rPr>
              <a:t>INFORMATIVE</a:t>
            </a:r>
          </a:p>
        </p:txBody>
      </p:sp>
      <p:sp>
        <p:nvSpPr>
          <p:cNvPr id="12" name="Rectangle: Folded Corner 5">
            <a:extLst>
              <a:ext uri="{FF2B5EF4-FFF2-40B4-BE49-F238E27FC236}">
                <a16:creationId xmlns:a16="http://schemas.microsoft.com/office/drawing/2014/main" id="{D7A16CF6-1A94-440D-8CE9-93F6C67F86A3}"/>
              </a:ext>
            </a:extLst>
          </p:cNvPr>
          <p:cNvSpPr/>
          <p:nvPr/>
        </p:nvSpPr>
        <p:spPr>
          <a:xfrm>
            <a:off x="9319228" y="2314574"/>
            <a:ext cx="1383117" cy="1143001"/>
          </a:xfrm>
          <a:prstGeom prst="foldedCorner">
            <a:avLst>
              <a:gd name="adj" fmla="val 30343"/>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b="1" dirty="0">
                <a:solidFill>
                  <a:schemeClr val="tx1"/>
                </a:solidFill>
                <a:latin typeface="Century Gothic" panose="020B0502020202020204" pitchFamily="34" charset="0"/>
              </a:rPr>
              <a:t>SNAPPY</a:t>
            </a:r>
          </a:p>
        </p:txBody>
      </p:sp>
      <p:sp>
        <p:nvSpPr>
          <p:cNvPr id="13" name="TextBox 12"/>
          <p:cNvSpPr txBox="1"/>
          <p:nvPr/>
        </p:nvSpPr>
        <p:spPr>
          <a:xfrm>
            <a:off x="10837607" y="211961"/>
            <a:ext cx="1148106" cy="369332"/>
          </a:xfrm>
          <a:prstGeom prst="rect">
            <a:avLst/>
          </a:prstGeom>
          <a:noFill/>
        </p:spPr>
        <p:txBody>
          <a:bodyPr wrap="square" rtlCol="0">
            <a:spAutoFit/>
          </a:bodyPr>
          <a:lstStyle/>
          <a:p>
            <a:pPr algn="ctr"/>
            <a:r>
              <a:rPr lang="en-GB" b="1" dirty="0">
                <a:latin typeface="Century Gothic" panose="020B0502020202020204" pitchFamily="34" charset="0"/>
              </a:rPr>
              <a:t>23</a:t>
            </a:r>
          </a:p>
        </p:txBody>
      </p:sp>
      <p:grpSp>
        <p:nvGrpSpPr>
          <p:cNvPr id="14" name="Group 13">
            <a:extLst>
              <a:ext uri="{FF2B5EF4-FFF2-40B4-BE49-F238E27FC236}">
                <a16:creationId xmlns:a16="http://schemas.microsoft.com/office/drawing/2014/main" id="{588B080A-91EC-4244-8AB8-FE9CEC79EA94}"/>
              </a:ext>
            </a:extLst>
          </p:cNvPr>
          <p:cNvGrpSpPr/>
          <p:nvPr/>
        </p:nvGrpSpPr>
        <p:grpSpPr>
          <a:xfrm>
            <a:off x="10775765" y="6050045"/>
            <a:ext cx="1416235" cy="807955"/>
            <a:chOff x="10775765" y="6050045"/>
            <a:chExt cx="1416235" cy="807955"/>
          </a:xfrm>
        </p:grpSpPr>
        <p:pic>
          <p:nvPicPr>
            <p:cNvPr id="15" name="Picture 14" descr="https://scontent.xx.fbcdn.net/hphotos-xtp1/v/t1.0-9/10489968_649003051851789_8848562840292593976_n.jpg?oh=fcb6150e643e757856f8dc19a22f253c&amp;oe=563B4135">
              <a:extLst>
                <a:ext uri="{FF2B5EF4-FFF2-40B4-BE49-F238E27FC236}">
                  <a16:creationId xmlns:a16="http://schemas.microsoft.com/office/drawing/2014/main" id="{FB0D443D-2EE7-46B7-9512-D5B5F13CE30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84045" y="6050045"/>
              <a:ext cx="807955" cy="8079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33ADF4D3-BFD1-4F8E-91AF-BED944F0BE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75765" y="6050045"/>
              <a:ext cx="604463" cy="807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6895548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4810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FEDE00"/>
                </a:solidFill>
                <a:latin typeface="Century Gothic" panose="020B0502020202020204" pitchFamily="34" charset="0"/>
              </a:rPr>
              <a:t>ESSEX SU BRANDING </a:t>
            </a:r>
          </a:p>
          <a:p>
            <a:pPr algn="ctr"/>
            <a:r>
              <a:rPr lang="en-GB" sz="4400" b="1" dirty="0">
                <a:solidFill>
                  <a:srgbClr val="FEDE00"/>
                </a:solidFill>
                <a:latin typeface="Century Gothic" panose="020B0502020202020204" pitchFamily="34" charset="0"/>
              </a:rPr>
              <a:t>&amp; TONE OF VOICE</a:t>
            </a:r>
          </a:p>
        </p:txBody>
      </p:sp>
      <p:pic>
        <p:nvPicPr>
          <p:cNvPr id="13" name="Picture 12">
            <a:extLst>
              <a:ext uri="{FF2B5EF4-FFF2-40B4-BE49-F238E27FC236}">
                <a16:creationId xmlns:a16="http://schemas.microsoft.com/office/drawing/2014/main" id="{1B94D250-7376-4448-8232-2B736DA164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1166" y="1726009"/>
            <a:ext cx="5476609" cy="5014857"/>
          </a:xfrm>
          <a:prstGeom prst="rect">
            <a:avLst/>
          </a:prstGeom>
        </p:spPr>
      </p:pic>
      <p:grpSp>
        <p:nvGrpSpPr>
          <p:cNvPr id="9" name="Group 8">
            <a:extLst>
              <a:ext uri="{FF2B5EF4-FFF2-40B4-BE49-F238E27FC236}">
                <a16:creationId xmlns:a16="http://schemas.microsoft.com/office/drawing/2014/main" id="{C53D98B5-923B-4223-9178-F2052C8C6685}"/>
              </a:ext>
            </a:extLst>
          </p:cNvPr>
          <p:cNvGrpSpPr/>
          <p:nvPr/>
        </p:nvGrpSpPr>
        <p:grpSpPr>
          <a:xfrm>
            <a:off x="10775765" y="6050045"/>
            <a:ext cx="1416235" cy="807955"/>
            <a:chOff x="10775765" y="6050045"/>
            <a:chExt cx="1416235" cy="807955"/>
          </a:xfrm>
        </p:grpSpPr>
        <p:pic>
          <p:nvPicPr>
            <p:cNvPr id="10" name="Picture 9" descr="https://scontent.xx.fbcdn.net/hphotos-xtp1/v/t1.0-9/10489968_649003051851789_8848562840292593976_n.jpg?oh=fcb6150e643e757856f8dc19a22f253c&amp;oe=563B4135">
              <a:extLst>
                <a:ext uri="{FF2B5EF4-FFF2-40B4-BE49-F238E27FC236}">
                  <a16:creationId xmlns:a16="http://schemas.microsoft.com/office/drawing/2014/main" id="{E26CF7B8-589B-48B7-B5D8-79FFC9C08FF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84045" y="6050045"/>
              <a:ext cx="807955" cy="80795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8EA14CF2-E7B9-4DB8-BC86-44A67189178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75765" y="6050045"/>
              <a:ext cx="604463" cy="807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3853847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4810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FEDE00"/>
                </a:solidFill>
                <a:latin typeface="Century Gothic" panose="020B0502020202020204" pitchFamily="34" charset="0"/>
              </a:rPr>
              <a:t>SOCIAL MEDIA</a:t>
            </a:r>
          </a:p>
        </p:txBody>
      </p:sp>
      <p:sp>
        <p:nvSpPr>
          <p:cNvPr id="10" name="TextBox 9"/>
          <p:cNvSpPr txBox="1"/>
          <p:nvPr/>
        </p:nvSpPr>
        <p:spPr>
          <a:xfrm>
            <a:off x="2178807" y="1957890"/>
            <a:ext cx="7834385" cy="3970318"/>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Century Gothic" panose="020B0502020202020204" pitchFamily="34" charset="0"/>
              </a:rPr>
              <a:t>Whilst numbers don’t always mean everything, having a boost from an account with larger numbers can sometimes be a big help when promoting an event or celebrating achievements. </a:t>
            </a:r>
            <a:br>
              <a:rPr lang="en-GB" dirty="0">
                <a:latin typeface="Century Gothic" panose="020B0502020202020204" pitchFamily="34" charset="0"/>
              </a:rPr>
            </a:br>
            <a:endParaRPr lang="en-GB" dirty="0">
              <a:latin typeface="Century Gothic" panose="020B0502020202020204" pitchFamily="34" charset="0"/>
            </a:endParaRPr>
          </a:p>
          <a:p>
            <a:pPr marL="285750" indent="-285750">
              <a:buFont typeface="Arial" panose="020B0604020202020204" pitchFamily="34" charset="0"/>
              <a:buChar char="•"/>
            </a:pPr>
            <a:r>
              <a:rPr lang="en-GB" dirty="0">
                <a:latin typeface="Century Gothic" panose="020B0502020202020204" pitchFamily="34" charset="0"/>
              </a:rPr>
              <a:t>If you have anything that you’d like us to promote, then all you need to do is complete the Societies or Blades social media request form that can be found in your exec member resources – make sure to include the pictures and videos that you want included! </a:t>
            </a:r>
            <a:br>
              <a:rPr lang="en-GB" dirty="0">
                <a:latin typeface="Century Gothic" panose="020B0502020202020204" pitchFamily="34" charset="0"/>
              </a:rPr>
            </a:br>
            <a:endParaRPr lang="en-GB" dirty="0">
              <a:latin typeface="Century Gothic" panose="020B0502020202020204" pitchFamily="34" charset="0"/>
            </a:endParaRPr>
          </a:p>
          <a:p>
            <a:pPr marL="285750" indent="-285750">
              <a:buFont typeface="Arial" panose="020B0604020202020204" pitchFamily="34" charset="0"/>
              <a:buChar char="•"/>
            </a:pPr>
            <a:r>
              <a:rPr lang="en-GB" dirty="0">
                <a:latin typeface="Century Gothic" panose="020B0502020202020204" pitchFamily="34" charset="0"/>
              </a:rPr>
              <a:t>Similarly, reach out to other companies or organisations that have similar interests to you to see if they will promote your content – e.g. the Show Choir society could reach out to the Colchester Operatic Society. </a:t>
            </a:r>
          </a:p>
        </p:txBody>
      </p:sp>
      <p:sp>
        <p:nvSpPr>
          <p:cNvPr id="11" name="TextBox 10"/>
          <p:cNvSpPr txBox="1"/>
          <p:nvPr/>
        </p:nvSpPr>
        <p:spPr>
          <a:xfrm>
            <a:off x="10837607" y="116427"/>
            <a:ext cx="1148106" cy="369332"/>
          </a:xfrm>
          <a:prstGeom prst="rect">
            <a:avLst/>
          </a:prstGeom>
          <a:noFill/>
        </p:spPr>
        <p:txBody>
          <a:bodyPr wrap="square" rtlCol="0">
            <a:spAutoFit/>
          </a:bodyPr>
          <a:lstStyle/>
          <a:p>
            <a:pPr algn="ctr"/>
            <a:r>
              <a:rPr lang="en-GB" b="1" dirty="0">
                <a:latin typeface="Century Gothic" panose="020B0502020202020204" pitchFamily="34" charset="0"/>
              </a:rPr>
              <a:t>27</a:t>
            </a:r>
          </a:p>
        </p:txBody>
      </p:sp>
      <p:grpSp>
        <p:nvGrpSpPr>
          <p:cNvPr id="12" name="Group 11">
            <a:extLst>
              <a:ext uri="{FF2B5EF4-FFF2-40B4-BE49-F238E27FC236}">
                <a16:creationId xmlns:a16="http://schemas.microsoft.com/office/drawing/2014/main" id="{052E204A-1F73-4A5B-AF82-051F85170E22}"/>
              </a:ext>
            </a:extLst>
          </p:cNvPr>
          <p:cNvGrpSpPr/>
          <p:nvPr/>
        </p:nvGrpSpPr>
        <p:grpSpPr>
          <a:xfrm>
            <a:off x="10775765" y="6050045"/>
            <a:ext cx="1416235" cy="807955"/>
            <a:chOff x="10775765" y="6050045"/>
            <a:chExt cx="1416235" cy="807955"/>
          </a:xfrm>
        </p:grpSpPr>
        <p:pic>
          <p:nvPicPr>
            <p:cNvPr id="13" name="Picture 12" descr="https://scontent.xx.fbcdn.net/hphotos-xtp1/v/t1.0-9/10489968_649003051851789_8848562840292593976_n.jpg?oh=fcb6150e643e757856f8dc19a22f253c&amp;oe=563B4135">
              <a:extLst>
                <a:ext uri="{FF2B5EF4-FFF2-40B4-BE49-F238E27FC236}">
                  <a16:creationId xmlns:a16="http://schemas.microsoft.com/office/drawing/2014/main" id="{6EA038AE-4FFC-4F4A-B198-0A42020915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84045" y="6050045"/>
              <a:ext cx="807955" cy="80795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6C12E4D3-58C2-4619-92E9-A9F52C3EC3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75765" y="6050045"/>
              <a:ext cx="604463" cy="807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0937292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4810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FEDE00"/>
                </a:solidFill>
                <a:latin typeface="Century Gothic" panose="020B0502020202020204" pitchFamily="34" charset="0"/>
              </a:rPr>
              <a:t>SOCIAL MEDIA CHARTER</a:t>
            </a:r>
          </a:p>
        </p:txBody>
      </p:sp>
      <p:pic>
        <p:nvPicPr>
          <p:cNvPr id="5" name="Picture 4" descr="https://scontent.xx.fbcdn.net/hphotos-xtp1/v/t1.0-9/10489968_649003051851789_8848562840292593976_n.jpg?oh=fcb6150e643e757856f8dc19a22f253c&amp;oe=563B413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99222" y="5963535"/>
            <a:ext cx="854121" cy="85412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814813" y="1981862"/>
            <a:ext cx="5967612" cy="3693319"/>
          </a:xfrm>
          <a:prstGeom prst="rect">
            <a:avLst/>
          </a:prstGeom>
          <a:noFill/>
        </p:spPr>
        <p:txBody>
          <a:bodyPr wrap="square" rtlCol="0">
            <a:spAutoFit/>
          </a:bodyPr>
          <a:lstStyle/>
          <a:p>
            <a:pPr marL="342900" indent="-342900">
              <a:buFont typeface="Wingdings" panose="05000000000000000000" pitchFamily="2" charset="2"/>
              <a:buChar char="§"/>
            </a:pPr>
            <a:r>
              <a:rPr lang="en-GB" dirty="0">
                <a:latin typeface="Century Gothic" panose="020B0502020202020204" pitchFamily="34" charset="0"/>
              </a:rPr>
              <a:t>Signed by Presidents at the start of the academic year.</a:t>
            </a:r>
          </a:p>
          <a:p>
            <a:pPr marL="342900" indent="-342900">
              <a:buFont typeface="Wingdings" panose="05000000000000000000" pitchFamily="2" charset="2"/>
              <a:buChar char="§"/>
            </a:pPr>
            <a:endParaRPr lang="en-GB" dirty="0">
              <a:latin typeface="Century Gothic" panose="020B0502020202020204" pitchFamily="34" charset="0"/>
            </a:endParaRPr>
          </a:p>
          <a:p>
            <a:pPr marL="342900" indent="-342900">
              <a:buFont typeface="Wingdings" panose="05000000000000000000" pitchFamily="2" charset="2"/>
              <a:buChar char="§"/>
            </a:pPr>
            <a:r>
              <a:rPr lang="en-GB" dirty="0">
                <a:latin typeface="Century Gothic" panose="020B0502020202020204" pitchFamily="34" charset="0"/>
              </a:rPr>
              <a:t>A guide of Do’s and Do Not’s for Sports Clubs and Societies to follow.</a:t>
            </a:r>
          </a:p>
          <a:p>
            <a:pPr marL="342900" indent="-342900">
              <a:buFont typeface="Wingdings" panose="05000000000000000000" pitchFamily="2" charset="2"/>
              <a:buChar char="§"/>
            </a:pPr>
            <a:endParaRPr lang="en-GB" dirty="0">
              <a:latin typeface="Century Gothic" panose="020B0502020202020204" pitchFamily="34" charset="0"/>
            </a:endParaRPr>
          </a:p>
          <a:p>
            <a:pPr marL="342900" indent="-342900">
              <a:buFont typeface="Wingdings" panose="05000000000000000000" pitchFamily="2" charset="2"/>
              <a:buChar char="§"/>
            </a:pPr>
            <a:r>
              <a:rPr lang="en-GB" dirty="0">
                <a:latin typeface="Century Gothic" panose="020B0502020202020204" pitchFamily="34" charset="0"/>
              </a:rPr>
              <a:t>We will send this form out to be signed in the near future.</a:t>
            </a:r>
          </a:p>
          <a:p>
            <a:endParaRPr lang="en-GB" dirty="0">
              <a:latin typeface="Century Gothic" panose="020B0502020202020204" pitchFamily="34" charset="0"/>
            </a:endParaRPr>
          </a:p>
          <a:p>
            <a:pPr marL="342900" indent="-342900">
              <a:buFont typeface="Wingdings" panose="05000000000000000000" pitchFamily="2" charset="2"/>
              <a:buChar char="§"/>
            </a:pPr>
            <a:r>
              <a:rPr lang="en-GB" dirty="0">
                <a:latin typeface="Century Gothic" panose="020B0502020202020204" pitchFamily="34" charset="0"/>
              </a:rPr>
              <a:t>We don’t consistently monitor your society/club pages but will step in to ask something to be removed if necessary. Remember - you represent the club, SU and University at all times.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114" y="1626378"/>
            <a:ext cx="3580126" cy="4404289"/>
          </a:xfrm>
          <a:prstGeom prst="rect">
            <a:avLst/>
          </a:prstGeom>
        </p:spPr>
      </p:pic>
      <p:pic>
        <p:nvPicPr>
          <p:cNvPr id="2355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54788" y="5995444"/>
            <a:ext cx="644433" cy="861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0769976" y="143722"/>
            <a:ext cx="1148106" cy="369332"/>
          </a:xfrm>
          <a:prstGeom prst="rect">
            <a:avLst/>
          </a:prstGeom>
          <a:noFill/>
        </p:spPr>
        <p:txBody>
          <a:bodyPr wrap="square" rtlCol="0">
            <a:spAutoFit/>
          </a:bodyPr>
          <a:lstStyle/>
          <a:p>
            <a:pPr algn="ctr"/>
            <a:r>
              <a:rPr lang="en-GB" b="1" dirty="0">
                <a:latin typeface="Century Gothic" panose="020B0502020202020204" pitchFamily="34" charset="0"/>
              </a:rPr>
              <a:t>28</a:t>
            </a:r>
          </a:p>
        </p:txBody>
      </p:sp>
    </p:spTree>
    <p:extLst>
      <p:ext uri="{BB962C8B-B14F-4D97-AF65-F5344CB8AC3E}">
        <p14:creationId xmlns:p14="http://schemas.microsoft.com/office/powerpoint/2010/main" val="7907903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4810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FEDE00"/>
                </a:solidFill>
                <a:latin typeface="Century Gothic" panose="020B0502020202020204" pitchFamily="34" charset="0"/>
              </a:rPr>
              <a:t>GOOD SOCIAL MEDIA PRACTICE</a:t>
            </a:r>
          </a:p>
        </p:txBody>
      </p:sp>
      <p:pic>
        <p:nvPicPr>
          <p:cNvPr id="5" name="Picture 4" descr="https://scontent.xx.fbcdn.net/hphotos-xtp1/v/t1.0-9/10489968_649003051851789_8848562840292593976_n.jpg?oh=fcb6150e643e757856f8dc19a22f253c&amp;oe=563B413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87373" y="5950812"/>
            <a:ext cx="907188" cy="907188"/>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lhiggins\AppData\Local\Microsoft\Windows\Temporary Internet Files\Content.Outlook\PG10RLAN\IMG_713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333" b="14583"/>
          <a:stretch/>
        </p:blipFill>
        <p:spPr bwMode="auto">
          <a:xfrm>
            <a:off x="3038542" y="1790700"/>
            <a:ext cx="1891967" cy="2762251"/>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pic>
      <p:pic>
        <p:nvPicPr>
          <p:cNvPr id="5124" name="Picture 4" descr="C:\Users\lhiggins\AppData\Local\Microsoft\Windows\Temporary Internet Files\Content.Outlook\PG10RLAN\IMG_7135.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1250" b="8416"/>
          <a:stretch/>
        </p:blipFill>
        <p:spPr bwMode="auto">
          <a:xfrm>
            <a:off x="8503373" y="1771841"/>
            <a:ext cx="2591543" cy="2781110"/>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pic>
      <p:pic>
        <p:nvPicPr>
          <p:cNvPr id="5125" name="Picture 5" descr="C:\Users\lhiggins\AppData\Local\Microsoft\Windows\Temporary Internet Files\Content.Outlook\PG10RLAN\IMG_7136.PNG"/>
          <p:cNvPicPr>
            <a:picLocks noChangeAspect="1" noChangeArrowheads="1"/>
          </p:cNvPicPr>
          <p:nvPr/>
        </p:nvPicPr>
        <p:blipFill rotWithShape="1">
          <a:blip r:embed="rId5">
            <a:extLst>
              <a:ext uri="{28A0092B-C50C-407E-A947-70E740481C1C}">
                <a14:useLocalDpi xmlns:a14="http://schemas.microsoft.com/office/drawing/2010/main" val="0"/>
              </a:ext>
            </a:extLst>
          </a:blip>
          <a:srcRect t="21406" b="19844"/>
          <a:stretch/>
        </p:blipFill>
        <p:spPr bwMode="auto">
          <a:xfrm>
            <a:off x="5276978" y="1790702"/>
            <a:ext cx="2637360" cy="2762250"/>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46533" y="4778241"/>
            <a:ext cx="1905000" cy="646331"/>
          </a:xfrm>
          <a:prstGeom prst="rect">
            <a:avLst/>
          </a:prstGeom>
          <a:noFill/>
        </p:spPr>
        <p:txBody>
          <a:bodyPr wrap="square" rtlCol="0">
            <a:spAutoFit/>
          </a:bodyPr>
          <a:lstStyle/>
          <a:p>
            <a:pPr algn="ctr"/>
            <a:r>
              <a:rPr lang="en-GB" b="1" dirty="0">
                <a:solidFill>
                  <a:srgbClr val="00B050"/>
                </a:solidFill>
                <a:latin typeface="Century Gothic" panose="020B0502020202020204" pitchFamily="34" charset="0"/>
              </a:rPr>
              <a:t>Highlights / Stories</a:t>
            </a:r>
          </a:p>
        </p:txBody>
      </p:sp>
      <p:sp>
        <p:nvSpPr>
          <p:cNvPr id="12" name="TextBox 11"/>
          <p:cNvSpPr txBox="1"/>
          <p:nvPr/>
        </p:nvSpPr>
        <p:spPr>
          <a:xfrm>
            <a:off x="3009967" y="4765025"/>
            <a:ext cx="1905000" cy="369332"/>
          </a:xfrm>
          <a:prstGeom prst="rect">
            <a:avLst/>
          </a:prstGeom>
          <a:noFill/>
        </p:spPr>
        <p:txBody>
          <a:bodyPr wrap="square" rtlCol="0">
            <a:spAutoFit/>
          </a:bodyPr>
          <a:lstStyle/>
          <a:p>
            <a:pPr algn="ctr"/>
            <a:r>
              <a:rPr lang="en-GB" b="1" dirty="0">
                <a:solidFill>
                  <a:srgbClr val="00B050"/>
                </a:solidFill>
                <a:latin typeface="Century Gothic" panose="020B0502020202020204" pitchFamily="34" charset="0"/>
              </a:rPr>
              <a:t>Hashtags</a:t>
            </a:r>
          </a:p>
        </p:txBody>
      </p:sp>
      <p:sp>
        <p:nvSpPr>
          <p:cNvPr id="13" name="TextBox 12"/>
          <p:cNvSpPr txBox="1"/>
          <p:nvPr/>
        </p:nvSpPr>
        <p:spPr>
          <a:xfrm>
            <a:off x="8846644" y="4765025"/>
            <a:ext cx="1905000" cy="369332"/>
          </a:xfrm>
          <a:prstGeom prst="rect">
            <a:avLst/>
          </a:prstGeom>
          <a:noFill/>
        </p:spPr>
        <p:txBody>
          <a:bodyPr wrap="square" rtlCol="0">
            <a:spAutoFit/>
          </a:bodyPr>
          <a:lstStyle/>
          <a:p>
            <a:pPr algn="ctr"/>
            <a:r>
              <a:rPr lang="en-GB" b="1" dirty="0">
                <a:solidFill>
                  <a:srgbClr val="00B050"/>
                </a:solidFill>
                <a:latin typeface="Century Gothic" panose="020B0502020202020204" pitchFamily="34" charset="0"/>
              </a:rPr>
              <a:t>Promo videos</a:t>
            </a:r>
          </a:p>
        </p:txBody>
      </p:sp>
      <p:sp>
        <p:nvSpPr>
          <p:cNvPr id="14" name="TextBox 13"/>
          <p:cNvSpPr txBox="1"/>
          <p:nvPr/>
        </p:nvSpPr>
        <p:spPr>
          <a:xfrm>
            <a:off x="5643158" y="4765025"/>
            <a:ext cx="1905000" cy="646331"/>
          </a:xfrm>
          <a:prstGeom prst="rect">
            <a:avLst/>
          </a:prstGeom>
          <a:noFill/>
        </p:spPr>
        <p:txBody>
          <a:bodyPr wrap="square" rtlCol="0">
            <a:spAutoFit/>
          </a:bodyPr>
          <a:lstStyle/>
          <a:p>
            <a:pPr algn="ctr"/>
            <a:r>
              <a:rPr lang="en-GB" b="1" dirty="0">
                <a:solidFill>
                  <a:srgbClr val="00B050"/>
                </a:solidFill>
                <a:latin typeface="Century Gothic" panose="020B0502020202020204" pitchFamily="34" charset="0"/>
              </a:rPr>
              <a:t>Up-to-date photos</a:t>
            </a:r>
          </a:p>
        </p:txBody>
      </p:sp>
      <p:pic>
        <p:nvPicPr>
          <p:cNvPr id="2457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10109" y="5952734"/>
            <a:ext cx="677264" cy="905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498" y="1790702"/>
            <a:ext cx="2633067" cy="2781111"/>
          </a:xfrm>
          <a:prstGeom prst="rect">
            <a:avLst/>
          </a:prstGeom>
          <a:ln>
            <a:solidFill>
              <a:srgbClr val="00B050"/>
            </a:solidFill>
          </a:ln>
        </p:spPr>
      </p:pic>
    </p:spTree>
    <p:extLst>
      <p:ext uri="{BB962C8B-B14F-4D97-AF65-F5344CB8AC3E}">
        <p14:creationId xmlns:p14="http://schemas.microsoft.com/office/powerpoint/2010/main" val="20834245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4810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FEDE00"/>
                </a:solidFill>
                <a:latin typeface="Century Gothic" panose="020B0502020202020204" pitchFamily="34" charset="0"/>
              </a:rPr>
              <a:t>SOCIAL MEDIA TO AVOID…</a:t>
            </a:r>
          </a:p>
        </p:txBody>
      </p:sp>
      <p:pic>
        <p:nvPicPr>
          <p:cNvPr id="5" name="Picture 4" descr="https://scontent.xx.fbcdn.net/hphotos-xtp1/v/t1.0-9/10489968_649003051851789_8848562840292593976_n.jpg?oh=fcb6150e643e757856f8dc19a22f253c&amp;oe=563B413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07114" y="5873114"/>
            <a:ext cx="984886" cy="984886"/>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Users\lhiggins\AppData\Local\Microsoft\Windows\Temporary Internet Files\Content.Outlook\PG10RLAN\IMG_7133.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917" b="46945"/>
          <a:stretch/>
        </p:blipFill>
        <p:spPr bwMode="auto">
          <a:xfrm>
            <a:off x="1345718" y="1857376"/>
            <a:ext cx="2616749" cy="233362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6147" name="Picture 3" descr="C:\Users\lhiggins\AppData\Local\Microsoft\Windows\Temporary Internet Files\Content.Outlook\PG10RLAN\IMG_713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9861" b="8416"/>
          <a:stretch/>
        </p:blipFill>
        <p:spPr bwMode="auto">
          <a:xfrm>
            <a:off x="4827703" y="1857376"/>
            <a:ext cx="2536593" cy="233362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701592" y="4437921"/>
            <a:ext cx="1905000" cy="923330"/>
          </a:xfrm>
          <a:prstGeom prst="rect">
            <a:avLst/>
          </a:prstGeom>
          <a:noFill/>
        </p:spPr>
        <p:txBody>
          <a:bodyPr wrap="square" rtlCol="0">
            <a:spAutoFit/>
          </a:bodyPr>
          <a:lstStyle/>
          <a:p>
            <a:pPr algn="ctr"/>
            <a:r>
              <a:rPr lang="en-GB" b="1" dirty="0">
                <a:solidFill>
                  <a:srgbClr val="FF0000"/>
                </a:solidFill>
                <a:latin typeface="Century Gothic" panose="020B0502020202020204" pitchFamily="34" charset="0"/>
              </a:rPr>
              <a:t>Linked to personal accounts</a:t>
            </a:r>
          </a:p>
        </p:txBody>
      </p:sp>
      <p:sp>
        <p:nvSpPr>
          <p:cNvPr id="10" name="TextBox 9"/>
          <p:cNvSpPr txBox="1"/>
          <p:nvPr/>
        </p:nvSpPr>
        <p:spPr>
          <a:xfrm>
            <a:off x="5143500" y="4431705"/>
            <a:ext cx="1905000" cy="923330"/>
          </a:xfrm>
          <a:prstGeom prst="rect">
            <a:avLst/>
          </a:prstGeom>
          <a:noFill/>
        </p:spPr>
        <p:txBody>
          <a:bodyPr wrap="square" rtlCol="0">
            <a:spAutoFit/>
          </a:bodyPr>
          <a:lstStyle/>
          <a:p>
            <a:pPr algn="ctr"/>
            <a:r>
              <a:rPr lang="en-GB" b="1" dirty="0">
                <a:solidFill>
                  <a:srgbClr val="FF0000"/>
                </a:solidFill>
                <a:latin typeface="Century Gothic" panose="020B0502020202020204" pitchFamily="34" charset="0"/>
              </a:rPr>
              <a:t>Multiple accounts for one club</a:t>
            </a:r>
          </a:p>
        </p:txBody>
      </p:sp>
      <p:sp>
        <p:nvSpPr>
          <p:cNvPr id="11" name="TextBox 10"/>
          <p:cNvSpPr txBox="1"/>
          <p:nvPr/>
        </p:nvSpPr>
        <p:spPr>
          <a:xfrm>
            <a:off x="9172508" y="2076749"/>
            <a:ext cx="1905000" cy="2031325"/>
          </a:xfrm>
          <a:prstGeom prst="rect">
            <a:avLst/>
          </a:prstGeom>
          <a:noFill/>
        </p:spPr>
        <p:txBody>
          <a:bodyPr wrap="square" rtlCol="0">
            <a:spAutoFit/>
          </a:bodyPr>
          <a:lstStyle/>
          <a:p>
            <a:pPr algn="ctr"/>
            <a:r>
              <a:rPr lang="en-GB" b="1" dirty="0">
                <a:solidFill>
                  <a:srgbClr val="FF0000"/>
                </a:solidFill>
                <a:latin typeface="Century Gothic" panose="020B0502020202020204" pitchFamily="34" charset="0"/>
              </a:rPr>
              <a:t>Abusive or discriminatory language, inappropriate content (includes sharing) </a:t>
            </a:r>
          </a:p>
        </p:txBody>
      </p:sp>
      <p:pic>
        <p:nvPicPr>
          <p:cNvPr id="2560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4160" y="5834489"/>
            <a:ext cx="765728" cy="1023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18666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12192000" cy="68580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FEDE00"/>
                </a:solidFill>
                <a:latin typeface="Century Gothic" panose="020B0502020202020204" pitchFamily="34" charset="0"/>
              </a:rPr>
              <a:t>WEBSITE TRAINING</a:t>
            </a:r>
          </a:p>
        </p:txBody>
      </p:sp>
    </p:spTree>
    <p:extLst>
      <p:ext uri="{BB962C8B-B14F-4D97-AF65-F5344CB8AC3E}">
        <p14:creationId xmlns:p14="http://schemas.microsoft.com/office/powerpoint/2010/main" val="40077638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12192000" cy="15501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FEDE00"/>
                </a:solidFill>
                <a:latin typeface="Century Gothic" panose="020B0502020202020204" pitchFamily="34" charset="0"/>
              </a:rPr>
              <a:t>WEBSITE TRAINING</a:t>
            </a:r>
          </a:p>
        </p:txBody>
      </p:sp>
      <p:sp>
        <p:nvSpPr>
          <p:cNvPr id="6" name="TextBox 5"/>
          <p:cNvSpPr txBox="1"/>
          <p:nvPr/>
        </p:nvSpPr>
        <p:spPr>
          <a:xfrm>
            <a:off x="301448" y="2049954"/>
            <a:ext cx="11417971" cy="2554545"/>
          </a:xfrm>
          <a:prstGeom prst="rect">
            <a:avLst/>
          </a:prstGeom>
          <a:noFill/>
        </p:spPr>
        <p:txBody>
          <a:bodyPr wrap="square" rtlCol="0">
            <a:spAutoFit/>
          </a:bodyPr>
          <a:lstStyle/>
          <a:p>
            <a:pPr marL="342900" indent="-342900">
              <a:buFont typeface="Arial" panose="020B0604020202020204" pitchFamily="34" charset="0"/>
              <a:buChar char="•"/>
            </a:pPr>
            <a:r>
              <a:rPr lang="en-GB" sz="2000" dirty="0">
                <a:latin typeface="Century Gothic" panose="020B0502020202020204" pitchFamily="34" charset="0"/>
              </a:rPr>
              <a:t>All committee members will have admin rights to your page on the website. </a:t>
            </a:r>
          </a:p>
          <a:p>
            <a:pPr marL="342900" indent="-342900">
              <a:buFont typeface="Arial" panose="020B0604020202020204" pitchFamily="34" charset="0"/>
              <a:buChar char="•"/>
            </a:pPr>
            <a:endParaRPr lang="en-GB" sz="2000" dirty="0">
              <a:latin typeface="Century Gothic" panose="020B0502020202020204" pitchFamily="34" charset="0"/>
            </a:endParaRPr>
          </a:p>
          <a:p>
            <a:pPr marL="342900" indent="-342900">
              <a:buFont typeface="Arial" panose="020B0604020202020204" pitchFamily="34" charset="0"/>
              <a:buChar char="•"/>
            </a:pPr>
            <a:r>
              <a:rPr lang="en-GB" sz="2000" dirty="0">
                <a:latin typeface="Century Gothic" panose="020B0502020202020204" pitchFamily="34" charset="0"/>
              </a:rPr>
              <a:t>If your club/society committee have no admin rights at all, please email us and let us know which position you hold in your club/society. </a:t>
            </a:r>
            <a:r>
              <a:rPr lang="en-GB" sz="2000" b="1" dirty="0">
                <a:latin typeface="Century Gothic" panose="020B0502020202020204" pitchFamily="34" charset="0"/>
              </a:rPr>
              <a:t>You need to have bought your club/society membership in order to be granted admin rights.</a:t>
            </a:r>
          </a:p>
          <a:p>
            <a:pPr marL="342900" indent="-342900">
              <a:buFont typeface="Arial" panose="020B0604020202020204" pitchFamily="34" charset="0"/>
              <a:buChar char="•"/>
            </a:pPr>
            <a:endParaRPr lang="en-GB" sz="2000" b="1" dirty="0">
              <a:latin typeface="Century Gothic" panose="020B0502020202020204" pitchFamily="34" charset="0"/>
            </a:endParaRPr>
          </a:p>
          <a:p>
            <a:pPr marL="342900" indent="-342900">
              <a:buFont typeface="Arial" panose="020B0604020202020204" pitchFamily="34" charset="0"/>
              <a:buChar char="•"/>
            </a:pPr>
            <a:r>
              <a:rPr lang="en-GB" sz="2000" b="1" dirty="0">
                <a:latin typeface="Century Gothic" panose="020B0502020202020204" pitchFamily="34" charset="0"/>
              </a:rPr>
              <a:t>We are working through this manually so please be patient with us!</a:t>
            </a:r>
          </a:p>
          <a:p>
            <a:pPr marL="342900" indent="-342900">
              <a:buFont typeface="Arial" panose="020B0604020202020204" pitchFamily="34" charset="0"/>
              <a:buChar char="•"/>
            </a:pPr>
            <a:endParaRPr lang="en-GB" sz="2000" dirty="0">
              <a:latin typeface="Century Gothic" panose="020B0502020202020204" pitchFamily="34" charset="0"/>
            </a:endParaRPr>
          </a:p>
        </p:txBody>
      </p:sp>
      <p:grpSp>
        <p:nvGrpSpPr>
          <p:cNvPr id="9" name="Group 8">
            <a:extLst>
              <a:ext uri="{FF2B5EF4-FFF2-40B4-BE49-F238E27FC236}">
                <a16:creationId xmlns:a16="http://schemas.microsoft.com/office/drawing/2014/main" id="{C0D3E9E7-F665-4B55-A0BC-B233C315BDFD}"/>
              </a:ext>
            </a:extLst>
          </p:cNvPr>
          <p:cNvGrpSpPr/>
          <p:nvPr/>
        </p:nvGrpSpPr>
        <p:grpSpPr>
          <a:xfrm>
            <a:off x="10775765" y="6050045"/>
            <a:ext cx="1416235" cy="807955"/>
            <a:chOff x="10775765" y="6050045"/>
            <a:chExt cx="1416235" cy="807955"/>
          </a:xfrm>
        </p:grpSpPr>
        <p:pic>
          <p:nvPicPr>
            <p:cNvPr id="10" name="Picture 9" descr="https://scontent.xx.fbcdn.net/hphotos-xtp1/v/t1.0-9/10489968_649003051851789_8848562840292593976_n.jpg?oh=fcb6150e643e757856f8dc19a22f253c&amp;oe=563B4135">
              <a:extLst>
                <a:ext uri="{FF2B5EF4-FFF2-40B4-BE49-F238E27FC236}">
                  <a16:creationId xmlns:a16="http://schemas.microsoft.com/office/drawing/2014/main" id="{3A40E572-FCF6-4315-8657-1DF910D2A99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84045" y="6050045"/>
              <a:ext cx="807955" cy="80795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8E229448-668D-49FF-962C-2082698269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75765" y="6050045"/>
              <a:ext cx="604463" cy="807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3657820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4810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FEDE00"/>
                </a:solidFill>
                <a:latin typeface="Century Gothic" panose="020B0502020202020204" pitchFamily="34" charset="0"/>
              </a:rPr>
              <a:t>HOW TO USE MESSAGING ADMIN</a:t>
            </a:r>
          </a:p>
        </p:txBody>
      </p:sp>
      <p:sp>
        <p:nvSpPr>
          <p:cNvPr id="6" name="TextBox 5"/>
          <p:cNvSpPr txBox="1"/>
          <p:nvPr/>
        </p:nvSpPr>
        <p:spPr>
          <a:xfrm>
            <a:off x="927283" y="1919326"/>
            <a:ext cx="9775062" cy="3477875"/>
          </a:xfrm>
          <a:prstGeom prst="rect">
            <a:avLst/>
          </a:prstGeom>
          <a:noFill/>
        </p:spPr>
        <p:txBody>
          <a:bodyPr wrap="square" rtlCol="0">
            <a:spAutoFit/>
          </a:bodyPr>
          <a:lstStyle/>
          <a:p>
            <a:pPr marL="342900" indent="-342900">
              <a:buFont typeface="Wingdings" panose="05000000000000000000" pitchFamily="2" charset="2"/>
              <a:buChar char="§"/>
            </a:pPr>
            <a:r>
              <a:rPr lang="en-GB" sz="2000" dirty="0">
                <a:latin typeface="Century Gothic" panose="020B0502020202020204" pitchFamily="34" charset="0"/>
              </a:rPr>
              <a:t>Messaging admin will be one of your key tools for communicating with members of your clubs and societies during the year. </a:t>
            </a:r>
          </a:p>
          <a:p>
            <a:pPr marL="342900" indent="-342900">
              <a:buFont typeface="Wingdings" panose="05000000000000000000" pitchFamily="2" charset="2"/>
              <a:buChar char="§"/>
            </a:pPr>
            <a:endParaRPr lang="en-GB" sz="2000" dirty="0">
              <a:latin typeface="Century Gothic" panose="020B0502020202020204" pitchFamily="34" charset="0"/>
            </a:endParaRPr>
          </a:p>
          <a:p>
            <a:pPr marL="342900" indent="-342900">
              <a:buFont typeface="Wingdings" panose="05000000000000000000" pitchFamily="2" charset="2"/>
              <a:buChar char="§"/>
            </a:pPr>
            <a:r>
              <a:rPr lang="en-GB" sz="2000" dirty="0">
                <a:latin typeface="Century Gothic" panose="020B0502020202020204" pitchFamily="34" charset="0"/>
              </a:rPr>
              <a:t>It is an internal email system that contacts all members of your Sports Clubs and Societies via the website, without the need for you to type in everyone’s email addresses.</a:t>
            </a:r>
          </a:p>
          <a:p>
            <a:pPr marL="342900" indent="-342900">
              <a:buFont typeface="Wingdings" panose="05000000000000000000" pitchFamily="2" charset="2"/>
              <a:buChar char="§"/>
            </a:pPr>
            <a:endParaRPr lang="en-GB" sz="2000" dirty="0">
              <a:latin typeface="Century Gothic" panose="020B0502020202020204" pitchFamily="34" charset="0"/>
            </a:endParaRPr>
          </a:p>
          <a:p>
            <a:pPr marL="342900" indent="-342900">
              <a:buFont typeface="Wingdings" panose="05000000000000000000" pitchFamily="2" charset="2"/>
              <a:buChar char="§"/>
            </a:pPr>
            <a:r>
              <a:rPr lang="en-GB" sz="2000" dirty="0">
                <a:latin typeface="Century Gothic" panose="020B0502020202020204" pitchFamily="34" charset="0"/>
              </a:rPr>
              <a:t>Limited to 3 committee members per sports clubs club – communications/publicity officer should be one of them! All executive members of societies have the administrative rights to send these emails, but we’d suggest for the Secretary to send emails.</a:t>
            </a:r>
          </a:p>
        </p:txBody>
      </p:sp>
      <p:grpSp>
        <p:nvGrpSpPr>
          <p:cNvPr id="9" name="Group 8">
            <a:extLst>
              <a:ext uri="{FF2B5EF4-FFF2-40B4-BE49-F238E27FC236}">
                <a16:creationId xmlns:a16="http://schemas.microsoft.com/office/drawing/2014/main" id="{4B7E8BC6-06B1-49E5-9119-1D5210D6A7EA}"/>
              </a:ext>
            </a:extLst>
          </p:cNvPr>
          <p:cNvGrpSpPr/>
          <p:nvPr/>
        </p:nvGrpSpPr>
        <p:grpSpPr>
          <a:xfrm>
            <a:off x="10775765" y="6050045"/>
            <a:ext cx="1416235" cy="807955"/>
            <a:chOff x="10775765" y="6050045"/>
            <a:chExt cx="1416235" cy="807955"/>
          </a:xfrm>
        </p:grpSpPr>
        <p:pic>
          <p:nvPicPr>
            <p:cNvPr id="10" name="Picture 9" descr="https://scontent.xx.fbcdn.net/hphotos-xtp1/v/t1.0-9/10489968_649003051851789_8848562840292593976_n.jpg?oh=fcb6150e643e757856f8dc19a22f253c&amp;oe=563B4135">
              <a:extLst>
                <a:ext uri="{FF2B5EF4-FFF2-40B4-BE49-F238E27FC236}">
                  <a16:creationId xmlns:a16="http://schemas.microsoft.com/office/drawing/2014/main" id="{9319C538-DC5C-4744-809D-475EA128E50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84045" y="6050045"/>
              <a:ext cx="807955" cy="80795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BD2D6ECA-ECE8-418B-97B0-DD5C06C9114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75765" y="6050045"/>
              <a:ext cx="604463" cy="807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4272841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4810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FEDE00"/>
                </a:solidFill>
                <a:latin typeface="Century Gothic" panose="020B0502020202020204" pitchFamily="34" charset="0"/>
              </a:rPr>
              <a:t>HOW TO USE MESSAGING ADMIN</a:t>
            </a:r>
          </a:p>
        </p:txBody>
      </p:sp>
      <p:sp>
        <p:nvSpPr>
          <p:cNvPr id="6" name="TextBox 5"/>
          <p:cNvSpPr txBox="1"/>
          <p:nvPr/>
        </p:nvSpPr>
        <p:spPr>
          <a:xfrm>
            <a:off x="927283" y="1640803"/>
            <a:ext cx="9775062" cy="2862322"/>
          </a:xfrm>
          <a:prstGeom prst="rect">
            <a:avLst/>
          </a:prstGeom>
          <a:noFill/>
        </p:spPr>
        <p:txBody>
          <a:bodyPr wrap="square" rtlCol="0">
            <a:spAutoFit/>
          </a:bodyPr>
          <a:lstStyle/>
          <a:p>
            <a:pPr marL="457200" indent="-457200">
              <a:buAutoNum type="arabicParenR"/>
            </a:pPr>
            <a:r>
              <a:rPr lang="en-GB" dirty="0">
                <a:latin typeface="Century Gothic" panose="020B0502020202020204" pitchFamily="34" charset="0"/>
              </a:rPr>
              <a:t>Log into the SU Website as you would to buy a club/society membership or purchase a night out ticket.</a:t>
            </a:r>
          </a:p>
          <a:p>
            <a:pPr marL="457200" indent="-457200">
              <a:buAutoNum type="arabicParenR"/>
            </a:pPr>
            <a:endParaRPr lang="en-GB" dirty="0">
              <a:latin typeface="Century Gothic" panose="020B0502020202020204" pitchFamily="34" charset="0"/>
            </a:endParaRPr>
          </a:p>
          <a:p>
            <a:pPr marL="457200" indent="-457200">
              <a:buAutoNum type="arabicParenR"/>
            </a:pPr>
            <a:r>
              <a:rPr lang="en-GB" dirty="0">
                <a:latin typeface="Century Gothic" panose="020B0502020202020204" pitchFamily="34" charset="0"/>
              </a:rPr>
              <a:t>The relevant committee members will now have an option in the top right corner called ‘Site Admin’. Click this, and your club/society should appear – if it doesn’t, then admin privileges have not been applied to your profile. This will either be because we have not updated your profile yet (we have to do this manually), or because you haven’t yet bought your club/society membership and therefore the system will not allow us to do so. If you have bought your membership but don’t have admin rights, then email us and we will fix that for you.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0239" y="4637916"/>
            <a:ext cx="462915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a:extLst>
              <a:ext uri="{FF2B5EF4-FFF2-40B4-BE49-F238E27FC236}">
                <a16:creationId xmlns:a16="http://schemas.microsoft.com/office/drawing/2014/main" id="{2F3CE492-D2B5-411D-8DF2-0097DC179B7F}"/>
              </a:ext>
            </a:extLst>
          </p:cNvPr>
          <p:cNvGrpSpPr/>
          <p:nvPr/>
        </p:nvGrpSpPr>
        <p:grpSpPr>
          <a:xfrm>
            <a:off x="10775765" y="6050045"/>
            <a:ext cx="1416235" cy="807955"/>
            <a:chOff x="10775765" y="6050045"/>
            <a:chExt cx="1416235" cy="807955"/>
          </a:xfrm>
        </p:grpSpPr>
        <p:pic>
          <p:nvPicPr>
            <p:cNvPr id="10" name="Picture 9" descr="https://scontent.xx.fbcdn.net/hphotos-xtp1/v/t1.0-9/10489968_649003051851789_8848562840292593976_n.jpg?oh=fcb6150e643e757856f8dc19a22f253c&amp;oe=563B4135">
              <a:extLst>
                <a:ext uri="{FF2B5EF4-FFF2-40B4-BE49-F238E27FC236}">
                  <a16:creationId xmlns:a16="http://schemas.microsoft.com/office/drawing/2014/main" id="{8550F473-9B99-44DB-A394-ECAD46B903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84045" y="6050045"/>
              <a:ext cx="807955" cy="80795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B8A2119F-17E5-4419-87DA-ED1E76DC845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75765" y="6050045"/>
              <a:ext cx="604463" cy="807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998534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FEDE00"/>
                </a:solidFill>
                <a:latin typeface="Century Gothic" panose="020B0502020202020204" pitchFamily="34" charset="0"/>
              </a:rPr>
              <a:t>SOCIAL MEDIA</a:t>
            </a:r>
          </a:p>
        </p:txBody>
      </p:sp>
      <p:pic>
        <p:nvPicPr>
          <p:cNvPr id="3" name="Picture 2">
            <a:extLst>
              <a:ext uri="{FF2B5EF4-FFF2-40B4-BE49-F238E27FC236}">
                <a16:creationId xmlns:a16="http://schemas.microsoft.com/office/drawing/2014/main" id="{58ECC0E6-0906-1179-E640-03C73439C478}"/>
              </a:ext>
            </a:extLst>
          </p:cNvPr>
          <p:cNvPicPr>
            <a:picLocks noChangeAspect="1"/>
          </p:cNvPicPr>
          <p:nvPr/>
        </p:nvPicPr>
        <p:blipFill>
          <a:blip r:embed="rId2"/>
          <a:stretch>
            <a:fillRect/>
          </a:stretch>
        </p:blipFill>
        <p:spPr>
          <a:xfrm>
            <a:off x="-665180" y="118334"/>
            <a:ext cx="3117328" cy="1753497"/>
          </a:xfrm>
          <a:prstGeom prst="rect">
            <a:avLst/>
          </a:prstGeom>
        </p:spPr>
      </p:pic>
      <p:pic>
        <p:nvPicPr>
          <p:cNvPr id="5" name="Picture 4">
            <a:extLst>
              <a:ext uri="{FF2B5EF4-FFF2-40B4-BE49-F238E27FC236}">
                <a16:creationId xmlns:a16="http://schemas.microsoft.com/office/drawing/2014/main" id="{4CCD5554-F424-9692-ED6A-F88FDEB88F39}"/>
              </a:ext>
            </a:extLst>
          </p:cNvPr>
          <p:cNvPicPr>
            <a:picLocks noChangeAspect="1"/>
          </p:cNvPicPr>
          <p:nvPr/>
        </p:nvPicPr>
        <p:blipFill>
          <a:blip r:embed="rId3"/>
          <a:stretch>
            <a:fillRect/>
          </a:stretch>
        </p:blipFill>
        <p:spPr>
          <a:xfrm>
            <a:off x="10264589" y="5163671"/>
            <a:ext cx="1565372" cy="1562840"/>
          </a:xfrm>
          <a:prstGeom prst="rect">
            <a:avLst/>
          </a:prstGeom>
        </p:spPr>
      </p:pic>
      <p:pic>
        <p:nvPicPr>
          <p:cNvPr id="6" name="Picture 5">
            <a:extLst>
              <a:ext uri="{FF2B5EF4-FFF2-40B4-BE49-F238E27FC236}">
                <a16:creationId xmlns:a16="http://schemas.microsoft.com/office/drawing/2014/main" id="{9DCA3225-547F-8D8E-AA54-C243E0076B87}"/>
              </a:ext>
            </a:extLst>
          </p:cNvPr>
          <p:cNvPicPr>
            <a:picLocks noChangeAspect="1"/>
          </p:cNvPicPr>
          <p:nvPr/>
        </p:nvPicPr>
        <p:blipFill>
          <a:blip r:embed="rId4"/>
          <a:stretch>
            <a:fillRect/>
          </a:stretch>
        </p:blipFill>
        <p:spPr>
          <a:xfrm>
            <a:off x="5067749" y="0"/>
            <a:ext cx="1612750" cy="1612750"/>
          </a:xfrm>
          <a:prstGeom prst="rect">
            <a:avLst/>
          </a:prstGeom>
        </p:spPr>
      </p:pic>
      <p:pic>
        <p:nvPicPr>
          <p:cNvPr id="7" name="Picture 6">
            <a:extLst>
              <a:ext uri="{FF2B5EF4-FFF2-40B4-BE49-F238E27FC236}">
                <a16:creationId xmlns:a16="http://schemas.microsoft.com/office/drawing/2014/main" id="{328DA75E-7E43-C6D9-D14E-50C8641FF192}"/>
              </a:ext>
            </a:extLst>
          </p:cNvPr>
          <p:cNvPicPr>
            <a:picLocks noChangeAspect="1"/>
          </p:cNvPicPr>
          <p:nvPr/>
        </p:nvPicPr>
        <p:blipFill>
          <a:blip r:embed="rId5"/>
          <a:stretch>
            <a:fillRect/>
          </a:stretch>
        </p:blipFill>
        <p:spPr>
          <a:xfrm>
            <a:off x="-195333" y="4731574"/>
            <a:ext cx="2384609" cy="2384609"/>
          </a:xfrm>
          <a:prstGeom prst="rect">
            <a:avLst/>
          </a:prstGeom>
        </p:spPr>
      </p:pic>
      <p:pic>
        <p:nvPicPr>
          <p:cNvPr id="10" name="Picture 9">
            <a:extLst>
              <a:ext uri="{FF2B5EF4-FFF2-40B4-BE49-F238E27FC236}">
                <a16:creationId xmlns:a16="http://schemas.microsoft.com/office/drawing/2014/main" id="{1542F0E0-AFAA-1D44-5828-F5755429729A}"/>
              </a:ext>
            </a:extLst>
          </p:cNvPr>
          <p:cNvPicPr>
            <a:picLocks noChangeAspect="1"/>
          </p:cNvPicPr>
          <p:nvPr/>
        </p:nvPicPr>
        <p:blipFill>
          <a:blip r:embed="rId6"/>
          <a:stretch>
            <a:fillRect/>
          </a:stretch>
        </p:blipFill>
        <p:spPr>
          <a:xfrm>
            <a:off x="4960172" y="5333753"/>
            <a:ext cx="2497816" cy="1405913"/>
          </a:xfrm>
          <a:prstGeom prst="rect">
            <a:avLst/>
          </a:prstGeom>
        </p:spPr>
      </p:pic>
      <p:pic>
        <p:nvPicPr>
          <p:cNvPr id="12" name="Picture 11">
            <a:extLst>
              <a:ext uri="{FF2B5EF4-FFF2-40B4-BE49-F238E27FC236}">
                <a16:creationId xmlns:a16="http://schemas.microsoft.com/office/drawing/2014/main" id="{178BF0C5-49FE-86EB-EF89-3E478F442867}"/>
              </a:ext>
            </a:extLst>
          </p:cNvPr>
          <p:cNvPicPr>
            <a:picLocks noChangeAspect="1"/>
          </p:cNvPicPr>
          <p:nvPr/>
        </p:nvPicPr>
        <p:blipFill>
          <a:blip r:embed="rId7"/>
          <a:stretch>
            <a:fillRect/>
          </a:stretch>
        </p:blipFill>
        <p:spPr>
          <a:xfrm>
            <a:off x="9797422" y="82104"/>
            <a:ext cx="2931521" cy="1648980"/>
          </a:xfrm>
          <a:prstGeom prst="rect">
            <a:avLst/>
          </a:prstGeom>
        </p:spPr>
      </p:pic>
    </p:spTree>
    <p:extLst>
      <p:ext uri="{BB962C8B-B14F-4D97-AF65-F5344CB8AC3E}">
        <p14:creationId xmlns:p14="http://schemas.microsoft.com/office/powerpoint/2010/main" val="30578097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4810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FEDE00"/>
                </a:solidFill>
                <a:latin typeface="Century Gothic" panose="020B0502020202020204" pitchFamily="34" charset="0"/>
              </a:rPr>
              <a:t>HOW TO USE MESSAGING ADMIN</a:t>
            </a:r>
          </a:p>
        </p:txBody>
      </p:sp>
      <p:sp>
        <p:nvSpPr>
          <p:cNvPr id="6" name="TextBox 5"/>
          <p:cNvSpPr txBox="1"/>
          <p:nvPr/>
        </p:nvSpPr>
        <p:spPr>
          <a:xfrm>
            <a:off x="927283" y="1777281"/>
            <a:ext cx="9775062" cy="2893100"/>
          </a:xfrm>
          <a:prstGeom prst="rect">
            <a:avLst/>
          </a:prstGeom>
          <a:noFill/>
        </p:spPr>
        <p:txBody>
          <a:bodyPr wrap="square" rtlCol="0">
            <a:spAutoFit/>
          </a:bodyPr>
          <a:lstStyle/>
          <a:p>
            <a:r>
              <a:rPr lang="en-GB" dirty="0">
                <a:latin typeface="Century Gothic" panose="020B0502020202020204" pitchFamily="34" charset="0"/>
              </a:rPr>
              <a:t>3) Click the name of your Sports Club or Society. The following dashboard will appear. Click ‘Messages’</a:t>
            </a:r>
          </a:p>
          <a:p>
            <a:endParaRPr lang="en-GB" dirty="0">
              <a:latin typeface="Century Gothic" panose="020B0502020202020204" pitchFamily="34" charset="0"/>
            </a:endParaRPr>
          </a:p>
          <a:p>
            <a:endParaRPr lang="en-GB" dirty="0">
              <a:latin typeface="Century Gothic" panose="020B0502020202020204" pitchFamily="34" charset="0"/>
            </a:endParaRPr>
          </a:p>
          <a:p>
            <a:endParaRPr lang="en-GB" dirty="0">
              <a:latin typeface="Century Gothic" panose="020B0502020202020204" pitchFamily="34" charset="0"/>
            </a:endParaRPr>
          </a:p>
          <a:p>
            <a:endParaRPr lang="en-GB" dirty="0">
              <a:latin typeface="Century Gothic" panose="020B0502020202020204" pitchFamily="34" charset="0"/>
            </a:endParaRPr>
          </a:p>
          <a:p>
            <a:endParaRPr lang="en-GB" dirty="0">
              <a:latin typeface="Century Gothic" panose="020B0502020202020204" pitchFamily="34" charset="0"/>
            </a:endParaRPr>
          </a:p>
          <a:p>
            <a:r>
              <a:rPr lang="en-GB" dirty="0">
                <a:latin typeface="Century Gothic" panose="020B0502020202020204" pitchFamily="34" charset="0"/>
              </a:rPr>
              <a:t>4) Choose ‘Send email’. You can also check your drafts and sent items from this main ‘Messages’ page.</a:t>
            </a:r>
          </a:p>
          <a:p>
            <a:endParaRPr lang="en-GB" sz="2000" dirty="0">
              <a:latin typeface="Century Gothic" panose="020B0502020202020204"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4162" y="2471738"/>
            <a:ext cx="3441302" cy="1091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28144"/>
          <a:stretch/>
        </p:blipFill>
        <p:spPr bwMode="auto">
          <a:xfrm>
            <a:off x="4498613" y="4319066"/>
            <a:ext cx="2632402" cy="1567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9">
            <a:extLst>
              <a:ext uri="{FF2B5EF4-FFF2-40B4-BE49-F238E27FC236}">
                <a16:creationId xmlns:a16="http://schemas.microsoft.com/office/drawing/2014/main" id="{AE77022E-261D-411C-90E8-1F38E712AC56}"/>
              </a:ext>
            </a:extLst>
          </p:cNvPr>
          <p:cNvGrpSpPr/>
          <p:nvPr/>
        </p:nvGrpSpPr>
        <p:grpSpPr>
          <a:xfrm>
            <a:off x="10775765" y="6050045"/>
            <a:ext cx="1416235" cy="807955"/>
            <a:chOff x="10775765" y="6050045"/>
            <a:chExt cx="1416235" cy="807955"/>
          </a:xfrm>
        </p:grpSpPr>
        <p:pic>
          <p:nvPicPr>
            <p:cNvPr id="11" name="Picture 10" descr="https://scontent.xx.fbcdn.net/hphotos-xtp1/v/t1.0-9/10489968_649003051851789_8848562840292593976_n.jpg?oh=fcb6150e643e757856f8dc19a22f253c&amp;oe=563B4135">
              <a:extLst>
                <a:ext uri="{FF2B5EF4-FFF2-40B4-BE49-F238E27FC236}">
                  <a16:creationId xmlns:a16="http://schemas.microsoft.com/office/drawing/2014/main" id="{AB140E96-C3D2-4C06-AE60-0F700B1AAC2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84045" y="6050045"/>
              <a:ext cx="807955" cy="80795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4026B6E0-1189-446D-BF45-590EC514D3B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75765" y="6050045"/>
              <a:ext cx="604463" cy="807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1016953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4810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FEDE00"/>
                </a:solidFill>
                <a:latin typeface="Century Gothic" panose="020B0502020202020204" pitchFamily="34" charset="0"/>
              </a:rPr>
              <a:t>EDITING YOUR OWN PAGES</a:t>
            </a:r>
          </a:p>
        </p:txBody>
      </p:sp>
      <p:sp>
        <p:nvSpPr>
          <p:cNvPr id="6" name="TextBox 5"/>
          <p:cNvSpPr txBox="1"/>
          <p:nvPr/>
        </p:nvSpPr>
        <p:spPr>
          <a:xfrm>
            <a:off x="927283" y="1777281"/>
            <a:ext cx="9775062" cy="2616101"/>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Century Gothic" panose="020B0502020202020204" pitchFamily="34" charset="0"/>
              </a:rPr>
              <a:t>Editing your individual club or society page is important because it creates a more inviting and professional look. To do this, you need to go back to the same control panel as if you were going to send an email – but instead click on ‘Edit Details’.</a:t>
            </a:r>
          </a:p>
          <a:p>
            <a:endParaRPr lang="en-GB" dirty="0">
              <a:latin typeface="Century Gothic" panose="020B0502020202020204" pitchFamily="34" charset="0"/>
            </a:endParaRPr>
          </a:p>
          <a:p>
            <a:endParaRPr lang="en-GB" dirty="0">
              <a:latin typeface="Century Gothic" panose="020B0502020202020204" pitchFamily="34" charset="0"/>
            </a:endParaRPr>
          </a:p>
          <a:p>
            <a:endParaRPr lang="en-GB" dirty="0">
              <a:latin typeface="Century Gothic" panose="020B0502020202020204" pitchFamily="34" charset="0"/>
            </a:endParaRPr>
          </a:p>
          <a:p>
            <a:endParaRPr lang="en-GB" dirty="0">
              <a:latin typeface="Century Gothic" panose="020B0502020202020204" pitchFamily="34" charset="0"/>
            </a:endParaRPr>
          </a:p>
          <a:p>
            <a:endParaRPr lang="en-GB" dirty="0">
              <a:latin typeface="Century Gothic" panose="020B0502020202020204" pitchFamily="34" charset="0"/>
            </a:endParaRPr>
          </a:p>
          <a:p>
            <a:endParaRPr lang="en-GB" sz="2000" dirty="0">
              <a:latin typeface="Century Gothic" panose="020B0502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0422" y="3085331"/>
            <a:ext cx="8108783" cy="1759624"/>
          </a:xfrm>
          <a:prstGeom prst="rect">
            <a:avLst/>
          </a:prstGeom>
        </p:spPr>
      </p:pic>
      <p:grpSp>
        <p:nvGrpSpPr>
          <p:cNvPr id="9" name="Group 8">
            <a:extLst>
              <a:ext uri="{FF2B5EF4-FFF2-40B4-BE49-F238E27FC236}">
                <a16:creationId xmlns:a16="http://schemas.microsoft.com/office/drawing/2014/main" id="{E365F265-485E-4CCC-B289-A7C7D71C3AAB}"/>
              </a:ext>
            </a:extLst>
          </p:cNvPr>
          <p:cNvGrpSpPr/>
          <p:nvPr/>
        </p:nvGrpSpPr>
        <p:grpSpPr>
          <a:xfrm>
            <a:off x="10775765" y="6050045"/>
            <a:ext cx="1416235" cy="807955"/>
            <a:chOff x="10775765" y="6050045"/>
            <a:chExt cx="1416235" cy="807955"/>
          </a:xfrm>
        </p:grpSpPr>
        <p:pic>
          <p:nvPicPr>
            <p:cNvPr id="10" name="Picture 9" descr="https://scontent.xx.fbcdn.net/hphotos-xtp1/v/t1.0-9/10489968_649003051851789_8848562840292593976_n.jpg?oh=fcb6150e643e757856f8dc19a22f253c&amp;oe=563B4135">
              <a:extLst>
                <a:ext uri="{FF2B5EF4-FFF2-40B4-BE49-F238E27FC236}">
                  <a16:creationId xmlns:a16="http://schemas.microsoft.com/office/drawing/2014/main" id="{F228BB7F-1E73-46A1-AC81-B54BC19ABD6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84045" y="6050045"/>
              <a:ext cx="807955" cy="80795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1155478B-792B-41D4-A798-E07B4308C92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75765" y="6050045"/>
              <a:ext cx="604463" cy="807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7771181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4810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FEDE00"/>
                </a:solidFill>
                <a:latin typeface="Century Gothic" panose="020B0502020202020204" pitchFamily="34" charset="0"/>
              </a:rPr>
              <a:t>EDITING YOUR OWN PAGES</a:t>
            </a:r>
          </a:p>
        </p:txBody>
      </p:sp>
      <p:sp>
        <p:nvSpPr>
          <p:cNvPr id="6" name="TextBox 5"/>
          <p:cNvSpPr txBox="1"/>
          <p:nvPr/>
        </p:nvSpPr>
        <p:spPr>
          <a:xfrm>
            <a:off x="313899" y="1586212"/>
            <a:ext cx="11671814" cy="4247317"/>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Century Gothic" panose="020B0502020202020204" pitchFamily="34" charset="0"/>
              </a:rPr>
              <a:t>Once you are at this page, you can then shape the page to how you want it to look.</a:t>
            </a:r>
            <a:br>
              <a:rPr lang="en-GB" dirty="0">
                <a:latin typeface="Century Gothic" panose="020B0502020202020204" pitchFamily="34" charset="0"/>
              </a:rPr>
            </a:br>
            <a:br>
              <a:rPr lang="en-GB" dirty="0">
                <a:latin typeface="Century Gothic" panose="020B0502020202020204" pitchFamily="34" charset="0"/>
              </a:rPr>
            </a:br>
            <a:br>
              <a:rPr lang="en-GB" dirty="0">
                <a:latin typeface="Century Gothic" panose="020B0502020202020204" pitchFamily="34" charset="0"/>
              </a:rPr>
            </a:br>
            <a:br>
              <a:rPr lang="en-GB" dirty="0">
                <a:latin typeface="Century Gothic" panose="020B0502020202020204" pitchFamily="34" charset="0"/>
              </a:rPr>
            </a:br>
            <a:br>
              <a:rPr lang="en-GB" dirty="0">
                <a:latin typeface="Century Gothic" panose="020B0502020202020204" pitchFamily="34" charset="0"/>
              </a:rPr>
            </a:br>
            <a:br>
              <a:rPr lang="en-GB" dirty="0">
                <a:latin typeface="Century Gothic" panose="020B0502020202020204" pitchFamily="34" charset="0"/>
              </a:rPr>
            </a:br>
            <a:br>
              <a:rPr lang="en-GB" dirty="0">
                <a:latin typeface="Century Gothic" panose="020B0502020202020204" pitchFamily="34" charset="0"/>
              </a:rPr>
            </a:br>
            <a:br>
              <a:rPr lang="en-GB" dirty="0">
                <a:latin typeface="Century Gothic" panose="020B0502020202020204" pitchFamily="34" charset="0"/>
              </a:rPr>
            </a:br>
            <a:br>
              <a:rPr lang="en-GB" dirty="0">
                <a:latin typeface="Century Gothic" panose="020B0502020202020204" pitchFamily="34" charset="0"/>
              </a:rPr>
            </a:br>
            <a:br>
              <a:rPr lang="en-GB" dirty="0">
                <a:latin typeface="Century Gothic" panose="020B0502020202020204" pitchFamily="34" charset="0"/>
              </a:rPr>
            </a:br>
            <a:br>
              <a:rPr lang="en-GB" dirty="0">
                <a:latin typeface="Century Gothic" panose="020B0502020202020204" pitchFamily="34" charset="0"/>
              </a:rPr>
            </a:br>
            <a:br>
              <a:rPr lang="en-GB" dirty="0">
                <a:latin typeface="Century Gothic" panose="020B0502020202020204" pitchFamily="34" charset="0"/>
              </a:rPr>
            </a:br>
            <a:endParaRPr lang="en-GB" dirty="0">
              <a:latin typeface="Century Gothic" panose="020B0502020202020204" pitchFamily="34" charset="0"/>
            </a:endParaRPr>
          </a:p>
          <a:p>
            <a:pPr marL="285750" indent="-285750">
              <a:buFont typeface="Arial" panose="020B0604020202020204" pitchFamily="34" charset="0"/>
              <a:buChar char="•"/>
            </a:pPr>
            <a:r>
              <a:rPr lang="en-GB" dirty="0">
                <a:latin typeface="Century Gothic" panose="020B0502020202020204" pitchFamily="34" charset="0"/>
              </a:rPr>
              <a:t>When setting this all up, make sure to have a play around with adding pictures or </a:t>
            </a:r>
            <a:br>
              <a:rPr lang="en-GB" dirty="0">
                <a:latin typeface="Century Gothic" panose="020B0502020202020204" pitchFamily="34" charset="0"/>
              </a:rPr>
            </a:br>
            <a:r>
              <a:rPr lang="en-GB" dirty="0">
                <a:latin typeface="Century Gothic" panose="020B0502020202020204" pitchFamily="34" charset="0"/>
              </a:rPr>
              <a:t>perhaps links to your social media feeds by using the buttons on this tab.</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94" y="2064224"/>
            <a:ext cx="2781300" cy="1143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9254" y="2064224"/>
            <a:ext cx="3040472" cy="1287388"/>
          </a:xfrm>
          <a:prstGeom prst="rect">
            <a:avLst/>
          </a:prstGeom>
        </p:spPr>
      </p:pic>
      <p:sp>
        <p:nvSpPr>
          <p:cNvPr id="11" name="Right Arrow 10"/>
          <p:cNvSpPr/>
          <p:nvPr/>
        </p:nvSpPr>
        <p:spPr>
          <a:xfrm>
            <a:off x="3070902" y="2635724"/>
            <a:ext cx="2060812" cy="17400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r="54045"/>
          <a:stretch/>
        </p:blipFill>
        <p:spPr>
          <a:xfrm>
            <a:off x="470620" y="3429000"/>
            <a:ext cx="3930783" cy="140970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6466" y="3543300"/>
            <a:ext cx="4476750" cy="1181100"/>
          </a:xfrm>
          <a:prstGeom prst="rect">
            <a:avLst/>
          </a:prstGeom>
        </p:spPr>
      </p:pic>
      <p:sp>
        <p:nvSpPr>
          <p:cNvPr id="14" name="Right Arrow 13"/>
          <p:cNvSpPr/>
          <p:nvPr/>
        </p:nvSpPr>
        <p:spPr>
          <a:xfrm>
            <a:off x="4585648" y="3930555"/>
            <a:ext cx="2047164" cy="20329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ight Arrow 14"/>
          <p:cNvSpPr/>
          <p:nvPr/>
        </p:nvSpPr>
        <p:spPr>
          <a:xfrm rot="19055655">
            <a:off x="1533027" y="4576601"/>
            <a:ext cx="1432692" cy="11916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8379726" y="2064224"/>
            <a:ext cx="3605987" cy="1384995"/>
          </a:xfrm>
          <a:prstGeom prst="rect">
            <a:avLst/>
          </a:prstGeom>
          <a:noFill/>
        </p:spPr>
        <p:txBody>
          <a:bodyPr wrap="square" rtlCol="0">
            <a:spAutoFit/>
          </a:bodyPr>
          <a:lstStyle/>
          <a:p>
            <a:pPr algn="ctr"/>
            <a:r>
              <a:rPr lang="en-GB" sz="1400" dirty="0">
                <a:latin typeface="Century Gothic" panose="020B0502020202020204" pitchFamily="34" charset="0"/>
              </a:rPr>
              <a:t>(Our best bet for this would be to use a solid colour fill as the specs needed for the picture will often make the final picture come out stretched… unless you’re a whizz with this kind of thing and know how to make it work!)</a:t>
            </a:r>
          </a:p>
        </p:txBody>
      </p:sp>
      <p:grpSp>
        <p:nvGrpSpPr>
          <p:cNvPr id="17" name="Group 16">
            <a:extLst>
              <a:ext uri="{FF2B5EF4-FFF2-40B4-BE49-F238E27FC236}">
                <a16:creationId xmlns:a16="http://schemas.microsoft.com/office/drawing/2014/main" id="{EAE32295-ED3B-4BEB-BDCC-ABC520BA2DD6}"/>
              </a:ext>
            </a:extLst>
          </p:cNvPr>
          <p:cNvGrpSpPr/>
          <p:nvPr/>
        </p:nvGrpSpPr>
        <p:grpSpPr>
          <a:xfrm>
            <a:off x="10775765" y="6050045"/>
            <a:ext cx="1416235" cy="807955"/>
            <a:chOff x="10775765" y="6050045"/>
            <a:chExt cx="1416235" cy="807955"/>
          </a:xfrm>
        </p:grpSpPr>
        <p:pic>
          <p:nvPicPr>
            <p:cNvPr id="18" name="Picture 17" descr="https://scontent.xx.fbcdn.net/hphotos-xtp1/v/t1.0-9/10489968_649003051851789_8848562840292593976_n.jpg?oh=fcb6150e643e757856f8dc19a22f253c&amp;oe=563B4135">
              <a:extLst>
                <a:ext uri="{FF2B5EF4-FFF2-40B4-BE49-F238E27FC236}">
                  <a16:creationId xmlns:a16="http://schemas.microsoft.com/office/drawing/2014/main" id="{4A110531-7A3F-4BCF-B5E7-3B20D9214F1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84045" y="6050045"/>
              <a:ext cx="807955" cy="80795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38A76FCD-1A2B-4050-98B5-CEBD5C98D2D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75765" y="6050045"/>
              <a:ext cx="604463" cy="807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505778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4810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FEDE00"/>
                </a:solidFill>
                <a:latin typeface="Century Gothic" panose="020B0502020202020204" pitchFamily="34" charset="0"/>
              </a:rPr>
              <a:t>EDITING YOUR OWN PAGES</a:t>
            </a:r>
          </a:p>
        </p:txBody>
      </p:sp>
      <p:sp>
        <p:nvSpPr>
          <p:cNvPr id="6" name="TextBox 5"/>
          <p:cNvSpPr txBox="1"/>
          <p:nvPr/>
        </p:nvSpPr>
        <p:spPr>
          <a:xfrm>
            <a:off x="313899" y="1586212"/>
            <a:ext cx="11671814" cy="2616101"/>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Century Gothic" panose="020B0502020202020204" pitchFamily="34" charset="0"/>
              </a:rPr>
              <a:t>You can also add events, news and documents to your page if you wish to, by again going back to where you’d go to send an email but instead clicking on one of the other buttons. </a:t>
            </a:r>
            <a:br>
              <a:rPr lang="en-GB" dirty="0">
                <a:latin typeface="Century Gothic" panose="020B0502020202020204" pitchFamily="34" charset="0"/>
              </a:rPr>
            </a:br>
            <a:endParaRPr lang="en-GB" dirty="0">
              <a:latin typeface="Century Gothic" panose="020B0502020202020204" pitchFamily="34" charset="0"/>
            </a:endParaRPr>
          </a:p>
          <a:p>
            <a:pPr marL="285750" indent="-285750">
              <a:buFont typeface="Arial" panose="020B0604020202020204" pitchFamily="34" charset="0"/>
              <a:buChar char="•"/>
            </a:pPr>
            <a:r>
              <a:rPr lang="en-GB" dirty="0">
                <a:latin typeface="Century Gothic" panose="020B0502020202020204" pitchFamily="34" charset="0"/>
              </a:rPr>
              <a:t>The ‘Your Say’ tab is where any elections that you run will appear, including the general elections, so make sure to direct your members to here when they are needed to vote.</a:t>
            </a:r>
          </a:p>
          <a:p>
            <a:endParaRPr lang="en-GB" dirty="0">
              <a:latin typeface="Century Gothic" panose="020B0502020202020204" pitchFamily="34" charset="0"/>
            </a:endParaRPr>
          </a:p>
          <a:p>
            <a:endParaRPr lang="en-GB" dirty="0">
              <a:latin typeface="Century Gothic" panose="020B0502020202020204" pitchFamily="34" charset="0"/>
            </a:endParaRPr>
          </a:p>
          <a:p>
            <a:endParaRPr lang="en-GB" dirty="0">
              <a:latin typeface="Century Gothic" panose="020B0502020202020204" pitchFamily="34" charset="0"/>
            </a:endParaRPr>
          </a:p>
          <a:p>
            <a:endParaRPr lang="en-GB" sz="2000" dirty="0">
              <a:latin typeface="Century Gothic" panose="020B0502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2031" y="3214269"/>
            <a:ext cx="6326448" cy="1480486"/>
          </a:xfrm>
          <a:prstGeom prst="rect">
            <a:avLst/>
          </a:prstGeom>
        </p:spPr>
      </p:pic>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7674" y="5522488"/>
            <a:ext cx="4475162" cy="118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Down Arrow 8"/>
          <p:cNvSpPr/>
          <p:nvPr/>
        </p:nvSpPr>
        <p:spPr>
          <a:xfrm>
            <a:off x="5776362" y="4694755"/>
            <a:ext cx="197786" cy="612657"/>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EFB8920F-464D-4EED-8931-2CE6004042E7}"/>
              </a:ext>
            </a:extLst>
          </p:cNvPr>
          <p:cNvGrpSpPr/>
          <p:nvPr/>
        </p:nvGrpSpPr>
        <p:grpSpPr>
          <a:xfrm>
            <a:off x="10775765" y="6050045"/>
            <a:ext cx="1416235" cy="807955"/>
            <a:chOff x="10775765" y="6050045"/>
            <a:chExt cx="1416235" cy="807955"/>
          </a:xfrm>
        </p:grpSpPr>
        <p:pic>
          <p:nvPicPr>
            <p:cNvPr id="12" name="Picture 11" descr="https://scontent.xx.fbcdn.net/hphotos-xtp1/v/t1.0-9/10489968_649003051851789_8848562840292593976_n.jpg?oh=fcb6150e643e757856f8dc19a22f253c&amp;oe=563B4135">
              <a:extLst>
                <a:ext uri="{FF2B5EF4-FFF2-40B4-BE49-F238E27FC236}">
                  <a16:creationId xmlns:a16="http://schemas.microsoft.com/office/drawing/2014/main" id="{D6F7626F-87DE-4BB8-A784-5C2D6D08D17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84045" y="6050045"/>
              <a:ext cx="807955" cy="8079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6F91C6B3-66E3-4EA2-8AAA-112A5DB76B2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75765" y="6050045"/>
              <a:ext cx="604463" cy="807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9640457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4810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FEDE00"/>
                </a:solidFill>
                <a:latin typeface="Century Gothic" panose="020B0502020202020204" pitchFamily="34" charset="0"/>
              </a:rPr>
              <a:t>EDITING YOUR OWN PAGES</a:t>
            </a:r>
          </a:p>
        </p:txBody>
      </p:sp>
      <p:sp>
        <p:nvSpPr>
          <p:cNvPr id="6" name="TextBox 5"/>
          <p:cNvSpPr txBox="1"/>
          <p:nvPr/>
        </p:nvSpPr>
        <p:spPr>
          <a:xfrm>
            <a:off x="313899" y="1586212"/>
            <a:ext cx="11671814" cy="2893100"/>
          </a:xfrm>
          <a:prstGeom prst="rect">
            <a:avLst/>
          </a:prstGeom>
          <a:noFill/>
        </p:spPr>
        <p:txBody>
          <a:bodyPr wrap="square" rtlCol="0">
            <a:spAutoFit/>
          </a:bodyPr>
          <a:lstStyle/>
          <a:p>
            <a:pPr marL="285750" indent="-285750" algn="r">
              <a:buFont typeface="Arial" panose="020B0604020202020204" pitchFamily="34" charset="0"/>
              <a:buChar char="•"/>
            </a:pPr>
            <a:r>
              <a:rPr lang="en-GB" dirty="0">
                <a:latin typeface="Century Gothic" panose="020B0502020202020204" pitchFamily="34" charset="0"/>
              </a:rPr>
              <a:t>Where possible, use your own images when creating an event/uploading something to your page to avoid copyright issues. If you want to use one from a different website, you will need to either:</a:t>
            </a:r>
            <a:br>
              <a:rPr lang="en-GB" dirty="0">
                <a:latin typeface="Century Gothic" panose="020B0502020202020204" pitchFamily="34" charset="0"/>
              </a:rPr>
            </a:br>
            <a:br>
              <a:rPr lang="en-GB" dirty="0">
                <a:latin typeface="Century Gothic" panose="020B0502020202020204" pitchFamily="34" charset="0"/>
              </a:rPr>
            </a:br>
            <a:r>
              <a:rPr lang="en-GB" dirty="0">
                <a:latin typeface="Century Gothic" panose="020B0502020202020204" pitchFamily="34" charset="0"/>
              </a:rPr>
              <a:t>- Pay for the image rights.</a:t>
            </a:r>
            <a:br>
              <a:rPr lang="en-GB" dirty="0">
                <a:latin typeface="Century Gothic" panose="020B0502020202020204" pitchFamily="34" charset="0"/>
              </a:rPr>
            </a:br>
            <a:r>
              <a:rPr lang="en-GB" dirty="0">
                <a:latin typeface="Century Gothic" panose="020B0502020202020204" pitchFamily="34" charset="0"/>
              </a:rPr>
              <a:t>- Contact the owner of the </a:t>
            </a:r>
            <a:br>
              <a:rPr lang="en-GB" dirty="0">
                <a:latin typeface="Century Gothic" panose="020B0502020202020204" pitchFamily="34" charset="0"/>
              </a:rPr>
            </a:br>
            <a:r>
              <a:rPr lang="en-GB" dirty="0">
                <a:latin typeface="Century Gothic" panose="020B0502020202020204" pitchFamily="34" charset="0"/>
              </a:rPr>
              <a:t>  photo you want to use and </a:t>
            </a:r>
            <a:br>
              <a:rPr lang="en-GB" dirty="0">
                <a:latin typeface="Century Gothic" panose="020B0502020202020204" pitchFamily="34" charset="0"/>
              </a:rPr>
            </a:br>
            <a:r>
              <a:rPr lang="en-GB" dirty="0">
                <a:latin typeface="Century Gothic" panose="020B0502020202020204" pitchFamily="34" charset="0"/>
              </a:rPr>
              <a:t>  ask for their permission.</a:t>
            </a:r>
            <a:br>
              <a:rPr lang="en-GB" dirty="0">
                <a:latin typeface="Century Gothic" panose="020B0502020202020204" pitchFamily="34" charset="0"/>
              </a:rPr>
            </a:br>
            <a:r>
              <a:rPr lang="en-GB" dirty="0">
                <a:latin typeface="Century Gothic" panose="020B0502020202020204" pitchFamily="34" charset="0"/>
              </a:rPr>
              <a:t>- Use the correct filters as </a:t>
            </a:r>
            <a:br>
              <a:rPr lang="en-GB" dirty="0">
                <a:latin typeface="Century Gothic" panose="020B0502020202020204" pitchFamily="34" charset="0"/>
              </a:rPr>
            </a:br>
            <a:r>
              <a:rPr lang="en-GB" dirty="0">
                <a:latin typeface="Century Gothic" panose="020B0502020202020204" pitchFamily="34" charset="0"/>
              </a:rPr>
              <a:t>  shown here.</a:t>
            </a:r>
          </a:p>
          <a:p>
            <a:endParaRPr lang="en-GB" sz="2000" dirty="0">
              <a:latin typeface="Century Gothic" panose="020B0502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8541" y="2395990"/>
            <a:ext cx="6210557" cy="3579483"/>
          </a:xfrm>
          <a:prstGeom prst="rect">
            <a:avLst/>
          </a:prstGeom>
        </p:spPr>
      </p:pic>
      <p:grpSp>
        <p:nvGrpSpPr>
          <p:cNvPr id="9" name="Group 8">
            <a:extLst>
              <a:ext uri="{FF2B5EF4-FFF2-40B4-BE49-F238E27FC236}">
                <a16:creationId xmlns:a16="http://schemas.microsoft.com/office/drawing/2014/main" id="{7BE2BD00-0E82-430E-A33A-E44F20F2429E}"/>
              </a:ext>
            </a:extLst>
          </p:cNvPr>
          <p:cNvGrpSpPr/>
          <p:nvPr/>
        </p:nvGrpSpPr>
        <p:grpSpPr>
          <a:xfrm>
            <a:off x="10775765" y="6050045"/>
            <a:ext cx="1416235" cy="807955"/>
            <a:chOff x="10775765" y="6050045"/>
            <a:chExt cx="1416235" cy="807955"/>
          </a:xfrm>
        </p:grpSpPr>
        <p:pic>
          <p:nvPicPr>
            <p:cNvPr id="11" name="Picture 10" descr="https://scontent.xx.fbcdn.net/hphotos-xtp1/v/t1.0-9/10489968_649003051851789_8848562840292593976_n.jpg?oh=fcb6150e643e757856f8dc19a22f253c&amp;oe=563B4135">
              <a:extLst>
                <a:ext uri="{FF2B5EF4-FFF2-40B4-BE49-F238E27FC236}">
                  <a16:creationId xmlns:a16="http://schemas.microsoft.com/office/drawing/2014/main" id="{85720E4C-AD8F-424B-A2F5-54C18E62CD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84045" y="6050045"/>
              <a:ext cx="807955" cy="80795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93E85376-1133-41E9-84BE-920C5F76293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75765" y="6050045"/>
              <a:ext cx="604463" cy="807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2364696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4810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FEDE00"/>
                </a:solidFill>
                <a:latin typeface="Century Gothic" panose="020B0502020202020204" pitchFamily="34" charset="0"/>
              </a:rPr>
              <a:t>EDITING YOUR OWN PAGES</a:t>
            </a:r>
          </a:p>
        </p:txBody>
      </p:sp>
      <p:sp>
        <p:nvSpPr>
          <p:cNvPr id="6" name="TextBox 5"/>
          <p:cNvSpPr txBox="1"/>
          <p:nvPr/>
        </p:nvSpPr>
        <p:spPr>
          <a:xfrm>
            <a:off x="313899" y="1586212"/>
            <a:ext cx="11671814" cy="923330"/>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Century Gothic" panose="020B0502020202020204" pitchFamily="34" charset="0"/>
              </a:rPr>
              <a:t>All clubs have an ‘Upcoming Events’ section on their webpage – any event you create will appear and are public!</a:t>
            </a:r>
            <a:br>
              <a:rPr lang="en-GB" dirty="0">
                <a:latin typeface="Century Gothic" panose="020B0502020202020204" pitchFamily="34" charset="0"/>
              </a:rPr>
            </a:br>
            <a:endParaRPr lang="en-GB" dirty="0">
              <a:latin typeface="Century Gothic" panose="020B0502020202020204" pitchFamily="34"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739" r="14272"/>
          <a:stretch/>
        </p:blipFill>
        <p:spPr>
          <a:xfrm>
            <a:off x="668738" y="2326685"/>
            <a:ext cx="8447965" cy="3217151"/>
          </a:xfrm>
          <a:prstGeom prst="rect">
            <a:avLst/>
          </a:prstGeom>
        </p:spPr>
      </p:pic>
      <p:grpSp>
        <p:nvGrpSpPr>
          <p:cNvPr id="9" name="Group 8">
            <a:extLst>
              <a:ext uri="{FF2B5EF4-FFF2-40B4-BE49-F238E27FC236}">
                <a16:creationId xmlns:a16="http://schemas.microsoft.com/office/drawing/2014/main" id="{15AFB948-988A-4216-9822-7B4B1161CF05}"/>
              </a:ext>
            </a:extLst>
          </p:cNvPr>
          <p:cNvGrpSpPr/>
          <p:nvPr/>
        </p:nvGrpSpPr>
        <p:grpSpPr>
          <a:xfrm>
            <a:off x="10775765" y="6050045"/>
            <a:ext cx="1416235" cy="807955"/>
            <a:chOff x="10775765" y="6050045"/>
            <a:chExt cx="1416235" cy="807955"/>
          </a:xfrm>
        </p:grpSpPr>
        <p:pic>
          <p:nvPicPr>
            <p:cNvPr id="11" name="Picture 10" descr="https://scontent.xx.fbcdn.net/hphotos-xtp1/v/t1.0-9/10489968_649003051851789_8848562840292593976_n.jpg?oh=fcb6150e643e757856f8dc19a22f253c&amp;oe=563B4135">
              <a:extLst>
                <a:ext uri="{FF2B5EF4-FFF2-40B4-BE49-F238E27FC236}">
                  <a16:creationId xmlns:a16="http://schemas.microsoft.com/office/drawing/2014/main" id="{86B19930-CEE8-446E-BC32-1CD205D06F0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84045" y="6050045"/>
              <a:ext cx="807955" cy="80795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4008A70C-A396-488A-B6BF-762232FDF9D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75765" y="6050045"/>
              <a:ext cx="604463" cy="807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6694884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4810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FEDE00"/>
                </a:solidFill>
                <a:latin typeface="Century Gothic" panose="020B0502020202020204" pitchFamily="34" charset="0"/>
              </a:rPr>
              <a:t>MORE GOOD PRACTICE</a:t>
            </a:r>
          </a:p>
        </p:txBody>
      </p:sp>
      <p:sp>
        <p:nvSpPr>
          <p:cNvPr id="6" name="TextBox 5"/>
          <p:cNvSpPr txBox="1"/>
          <p:nvPr/>
        </p:nvSpPr>
        <p:spPr>
          <a:xfrm>
            <a:off x="927283" y="1777281"/>
            <a:ext cx="9775062" cy="4154984"/>
          </a:xfrm>
          <a:prstGeom prst="rect">
            <a:avLst/>
          </a:prstGeom>
          <a:noFill/>
        </p:spPr>
        <p:txBody>
          <a:bodyPr wrap="square" rtlCol="0">
            <a:spAutoFit/>
          </a:bodyPr>
          <a:lstStyle/>
          <a:p>
            <a:pPr marL="342900" indent="-342900">
              <a:buFont typeface="Wingdings" panose="05000000000000000000" pitchFamily="2" charset="2"/>
              <a:buChar char="§"/>
            </a:pPr>
            <a:r>
              <a:rPr lang="en-GB" sz="2200" b="1" dirty="0">
                <a:latin typeface="Century Gothic" panose="020B0502020202020204" pitchFamily="34" charset="0"/>
              </a:rPr>
              <a:t>Familiarise yourself with your SU Webpages</a:t>
            </a:r>
            <a:r>
              <a:rPr lang="en-GB" sz="2200" dirty="0">
                <a:latin typeface="Century Gothic" panose="020B0502020202020204" pitchFamily="34" charset="0"/>
              </a:rPr>
              <a:t> – some members may not know about bits of information on the SU Website, including your individual club/society page, the What’s On page, and more – so refresh your memory once every so often so that you can point someone in the direction of an answer to their question.</a:t>
            </a:r>
          </a:p>
          <a:p>
            <a:endParaRPr lang="en-GB" sz="2200" dirty="0">
              <a:latin typeface="Century Gothic" panose="020B0502020202020204" pitchFamily="34" charset="0"/>
            </a:endParaRPr>
          </a:p>
          <a:p>
            <a:pPr marL="342900" indent="-342900">
              <a:buFont typeface="Wingdings" panose="05000000000000000000" pitchFamily="2" charset="2"/>
              <a:buChar char="§"/>
            </a:pPr>
            <a:r>
              <a:rPr lang="en-GB" sz="2200" b="1" dirty="0">
                <a:latin typeface="Century Gothic" panose="020B0502020202020204" pitchFamily="34" charset="0"/>
              </a:rPr>
              <a:t>Reply to all enquiries </a:t>
            </a:r>
            <a:r>
              <a:rPr lang="en-GB" sz="2200" dirty="0">
                <a:latin typeface="Century Gothic" panose="020B0502020202020204" pitchFamily="34" charset="0"/>
              </a:rPr>
              <a:t>– there may be a lot of them, so consider spreading the workload.</a:t>
            </a:r>
          </a:p>
          <a:p>
            <a:pPr marL="342900" indent="-342900">
              <a:buFont typeface="Wingdings" panose="05000000000000000000" pitchFamily="2" charset="2"/>
              <a:buChar char="§"/>
            </a:pPr>
            <a:endParaRPr lang="en-GB" sz="2200" dirty="0">
              <a:latin typeface="Century Gothic" panose="020B0502020202020204" pitchFamily="34" charset="0"/>
            </a:endParaRPr>
          </a:p>
          <a:p>
            <a:pPr marL="342900" indent="-342900">
              <a:buFont typeface="Wingdings" panose="05000000000000000000" pitchFamily="2" charset="2"/>
              <a:buChar char="§"/>
            </a:pPr>
            <a:r>
              <a:rPr lang="en-GB" sz="2200" b="1" dirty="0">
                <a:latin typeface="Century Gothic" panose="020B0502020202020204" pitchFamily="34" charset="0"/>
              </a:rPr>
              <a:t>Set up a Gmail </a:t>
            </a:r>
            <a:r>
              <a:rPr lang="en-GB" sz="2200" i="1" dirty="0">
                <a:latin typeface="Century Gothic" panose="020B0502020202020204" pitchFamily="34" charset="0"/>
              </a:rPr>
              <a:t>(other providers are available…)</a:t>
            </a:r>
            <a:r>
              <a:rPr lang="en-GB" sz="2200" dirty="0">
                <a:latin typeface="Century Gothic" panose="020B0502020202020204" pitchFamily="34" charset="0"/>
              </a:rPr>
              <a:t> </a:t>
            </a:r>
            <a:r>
              <a:rPr lang="en-GB" sz="2200" b="1" dirty="0">
                <a:latin typeface="Century Gothic" panose="020B0502020202020204" pitchFamily="34" charset="0"/>
              </a:rPr>
              <a:t>for your social media pages</a:t>
            </a:r>
            <a:r>
              <a:rPr lang="en-GB" sz="2200" dirty="0">
                <a:latin typeface="Century Gothic" panose="020B0502020202020204" pitchFamily="34" charset="0"/>
              </a:rPr>
              <a:t> so that they can be passed onto next year’s committees. Essex emails expire!</a:t>
            </a:r>
          </a:p>
        </p:txBody>
      </p:sp>
      <p:grpSp>
        <p:nvGrpSpPr>
          <p:cNvPr id="9" name="Group 8">
            <a:extLst>
              <a:ext uri="{FF2B5EF4-FFF2-40B4-BE49-F238E27FC236}">
                <a16:creationId xmlns:a16="http://schemas.microsoft.com/office/drawing/2014/main" id="{D6415EDB-9EC4-4F21-870B-C8FC1E9058B8}"/>
              </a:ext>
            </a:extLst>
          </p:cNvPr>
          <p:cNvGrpSpPr/>
          <p:nvPr/>
        </p:nvGrpSpPr>
        <p:grpSpPr>
          <a:xfrm>
            <a:off x="10775765" y="6050045"/>
            <a:ext cx="1416235" cy="807955"/>
            <a:chOff x="10775765" y="6050045"/>
            <a:chExt cx="1416235" cy="807955"/>
          </a:xfrm>
        </p:grpSpPr>
        <p:pic>
          <p:nvPicPr>
            <p:cNvPr id="10" name="Picture 9" descr="https://scontent.xx.fbcdn.net/hphotos-xtp1/v/t1.0-9/10489968_649003051851789_8848562840292593976_n.jpg?oh=fcb6150e643e757856f8dc19a22f253c&amp;oe=563B4135">
              <a:extLst>
                <a:ext uri="{FF2B5EF4-FFF2-40B4-BE49-F238E27FC236}">
                  <a16:creationId xmlns:a16="http://schemas.microsoft.com/office/drawing/2014/main" id="{B55F5A0E-E653-4DC0-808B-DE0DCC92773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84045" y="6050045"/>
              <a:ext cx="807955" cy="80795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FA32B116-93DC-489B-800E-3230E154878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75765" y="6050045"/>
              <a:ext cx="604463" cy="807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6872155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4810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FEDE00"/>
                </a:solidFill>
                <a:latin typeface="Century Gothic" panose="020B0502020202020204" pitchFamily="34" charset="0"/>
              </a:rPr>
              <a:t>IN-PERSON PROMO</a:t>
            </a:r>
          </a:p>
        </p:txBody>
      </p:sp>
      <p:sp>
        <p:nvSpPr>
          <p:cNvPr id="6" name="TextBox 5"/>
          <p:cNvSpPr txBox="1"/>
          <p:nvPr/>
        </p:nvSpPr>
        <p:spPr>
          <a:xfrm>
            <a:off x="847971" y="2047246"/>
            <a:ext cx="9775062" cy="3477875"/>
          </a:xfrm>
          <a:prstGeom prst="rect">
            <a:avLst/>
          </a:prstGeom>
          <a:noFill/>
        </p:spPr>
        <p:txBody>
          <a:bodyPr wrap="square" rtlCol="0">
            <a:spAutoFit/>
          </a:bodyPr>
          <a:lstStyle/>
          <a:p>
            <a:pPr marL="342900" indent="-342900">
              <a:buFont typeface="Wingdings" panose="05000000000000000000" pitchFamily="2" charset="2"/>
              <a:buChar char="§"/>
            </a:pPr>
            <a:r>
              <a:rPr lang="en-GB" sz="2000" b="1" dirty="0">
                <a:latin typeface="Century Gothic" panose="020B0502020202020204" pitchFamily="34" charset="0"/>
              </a:rPr>
              <a:t>Stall in Squares </a:t>
            </a:r>
            <a:r>
              <a:rPr lang="en-GB" sz="2000" dirty="0">
                <a:latin typeface="Century Gothic" panose="020B0502020202020204" pitchFamily="34" charset="0"/>
              </a:rPr>
              <a:t>– Liaise with the SU Reception (</a:t>
            </a:r>
            <a:r>
              <a:rPr lang="en-GB" sz="2000" dirty="0">
                <a:latin typeface="Century Gothic" panose="020B0502020202020204" pitchFamily="34" charset="0"/>
                <a:hlinkClick r:id="rId2"/>
              </a:rPr>
              <a:t>su@essex.ac.uk</a:t>
            </a:r>
            <a:r>
              <a:rPr lang="en-GB" sz="2000" dirty="0">
                <a:latin typeface="Century Gothic" panose="020B0502020202020204" pitchFamily="34" charset="0"/>
              </a:rPr>
              <a:t>) and you can book a table free of charge to do some promotion in Squares.</a:t>
            </a:r>
          </a:p>
          <a:p>
            <a:pPr marL="342900" indent="-342900">
              <a:buFont typeface="Wingdings" panose="05000000000000000000" pitchFamily="2" charset="2"/>
              <a:buChar char="§"/>
            </a:pPr>
            <a:endParaRPr lang="en-GB" sz="2000" dirty="0">
              <a:latin typeface="Century Gothic" panose="020B0502020202020204" pitchFamily="34" charset="0"/>
            </a:endParaRPr>
          </a:p>
          <a:p>
            <a:pPr marL="342900" indent="-342900">
              <a:buFont typeface="Wingdings" panose="05000000000000000000" pitchFamily="2" charset="2"/>
              <a:buChar char="§"/>
            </a:pPr>
            <a:r>
              <a:rPr lang="en-GB" sz="2000" b="1" dirty="0">
                <a:latin typeface="Century Gothic" panose="020B0502020202020204" pitchFamily="34" charset="0"/>
              </a:rPr>
              <a:t>Attending SU/University events</a:t>
            </a:r>
            <a:r>
              <a:rPr lang="en-GB" sz="2000">
                <a:latin typeface="Century Gothic" panose="020B0502020202020204" pitchFamily="34" charset="0"/>
              </a:rPr>
              <a:t>– Keep </a:t>
            </a:r>
            <a:r>
              <a:rPr lang="en-GB" sz="2000" dirty="0">
                <a:latin typeface="Century Gothic" panose="020B0502020202020204" pitchFamily="34" charset="0"/>
              </a:rPr>
              <a:t>an eye out for any events that require stall holders or demonstrations. </a:t>
            </a:r>
          </a:p>
          <a:p>
            <a:pPr marL="342900" indent="-342900">
              <a:buFont typeface="Wingdings" panose="05000000000000000000" pitchFamily="2" charset="2"/>
              <a:buChar char="§"/>
            </a:pPr>
            <a:endParaRPr lang="en-GB" sz="2000" dirty="0">
              <a:latin typeface="Century Gothic" panose="020B0502020202020204" pitchFamily="34" charset="0"/>
            </a:endParaRPr>
          </a:p>
          <a:p>
            <a:pPr marL="342900" indent="-342900">
              <a:buFont typeface="Wingdings" panose="05000000000000000000" pitchFamily="2" charset="2"/>
              <a:buChar char="§"/>
            </a:pPr>
            <a:r>
              <a:rPr lang="en-GB" sz="2000" b="1" dirty="0">
                <a:latin typeface="Century Gothic" panose="020B0502020202020204" pitchFamily="34" charset="0"/>
              </a:rPr>
              <a:t>Open Days/Arrivals </a:t>
            </a:r>
            <a:r>
              <a:rPr lang="en-GB" sz="2000" dirty="0">
                <a:latin typeface="Century Gothic" panose="020B0502020202020204" pitchFamily="34" charset="0"/>
              </a:rPr>
              <a:t>– as above, but also provides potential long-term club and society benefits. If the friendly face a prospective student spoke to on an open day was from your club or society, they might just join you.</a:t>
            </a:r>
          </a:p>
          <a:p>
            <a:pPr marL="342900" indent="-342900">
              <a:buFont typeface="Wingdings" panose="05000000000000000000" pitchFamily="2" charset="2"/>
              <a:buChar char="§"/>
            </a:pPr>
            <a:endParaRPr lang="en-GB" sz="2000" dirty="0">
              <a:latin typeface="Century Gothic" panose="020B0502020202020204" pitchFamily="34" charset="0"/>
            </a:endParaRPr>
          </a:p>
          <a:p>
            <a:pPr marL="342900" indent="-342900">
              <a:buFont typeface="Wingdings" panose="05000000000000000000" pitchFamily="2" charset="2"/>
              <a:buChar char="§"/>
            </a:pPr>
            <a:r>
              <a:rPr lang="en-GB" sz="2000" b="1" dirty="0">
                <a:latin typeface="Century Gothic" panose="020B0502020202020204" pitchFamily="34" charset="0"/>
              </a:rPr>
              <a:t>Freshers Fair – </a:t>
            </a:r>
            <a:r>
              <a:rPr lang="en-GB" sz="2000" dirty="0">
                <a:latin typeface="Century Gothic" panose="020B0502020202020204" pitchFamily="34" charset="0"/>
              </a:rPr>
              <a:t>Friday 6</a:t>
            </a:r>
            <a:r>
              <a:rPr lang="en-GB" sz="2000" baseline="30000" dirty="0">
                <a:latin typeface="Century Gothic" panose="020B0502020202020204" pitchFamily="34" charset="0"/>
              </a:rPr>
              <a:t>th</a:t>
            </a:r>
            <a:r>
              <a:rPr lang="en-GB" sz="2000" dirty="0">
                <a:latin typeface="Century Gothic" panose="020B0502020202020204" pitchFamily="34" charset="0"/>
              </a:rPr>
              <a:t> October </a:t>
            </a:r>
          </a:p>
        </p:txBody>
      </p:sp>
      <p:grpSp>
        <p:nvGrpSpPr>
          <p:cNvPr id="9" name="Group 8">
            <a:extLst>
              <a:ext uri="{FF2B5EF4-FFF2-40B4-BE49-F238E27FC236}">
                <a16:creationId xmlns:a16="http://schemas.microsoft.com/office/drawing/2014/main" id="{3B4F6E76-F1B9-4C58-9FFA-93AFEE26A476}"/>
              </a:ext>
            </a:extLst>
          </p:cNvPr>
          <p:cNvGrpSpPr/>
          <p:nvPr/>
        </p:nvGrpSpPr>
        <p:grpSpPr>
          <a:xfrm>
            <a:off x="10775765" y="6050045"/>
            <a:ext cx="1416235" cy="807955"/>
            <a:chOff x="10775765" y="6050045"/>
            <a:chExt cx="1416235" cy="807955"/>
          </a:xfrm>
        </p:grpSpPr>
        <p:pic>
          <p:nvPicPr>
            <p:cNvPr id="10" name="Picture 9" descr="https://scontent.xx.fbcdn.net/hphotos-xtp1/v/t1.0-9/10489968_649003051851789_8848562840292593976_n.jpg?oh=fcb6150e643e757856f8dc19a22f253c&amp;oe=563B4135">
              <a:extLst>
                <a:ext uri="{FF2B5EF4-FFF2-40B4-BE49-F238E27FC236}">
                  <a16:creationId xmlns:a16="http://schemas.microsoft.com/office/drawing/2014/main" id="{210CC6EA-7CB9-4AAC-9246-DC3B508E65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84045" y="6050045"/>
              <a:ext cx="807955" cy="80795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4A06CDA8-E259-4E46-AD78-709E4EAAF45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75765" y="6050045"/>
              <a:ext cx="604463" cy="807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9604209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4810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rgbClr val="FEDE00"/>
                </a:solidFill>
                <a:latin typeface="Century Gothic" panose="020B0502020202020204" pitchFamily="34" charset="0"/>
              </a:rPr>
              <a:t>ANY QUESTIONS?</a:t>
            </a:r>
          </a:p>
        </p:txBody>
      </p:sp>
      <p:sp>
        <p:nvSpPr>
          <p:cNvPr id="6" name="TextBox 5"/>
          <p:cNvSpPr txBox="1"/>
          <p:nvPr/>
        </p:nvSpPr>
        <p:spPr>
          <a:xfrm>
            <a:off x="1103763" y="2917601"/>
            <a:ext cx="8895985" cy="3785652"/>
          </a:xfrm>
          <a:prstGeom prst="rect">
            <a:avLst/>
          </a:prstGeom>
          <a:noFill/>
        </p:spPr>
        <p:txBody>
          <a:bodyPr wrap="square" lIns="91440" tIns="45720" rIns="91440" bIns="45720" rtlCol="0" anchor="t">
            <a:spAutoFit/>
          </a:bodyPr>
          <a:lstStyle/>
          <a:p>
            <a:r>
              <a:rPr lang="en-GB" sz="2000" b="1" dirty="0">
                <a:latin typeface="Century Gothic"/>
              </a:rPr>
              <a:t>Alex Redwood</a:t>
            </a:r>
            <a:endParaRPr lang="en-GB" sz="2000" b="1" dirty="0">
              <a:latin typeface="Century Gothic" panose="020B0502020202020204" pitchFamily="34" charset="0"/>
            </a:endParaRPr>
          </a:p>
          <a:p>
            <a:r>
              <a:rPr lang="en-GB" sz="2000" dirty="0">
                <a:latin typeface="Century Gothic" panose="020B0502020202020204" pitchFamily="34" charset="0"/>
              </a:rPr>
              <a:t>Student Activities Coordinator</a:t>
            </a:r>
          </a:p>
          <a:p>
            <a:r>
              <a:rPr lang="en-GB" sz="2000" dirty="0">
                <a:latin typeface="Century Gothic" panose="020B0502020202020204" pitchFamily="34" charset="0"/>
              </a:rPr>
              <a:t>suscos@essex.ac.uk</a:t>
            </a:r>
          </a:p>
          <a:p>
            <a:endParaRPr lang="en-GB" sz="2000" dirty="0">
              <a:latin typeface="Century Gothic" panose="020B0502020202020204" pitchFamily="34" charset="0"/>
            </a:endParaRPr>
          </a:p>
          <a:p>
            <a:r>
              <a:rPr lang="en-GB" sz="2000" b="1" dirty="0">
                <a:latin typeface="Century Gothic"/>
              </a:rPr>
              <a:t>Hannah Mortier</a:t>
            </a:r>
          </a:p>
          <a:p>
            <a:r>
              <a:rPr lang="en-GB" sz="2000" dirty="0">
                <a:latin typeface="Century Gothic" panose="020B0502020202020204" pitchFamily="34" charset="0"/>
              </a:rPr>
              <a:t>Student Activities Coordinator</a:t>
            </a:r>
          </a:p>
          <a:p>
            <a:r>
              <a:rPr lang="en-GB" sz="2000" dirty="0">
                <a:latin typeface="Century Gothic" panose="020B0502020202020204" pitchFamily="34" charset="0"/>
              </a:rPr>
              <a:t>blades@essex.ac.uk </a:t>
            </a:r>
          </a:p>
          <a:p>
            <a:endParaRPr lang="en-GB" sz="2000" dirty="0">
              <a:latin typeface="Century Gothic" panose="020B0502020202020204" pitchFamily="34" charset="0"/>
            </a:endParaRPr>
          </a:p>
          <a:p>
            <a:endParaRPr lang="en-GB" sz="2000" dirty="0">
              <a:latin typeface="Century Gothic" panose="020B0502020202020204" pitchFamily="34" charset="0"/>
            </a:endParaRPr>
          </a:p>
          <a:p>
            <a:r>
              <a:rPr lang="en-GB" sz="2000" b="1" dirty="0">
                <a:latin typeface="Century Gothic"/>
              </a:rPr>
              <a:t>Ashleigh Belson (ab22499@essex.ac.uk)</a:t>
            </a:r>
            <a:endParaRPr lang="en-GB" sz="2000" b="1" dirty="0">
              <a:latin typeface="Century Gothic" panose="020B0502020202020204" pitchFamily="34" charset="0"/>
            </a:endParaRPr>
          </a:p>
          <a:p>
            <a:r>
              <a:rPr lang="en-GB" sz="2000" dirty="0">
                <a:latin typeface="Century Gothic" panose="020B0502020202020204" pitchFamily="34" charset="0"/>
              </a:rPr>
              <a:t>Blades Exec Communications Officer </a:t>
            </a:r>
          </a:p>
          <a:p>
            <a:endParaRPr lang="en-GB" sz="2000" dirty="0">
              <a:latin typeface="Century Gothic" panose="020B0502020202020204" pitchFamily="34" charset="0"/>
            </a:endParaRPr>
          </a:p>
        </p:txBody>
      </p:sp>
      <p:sp>
        <p:nvSpPr>
          <p:cNvPr id="7" name="TextBox 6"/>
          <p:cNvSpPr txBox="1"/>
          <p:nvPr/>
        </p:nvSpPr>
        <p:spPr>
          <a:xfrm>
            <a:off x="0" y="6303144"/>
            <a:ext cx="2929730" cy="369332"/>
          </a:xfrm>
          <a:prstGeom prst="rect">
            <a:avLst/>
          </a:prstGeom>
          <a:noFill/>
        </p:spPr>
        <p:txBody>
          <a:bodyPr wrap="square" rtlCol="0">
            <a:spAutoFit/>
          </a:bodyPr>
          <a:lstStyle/>
          <a:p>
            <a:r>
              <a:rPr lang="en-GB" dirty="0"/>
              <a:t> </a:t>
            </a:r>
          </a:p>
        </p:txBody>
      </p:sp>
      <p:sp>
        <p:nvSpPr>
          <p:cNvPr id="10" name="TextBox 9"/>
          <p:cNvSpPr txBox="1"/>
          <p:nvPr/>
        </p:nvSpPr>
        <p:spPr>
          <a:xfrm>
            <a:off x="578941" y="1722282"/>
            <a:ext cx="10416746" cy="1107996"/>
          </a:xfrm>
          <a:prstGeom prst="rect">
            <a:avLst/>
          </a:prstGeom>
          <a:noFill/>
        </p:spPr>
        <p:txBody>
          <a:bodyPr wrap="square" rtlCol="0">
            <a:spAutoFit/>
          </a:bodyPr>
          <a:lstStyle/>
          <a:p>
            <a:pPr marL="342900" indent="-342900">
              <a:buFont typeface="Wingdings" panose="05000000000000000000" pitchFamily="2" charset="2"/>
              <a:buChar char="§"/>
            </a:pPr>
            <a:r>
              <a:rPr lang="en-GB" sz="2200" dirty="0">
                <a:latin typeface="Century Gothic" panose="020B0502020202020204" pitchFamily="34" charset="0"/>
              </a:rPr>
              <a:t>These slides will be available online soon at:</a:t>
            </a:r>
            <a:br>
              <a:rPr lang="en-GB" sz="2200" dirty="0">
                <a:latin typeface="Century Gothic" panose="020B0502020202020204" pitchFamily="34" charset="0"/>
              </a:rPr>
            </a:br>
            <a:r>
              <a:rPr lang="en-GB" sz="2200" dirty="0">
                <a:latin typeface="Century Gothic" panose="020B0502020202020204" pitchFamily="34" charset="0"/>
                <a:hlinkClick r:id="rId2"/>
              </a:rPr>
              <a:t>https://www.essexstudent.com/activities/studentactivitiesexechelp/</a:t>
            </a:r>
            <a:endParaRPr lang="en-GB" sz="2200" dirty="0">
              <a:latin typeface="Century Gothic" panose="020B0502020202020204" pitchFamily="34" charset="0"/>
            </a:endParaRPr>
          </a:p>
          <a:p>
            <a:r>
              <a:rPr lang="en-GB" sz="2200" dirty="0">
                <a:latin typeface="Century Gothic" panose="020B0502020202020204" pitchFamily="34" charset="0"/>
              </a:rPr>
              <a:t> </a:t>
            </a:r>
          </a:p>
        </p:txBody>
      </p:sp>
      <p:grpSp>
        <p:nvGrpSpPr>
          <p:cNvPr id="9" name="Group 8">
            <a:extLst>
              <a:ext uri="{FF2B5EF4-FFF2-40B4-BE49-F238E27FC236}">
                <a16:creationId xmlns:a16="http://schemas.microsoft.com/office/drawing/2014/main" id="{786117AB-85A0-4B85-9FEE-BB328E42D2DB}"/>
              </a:ext>
            </a:extLst>
          </p:cNvPr>
          <p:cNvGrpSpPr/>
          <p:nvPr/>
        </p:nvGrpSpPr>
        <p:grpSpPr>
          <a:xfrm>
            <a:off x="10775765" y="6050045"/>
            <a:ext cx="1416235" cy="807955"/>
            <a:chOff x="10775765" y="6050045"/>
            <a:chExt cx="1416235" cy="807955"/>
          </a:xfrm>
        </p:grpSpPr>
        <p:pic>
          <p:nvPicPr>
            <p:cNvPr id="11" name="Picture 10" descr="https://scontent.xx.fbcdn.net/hphotos-xtp1/v/t1.0-9/10489968_649003051851789_8848562840292593976_n.jpg?oh=fcb6150e643e757856f8dc19a22f253c&amp;oe=563B4135">
              <a:extLst>
                <a:ext uri="{FF2B5EF4-FFF2-40B4-BE49-F238E27FC236}">
                  <a16:creationId xmlns:a16="http://schemas.microsoft.com/office/drawing/2014/main" id="{5C9DF626-981E-42D7-9A90-D8A5E3932F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84045" y="6050045"/>
              <a:ext cx="807955" cy="80795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99818506-80A7-4A6D-8E81-5C7D35264B7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75765" y="6050045"/>
              <a:ext cx="604463" cy="807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990686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4810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FEDE00"/>
                </a:solidFill>
                <a:latin typeface="Century Gothic" panose="020B0502020202020204" pitchFamily="34" charset="0"/>
              </a:rPr>
              <a:t>BUILDING YOUR ‘BRAND’</a:t>
            </a:r>
          </a:p>
        </p:txBody>
      </p:sp>
      <p:sp>
        <p:nvSpPr>
          <p:cNvPr id="10" name="TextBox 9"/>
          <p:cNvSpPr txBox="1"/>
          <p:nvPr/>
        </p:nvSpPr>
        <p:spPr>
          <a:xfrm>
            <a:off x="927283" y="1907384"/>
            <a:ext cx="9775062" cy="4031873"/>
          </a:xfrm>
          <a:prstGeom prst="rect">
            <a:avLst/>
          </a:prstGeom>
          <a:noFill/>
        </p:spPr>
        <p:txBody>
          <a:bodyPr wrap="square" rtlCol="0">
            <a:spAutoFit/>
          </a:bodyPr>
          <a:lstStyle/>
          <a:p>
            <a:endParaRPr lang="en-US" sz="2000" dirty="0">
              <a:latin typeface="Century Gothic" panose="020B0502020202020204" pitchFamily="34" charset="0"/>
            </a:endParaRPr>
          </a:p>
          <a:p>
            <a:pPr marL="285750" indent="-285750">
              <a:buFont typeface="Arial" panose="020B0604020202020204" pitchFamily="34" charset="0"/>
              <a:buChar char="•"/>
            </a:pPr>
            <a:r>
              <a:rPr lang="en-US" sz="2000" dirty="0">
                <a:latin typeface="Century Gothic" panose="020B0502020202020204" pitchFamily="34" charset="0"/>
              </a:rPr>
              <a:t>Branding </a:t>
            </a:r>
            <a:r>
              <a:rPr lang="en-US" sz="2000" b="1" dirty="0">
                <a:latin typeface="Century Gothic" panose="020B0502020202020204" pitchFamily="34" charset="0"/>
              </a:rPr>
              <a:t>can be the deciding factor for consumers</a:t>
            </a:r>
            <a:r>
              <a:rPr lang="en-US" sz="2000" dirty="0">
                <a:latin typeface="Century Gothic" panose="020B0502020202020204" pitchFamily="34" charset="0"/>
              </a:rPr>
              <a:t> when they make a purchase decision. In </a:t>
            </a:r>
            <a:r>
              <a:rPr lang="en-US" sz="2000" b="1" dirty="0">
                <a:latin typeface="Century Gothic" panose="020B0502020202020204" pitchFamily="34" charset="0"/>
                <a:hlinkClick r:id="rId2"/>
              </a:rPr>
              <a:t>a 2015 global Nielsen survey</a:t>
            </a:r>
            <a:r>
              <a:rPr lang="en-US" sz="2000" dirty="0">
                <a:latin typeface="Century Gothic" panose="020B0502020202020204" pitchFamily="34" charset="0"/>
              </a:rPr>
              <a:t>, almost 60% of shoppers said they actively buy from brands they know, and 21% said they bought a product because they liked the brand.</a:t>
            </a:r>
            <a:br>
              <a:rPr lang="en-US" sz="2000" dirty="0">
                <a:latin typeface="Century Gothic" panose="020B0502020202020204" pitchFamily="34" charset="0"/>
              </a:rPr>
            </a:br>
            <a:endParaRPr lang="en-US" sz="2000" dirty="0">
              <a:latin typeface="Century Gothic" panose="020B0502020202020204" pitchFamily="34" charset="0"/>
            </a:endParaRPr>
          </a:p>
          <a:p>
            <a:pPr marL="285750" indent="-285750">
              <a:buFont typeface="Arial" panose="020B0604020202020204" pitchFamily="34" charset="0"/>
              <a:buChar char="•"/>
            </a:pPr>
            <a:r>
              <a:rPr lang="en-GB" sz="2000" dirty="0">
                <a:latin typeface="Century Gothic" panose="020B0502020202020204" pitchFamily="34" charset="0"/>
              </a:rPr>
              <a:t>Although members don’t often buy products from you, it’s important that to stand out, your society or club should have its own clear branding. </a:t>
            </a:r>
            <a:br>
              <a:rPr lang="en-GB" sz="2000" dirty="0">
                <a:latin typeface="Century Gothic" panose="020B0502020202020204" pitchFamily="34" charset="0"/>
              </a:rPr>
            </a:br>
            <a:endParaRPr lang="en-GB" sz="2000" dirty="0">
              <a:latin typeface="Century Gothic" panose="020B0502020202020204" pitchFamily="34" charset="0"/>
            </a:endParaRPr>
          </a:p>
          <a:p>
            <a:pPr marL="285750" indent="-285750">
              <a:buFont typeface="Arial" panose="020B0604020202020204" pitchFamily="34" charset="0"/>
              <a:buChar char="•"/>
            </a:pPr>
            <a:r>
              <a:rPr lang="en-GB" sz="2000" dirty="0">
                <a:latin typeface="Century Gothic" panose="020B0502020202020204" pitchFamily="34" charset="0"/>
              </a:rPr>
              <a:t>Your ‘brand’ will be key to catching the eye of new students, or perhaps returning students who haven’t engaged with societies or clubs yet. </a:t>
            </a:r>
          </a:p>
          <a:p>
            <a:pPr marL="285750" indent="-285750">
              <a:buFont typeface="Arial" panose="020B0604020202020204" pitchFamily="34" charset="0"/>
              <a:buChar char="•"/>
            </a:pPr>
            <a:endParaRPr lang="en-GB" dirty="0">
              <a:latin typeface="Century Gothic" panose="020B0502020202020204" pitchFamily="34" charset="0"/>
            </a:endParaRPr>
          </a:p>
          <a:p>
            <a:endParaRPr lang="en-GB" dirty="0">
              <a:latin typeface="Century Gothic" panose="020B0502020202020204" pitchFamily="34" charset="0"/>
            </a:endParaRPr>
          </a:p>
        </p:txBody>
      </p:sp>
      <p:grpSp>
        <p:nvGrpSpPr>
          <p:cNvPr id="2" name="Group 1">
            <a:extLst>
              <a:ext uri="{FF2B5EF4-FFF2-40B4-BE49-F238E27FC236}">
                <a16:creationId xmlns:a16="http://schemas.microsoft.com/office/drawing/2014/main" id="{15B1798B-65EF-4ED0-9FD7-B36DF7B447DA}"/>
              </a:ext>
            </a:extLst>
          </p:cNvPr>
          <p:cNvGrpSpPr/>
          <p:nvPr/>
        </p:nvGrpSpPr>
        <p:grpSpPr>
          <a:xfrm>
            <a:off x="10775765" y="6050045"/>
            <a:ext cx="1416235" cy="807955"/>
            <a:chOff x="10775765" y="6050045"/>
            <a:chExt cx="1416235" cy="807955"/>
          </a:xfrm>
        </p:grpSpPr>
        <p:pic>
          <p:nvPicPr>
            <p:cNvPr id="5" name="Picture 4" descr="https://scontent.xx.fbcdn.net/hphotos-xtp1/v/t1.0-9/10489968_649003051851789_8848562840292593976_n.jpg?oh=fcb6150e643e757856f8dc19a22f253c&amp;oe=563B413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84045" y="6050045"/>
              <a:ext cx="807955" cy="80795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75765" y="6050045"/>
              <a:ext cx="604463" cy="807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265890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4810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FEDE00"/>
                </a:solidFill>
                <a:latin typeface="Century Gothic" panose="020B0502020202020204" pitchFamily="34" charset="0"/>
              </a:rPr>
              <a:t>BUILDING YOUR ‘BRAND’</a:t>
            </a:r>
          </a:p>
        </p:txBody>
      </p:sp>
      <p:sp>
        <p:nvSpPr>
          <p:cNvPr id="10" name="TextBox 9"/>
          <p:cNvSpPr txBox="1"/>
          <p:nvPr/>
        </p:nvSpPr>
        <p:spPr>
          <a:xfrm>
            <a:off x="282068" y="1982145"/>
            <a:ext cx="9356242" cy="4247317"/>
          </a:xfrm>
          <a:prstGeom prst="rect">
            <a:avLst/>
          </a:prstGeom>
          <a:noFill/>
        </p:spPr>
        <p:txBody>
          <a:bodyPr wrap="square" rtlCol="0">
            <a:spAutoFit/>
          </a:bodyPr>
          <a:lstStyle/>
          <a:p>
            <a:r>
              <a:rPr lang="en-GB" dirty="0">
                <a:latin typeface="Century Gothic" panose="020B0502020202020204" pitchFamily="34" charset="0"/>
              </a:rPr>
              <a:t>When establishing your branding,  you’ll want to consider a number of things:</a:t>
            </a:r>
          </a:p>
          <a:p>
            <a:r>
              <a:rPr lang="en-GB" dirty="0">
                <a:latin typeface="Century Gothic" panose="020B0502020202020204" pitchFamily="34" charset="0"/>
              </a:rPr>
              <a:t> </a:t>
            </a:r>
          </a:p>
          <a:p>
            <a:pPr marL="285750" indent="-285750">
              <a:buFont typeface="Arial" panose="020B0604020202020204" pitchFamily="34" charset="0"/>
              <a:buChar char="•"/>
            </a:pPr>
            <a:r>
              <a:rPr lang="en-GB" dirty="0">
                <a:latin typeface="Century Gothic" panose="020B0502020202020204" pitchFamily="34" charset="0"/>
              </a:rPr>
              <a:t>Are you using clear colour schemes and templates across your social media platforms? </a:t>
            </a:r>
          </a:p>
          <a:p>
            <a:endParaRPr lang="en-GB" dirty="0">
              <a:latin typeface="Century Gothic" panose="020B0502020202020204" pitchFamily="34" charset="0"/>
            </a:endParaRPr>
          </a:p>
          <a:p>
            <a:pPr marL="285750" indent="-285750">
              <a:buFont typeface="Arial" panose="020B0604020202020204" pitchFamily="34" charset="0"/>
              <a:buChar char="•"/>
            </a:pPr>
            <a:r>
              <a:rPr lang="en-GB" dirty="0">
                <a:latin typeface="Century Gothic" panose="020B0502020202020204" pitchFamily="34" charset="0"/>
              </a:rPr>
              <a:t>It is really important to not sacrifice photos of your Club/Society and what you have been up to just for clear branding. It is all about finding the perfect balance between the two. </a:t>
            </a:r>
          </a:p>
          <a:p>
            <a:pPr marL="285750" indent="-285750">
              <a:buFont typeface="Arial" panose="020B0604020202020204" pitchFamily="34" charset="0"/>
              <a:buChar char="•"/>
            </a:pPr>
            <a:endParaRPr lang="en-GB" dirty="0">
              <a:latin typeface="Century Gothic" panose="020B0502020202020204" pitchFamily="34" charset="0"/>
            </a:endParaRPr>
          </a:p>
          <a:p>
            <a:pPr marL="285750" indent="-285750">
              <a:buFont typeface="Arial" panose="020B0604020202020204" pitchFamily="34" charset="0"/>
              <a:buChar char="•"/>
            </a:pPr>
            <a:r>
              <a:rPr lang="en-GB" dirty="0">
                <a:latin typeface="Century Gothic" panose="020B0502020202020204" pitchFamily="34" charset="0"/>
              </a:rPr>
              <a:t>People are more likely to engage with photos of their peers than just an infographic with text on it. </a:t>
            </a:r>
          </a:p>
          <a:p>
            <a:pPr marL="285750" indent="-285750">
              <a:buFont typeface="Arial" panose="020B0604020202020204" pitchFamily="34" charset="0"/>
              <a:buChar char="•"/>
            </a:pPr>
            <a:endParaRPr lang="en-GB" dirty="0">
              <a:latin typeface="Century Gothic" panose="020B0502020202020204" pitchFamily="34" charset="0"/>
            </a:endParaRPr>
          </a:p>
          <a:p>
            <a:pPr marL="285750" indent="-285750">
              <a:buFont typeface="Arial" panose="020B0604020202020204" pitchFamily="34" charset="0"/>
              <a:buChar char="•"/>
            </a:pPr>
            <a:r>
              <a:rPr lang="en-GB" dirty="0">
                <a:latin typeface="Century Gothic" panose="020B0502020202020204" pitchFamily="34" charset="0"/>
              </a:rPr>
              <a:t>By putting your logo in the corner of any pictures it can promote the brand whilst still achieving this.</a:t>
            </a:r>
          </a:p>
          <a:p>
            <a:r>
              <a:rPr lang="en-GB" dirty="0">
                <a:latin typeface="Century Gothic" panose="020B0502020202020204" pitchFamily="34" charset="0"/>
              </a:rPr>
              <a:t>    (More on logos in a second) </a:t>
            </a:r>
          </a:p>
        </p:txBody>
      </p:sp>
      <p:sp>
        <p:nvSpPr>
          <p:cNvPr id="9" name="TextBox 8"/>
          <p:cNvSpPr txBox="1"/>
          <p:nvPr/>
        </p:nvSpPr>
        <p:spPr>
          <a:xfrm>
            <a:off x="10919254" y="130074"/>
            <a:ext cx="1148106" cy="369332"/>
          </a:xfrm>
          <a:prstGeom prst="rect">
            <a:avLst/>
          </a:prstGeom>
          <a:noFill/>
        </p:spPr>
        <p:txBody>
          <a:bodyPr wrap="square" rtlCol="0">
            <a:spAutoFit/>
          </a:bodyPr>
          <a:lstStyle/>
          <a:p>
            <a:pPr algn="ctr"/>
            <a:r>
              <a:rPr lang="en-GB" b="1" dirty="0">
                <a:latin typeface="Century Gothic" panose="020B0502020202020204" pitchFamily="34" charset="0"/>
              </a:rPr>
              <a:t>5</a:t>
            </a:r>
          </a:p>
        </p:txBody>
      </p:sp>
      <p:grpSp>
        <p:nvGrpSpPr>
          <p:cNvPr id="6" name="Group 5">
            <a:extLst>
              <a:ext uri="{FF2B5EF4-FFF2-40B4-BE49-F238E27FC236}">
                <a16:creationId xmlns:a16="http://schemas.microsoft.com/office/drawing/2014/main" id="{6776BE8D-93EE-48F3-901F-4C3EF50E0D62}"/>
              </a:ext>
            </a:extLst>
          </p:cNvPr>
          <p:cNvGrpSpPr/>
          <p:nvPr/>
        </p:nvGrpSpPr>
        <p:grpSpPr>
          <a:xfrm>
            <a:off x="10775765" y="6050045"/>
            <a:ext cx="1416235" cy="807955"/>
            <a:chOff x="10775765" y="6050045"/>
            <a:chExt cx="1416235" cy="807955"/>
          </a:xfrm>
        </p:grpSpPr>
        <p:pic>
          <p:nvPicPr>
            <p:cNvPr id="8" name="Picture 7" descr="https://scontent.xx.fbcdn.net/hphotos-xtp1/v/t1.0-9/10489968_649003051851789_8848562840292593976_n.jpg?oh=fcb6150e643e757856f8dc19a22f253c&amp;oe=563B4135">
              <a:extLst>
                <a:ext uri="{FF2B5EF4-FFF2-40B4-BE49-F238E27FC236}">
                  <a16:creationId xmlns:a16="http://schemas.microsoft.com/office/drawing/2014/main" id="{E4601B00-1EC7-4CBE-889F-4F91383BA57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84045" y="6050045"/>
              <a:ext cx="807955" cy="80795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79D92C26-D907-4109-81B4-201AEF33A91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75765" y="6050045"/>
              <a:ext cx="604463" cy="807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2" name="Picture 2">
            <a:extLst>
              <a:ext uri="{FF2B5EF4-FFF2-40B4-BE49-F238E27FC236}">
                <a16:creationId xmlns:a16="http://schemas.microsoft.com/office/drawing/2014/main" id="{B0DE31F9-028D-45D1-911B-DF82B9D511F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20" b="5614"/>
          <a:stretch/>
        </p:blipFill>
        <p:spPr bwMode="auto">
          <a:xfrm>
            <a:off x="9388649" y="2063617"/>
            <a:ext cx="2678711" cy="3379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1827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4810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FEDE00"/>
                </a:solidFill>
                <a:latin typeface="Century Gothic" panose="020B0502020202020204" pitchFamily="34" charset="0"/>
              </a:rPr>
              <a:t>BUILDING YOUR ‘BRAND’</a:t>
            </a:r>
          </a:p>
        </p:txBody>
      </p:sp>
      <p:sp>
        <p:nvSpPr>
          <p:cNvPr id="10" name="TextBox 9"/>
          <p:cNvSpPr txBox="1"/>
          <p:nvPr/>
        </p:nvSpPr>
        <p:spPr>
          <a:xfrm>
            <a:off x="150933" y="2110608"/>
            <a:ext cx="7465482" cy="3139321"/>
          </a:xfrm>
          <a:prstGeom prst="rect">
            <a:avLst/>
          </a:prstGeom>
          <a:noFill/>
        </p:spPr>
        <p:txBody>
          <a:bodyPr wrap="square" rtlCol="0">
            <a:spAutoFit/>
          </a:bodyPr>
          <a:lstStyle/>
          <a:p>
            <a:pPr marL="342900" indent="-342900">
              <a:buFont typeface="Wingdings" panose="05000000000000000000" pitchFamily="2" charset="2"/>
              <a:buChar char="§"/>
            </a:pPr>
            <a:r>
              <a:rPr lang="en-GB" b="1" dirty="0">
                <a:latin typeface="Century Gothic" panose="020B0502020202020204" pitchFamily="34" charset="0"/>
              </a:rPr>
              <a:t>Taglines </a:t>
            </a:r>
            <a:r>
              <a:rPr lang="en-GB" dirty="0">
                <a:latin typeface="Century Gothic" panose="020B0502020202020204" pitchFamily="34" charset="0"/>
              </a:rPr>
              <a:t>– using a tagline can be another way to create</a:t>
            </a:r>
            <a:br>
              <a:rPr lang="en-GB" dirty="0">
                <a:latin typeface="Century Gothic" panose="020B0502020202020204" pitchFamily="34" charset="0"/>
              </a:rPr>
            </a:br>
            <a:r>
              <a:rPr lang="en-GB" dirty="0">
                <a:latin typeface="Century Gothic" panose="020B0502020202020204" pitchFamily="34" charset="0"/>
              </a:rPr>
              <a:t>identity and community.</a:t>
            </a:r>
          </a:p>
          <a:p>
            <a:pPr marL="342900" indent="-342900">
              <a:buFont typeface="Wingdings" panose="05000000000000000000" pitchFamily="2" charset="2"/>
              <a:buChar char="§"/>
            </a:pPr>
            <a:endParaRPr lang="en-GB" dirty="0">
              <a:latin typeface="Century Gothic" panose="020B0502020202020204" pitchFamily="34" charset="0"/>
            </a:endParaRPr>
          </a:p>
          <a:p>
            <a:pPr marL="342900" indent="-342900">
              <a:buFont typeface="Wingdings" panose="05000000000000000000" pitchFamily="2" charset="2"/>
              <a:buChar char="§"/>
            </a:pPr>
            <a:r>
              <a:rPr lang="en-GB" dirty="0">
                <a:latin typeface="Century Gothic" panose="020B0502020202020204" pitchFamily="34" charset="0"/>
              </a:rPr>
              <a:t>You can even think of different slogans/taglines for specific campaigns – think about things </a:t>
            </a:r>
            <a:br>
              <a:rPr lang="en-GB" dirty="0">
                <a:latin typeface="Century Gothic" panose="020B0502020202020204" pitchFamily="34" charset="0"/>
              </a:rPr>
            </a:br>
            <a:r>
              <a:rPr lang="en-GB" dirty="0">
                <a:latin typeface="Century Gothic" panose="020B0502020202020204" pitchFamily="34" charset="0"/>
              </a:rPr>
              <a:t>like the Go Compare or Compare the Market adverts.</a:t>
            </a:r>
            <a:br>
              <a:rPr lang="en-GB" dirty="0">
                <a:latin typeface="Century Gothic" panose="020B0502020202020204" pitchFamily="34" charset="0"/>
              </a:rPr>
            </a:br>
            <a:endParaRPr lang="en-GB" dirty="0">
              <a:latin typeface="Century Gothic" panose="020B0502020202020204" pitchFamily="34" charset="0"/>
            </a:endParaRPr>
          </a:p>
          <a:p>
            <a:pPr marL="342900" indent="-342900">
              <a:buFont typeface="Wingdings" panose="05000000000000000000" pitchFamily="2" charset="2"/>
              <a:buChar char="§"/>
            </a:pPr>
            <a:endParaRPr lang="en-GB" dirty="0">
              <a:latin typeface="Century Gothic" panose="020B0502020202020204" pitchFamily="34" charset="0"/>
            </a:endParaRPr>
          </a:p>
          <a:p>
            <a:pPr marL="342900" indent="-342900">
              <a:buFont typeface="Wingdings" panose="05000000000000000000" pitchFamily="2" charset="2"/>
              <a:buChar char="§"/>
            </a:pPr>
            <a:r>
              <a:rPr lang="en-GB" dirty="0">
                <a:latin typeface="Century Gothic" panose="020B0502020202020204" pitchFamily="34" charset="0"/>
              </a:rPr>
              <a:t>Keep your content </a:t>
            </a:r>
            <a:r>
              <a:rPr lang="en-GB" b="1" dirty="0">
                <a:latin typeface="Century Gothic" panose="020B0502020202020204" pitchFamily="34" charset="0"/>
              </a:rPr>
              <a:t>‘clean’ </a:t>
            </a:r>
            <a:r>
              <a:rPr lang="en-GB" dirty="0">
                <a:latin typeface="Century Gothic" panose="020B0502020202020204" pitchFamily="34" charset="0"/>
              </a:rPr>
              <a:t>and consider using different </a:t>
            </a:r>
            <a:br>
              <a:rPr lang="en-GB" dirty="0">
                <a:latin typeface="Century Gothic" panose="020B0502020202020204" pitchFamily="34" charset="0"/>
              </a:rPr>
            </a:br>
            <a:r>
              <a:rPr lang="en-GB" dirty="0">
                <a:latin typeface="Century Gothic" panose="020B0502020202020204" pitchFamily="34" charset="0"/>
              </a:rPr>
              <a:t>templates/colour schemes for different campaigns.</a:t>
            </a:r>
          </a:p>
          <a:p>
            <a:pPr marL="342900" indent="-342900">
              <a:buFont typeface="Wingdings" panose="05000000000000000000" pitchFamily="2" charset="2"/>
              <a:buChar char="§"/>
            </a:pPr>
            <a:endParaRPr lang="en-GB" dirty="0">
              <a:latin typeface="Century Gothic" panose="020B0502020202020204" pitchFamily="34" charset="0"/>
            </a:endParaRPr>
          </a:p>
        </p:txBody>
      </p:sp>
      <p:sp>
        <p:nvSpPr>
          <p:cNvPr id="9" name="TextBox 8"/>
          <p:cNvSpPr txBox="1"/>
          <p:nvPr/>
        </p:nvSpPr>
        <p:spPr>
          <a:xfrm>
            <a:off x="10891959" y="198313"/>
            <a:ext cx="1148106" cy="369332"/>
          </a:xfrm>
          <a:prstGeom prst="rect">
            <a:avLst/>
          </a:prstGeom>
          <a:noFill/>
        </p:spPr>
        <p:txBody>
          <a:bodyPr wrap="square" rtlCol="0">
            <a:spAutoFit/>
          </a:bodyPr>
          <a:lstStyle/>
          <a:p>
            <a:pPr algn="ctr"/>
            <a:r>
              <a:rPr lang="en-GB" b="1" dirty="0">
                <a:latin typeface="Century Gothic" panose="020B0502020202020204" pitchFamily="34" charset="0"/>
              </a:rPr>
              <a:t>7</a:t>
            </a:r>
          </a:p>
        </p:txBody>
      </p:sp>
      <p:pic>
        <p:nvPicPr>
          <p:cNvPr id="6" name="Picture 5">
            <a:extLst>
              <a:ext uri="{FF2B5EF4-FFF2-40B4-BE49-F238E27FC236}">
                <a16:creationId xmlns:a16="http://schemas.microsoft.com/office/drawing/2014/main" id="{48144A22-F999-FD89-1F31-900D756DCD22}"/>
              </a:ext>
            </a:extLst>
          </p:cNvPr>
          <p:cNvPicPr>
            <a:picLocks noChangeAspect="1"/>
          </p:cNvPicPr>
          <p:nvPr/>
        </p:nvPicPr>
        <p:blipFill>
          <a:blip r:embed="rId2"/>
          <a:stretch>
            <a:fillRect/>
          </a:stretch>
        </p:blipFill>
        <p:spPr>
          <a:xfrm>
            <a:off x="9366428" y="1557077"/>
            <a:ext cx="2576818" cy="5102610"/>
          </a:xfrm>
          <a:prstGeom prst="rect">
            <a:avLst/>
          </a:prstGeom>
        </p:spPr>
      </p:pic>
    </p:spTree>
    <p:extLst>
      <p:ext uri="{BB962C8B-B14F-4D97-AF65-F5344CB8AC3E}">
        <p14:creationId xmlns:p14="http://schemas.microsoft.com/office/powerpoint/2010/main" val="34299843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4810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FEDE00"/>
                </a:solidFill>
                <a:latin typeface="Century Gothic" panose="020B0502020202020204" pitchFamily="34" charset="0"/>
              </a:rPr>
              <a:t>BUILDING YOUR ‘BRAND’</a:t>
            </a:r>
          </a:p>
        </p:txBody>
      </p:sp>
      <p:sp>
        <p:nvSpPr>
          <p:cNvPr id="10" name="TextBox 9"/>
          <p:cNvSpPr txBox="1"/>
          <p:nvPr/>
        </p:nvSpPr>
        <p:spPr>
          <a:xfrm>
            <a:off x="299485" y="1831872"/>
            <a:ext cx="11519475" cy="3970318"/>
          </a:xfrm>
          <a:prstGeom prst="rect">
            <a:avLst/>
          </a:prstGeom>
          <a:noFill/>
        </p:spPr>
        <p:txBody>
          <a:bodyPr wrap="square" rtlCol="0">
            <a:spAutoFit/>
          </a:bodyPr>
          <a:lstStyle/>
          <a:p>
            <a:pPr marL="342900" indent="-342900">
              <a:buFont typeface="Wingdings" panose="05000000000000000000" pitchFamily="2" charset="2"/>
              <a:buChar char="§"/>
            </a:pPr>
            <a:r>
              <a:rPr lang="en-GB" dirty="0">
                <a:latin typeface="Century Gothic" panose="020B0502020202020204" pitchFamily="34" charset="0"/>
              </a:rPr>
              <a:t>Establishing a </a:t>
            </a:r>
            <a:r>
              <a:rPr lang="en-GB" b="1" dirty="0">
                <a:latin typeface="Century Gothic" panose="020B0502020202020204" pitchFamily="34" charset="0"/>
              </a:rPr>
              <a:t>font – </a:t>
            </a:r>
            <a:r>
              <a:rPr lang="en-GB" dirty="0">
                <a:latin typeface="Century Gothic" panose="020B0502020202020204" pitchFamily="34" charset="0"/>
              </a:rPr>
              <a:t>the SU team use ‘Century Gothic’ across all platforms as part of our brand identity. </a:t>
            </a:r>
          </a:p>
          <a:p>
            <a:pPr marL="342900" indent="-342900">
              <a:buFont typeface="Wingdings" panose="05000000000000000000" pitchFamily="2" charset="2"/>
              <a:buChar char="§"/>
            </a:pPr>
            <a:endParaRPr lang="en-GB" dirty="0">
              <a:latin typeface="Century Gothic" panose="020B0502020202020204" pitchFamily="34" charset="0"/>
            </a:endParaRPr>
          </a:p>
          <a:p>
            <a:pPr marL="342900" indent="-342900">
              <a:buFont typeface="Wingdings" panose="05000000000000000000" pitchFamily="2" charset="2"/>
              <a:buChar char="§"/>
            </a:pPr>
            <a:r>
              <a:rPr lang="en-GB" dirty="0">
                <a:latin typeface="Century Gothic" panose="020B0502020202020204" pitchFamily="34" charset="0"/>
              </a:rPr>
              <a:t>Using the same font everywhere keeps your image clean and identifiable. </a:t>
            </a:r>
          </a:p>
          <a:p>
            <a:pPr marL="342900" indent="-342900">
              <a:buFont typeface="Wingdings" panose="05000000000000000000" pitchFamily="2" charset="2"/>
              <a:buChar char="§"/>
            </a:pPr>
            <a:endParaRPr lang="en-GB" dirty="0">
              <a:latin typeface="Century Gothic" panose="020B0502020202020204" pitchFamily="34" charset="0"/>
            </a:endParaRPr>
          </a:p>
          <a:p>
            <a:pPr marL="342900" indent="-342900">
              <a:buFont typeface="Wingdings" panose="05000000000000000000" pitchFamily="2" charset="2"/>
              <a:buChar char="§"/>
            </a:pPr>
            <a:r>
              <a:rPr lang="en-GB" b="1" dirty="0">
                <a:latin typeface="Century Gothic" panose="020B0502020202020204" pitchFamily="34" charset="0"/>
              </a:rPr>
              <a:t>Logo – </a:t>
            </a:r>
            <a:r>
              <a:rPr lang="en-GB" dirty="0">
                <a:latin typeface="Century Gothic" panose="020B0502020202020204" pitchFamily="34" charset="0"/>
              </a:rPr>
              <a:t>how old is your society/club logo? Does it look clean? Does it need updating? Involve your members in creating a new logo – make them feel proud of the group they’re involved in. </a:t>
            </a:r>
          </a:p>
          <a:p>
            <a:pPr marL="342900" indent="-342900">
              <a:buFont typeface="Wingdings" panose="05000000000000000000" pitchFamily="2" charset="2"/>
              <a:buChar char="§"/>
            </a:pPr>
            <a:endParaRPr lang="en-GB" dirty="0">
              <a:latin typeface="Century Gothic" panose="020B0502020202020204" pitchFamily="34" charset="0"/>
            </a:endParaRPr>
          </a:p>
          <a:p>
            <a:pPr marL="342900" indent="-342900">
              <a:buFont typeface="Wingdings" panose="05000000000000000000" pitchFamily="2" charset="2"/>
              <a:buChar char="§"/>
            </a:pPr>
            <a:r>
              <a:rPr lang="en-GB" dirty="0">
                <a:latin typeface="Century Gothic" panose="020B0502020202020204" pitchFamily="34" charset="0"/>
              </a:rPr>
              <a:t>An easy tool you can use to create a new logo is an app / website called ‘Canva’.</a:t>
            </a:r>
          </a:p>
          <a:p>
            <a:pPr marL="342900" indent="-342900">
              <a:buFont typeface="Wingdings" panose="05000000000000000000" pitchFamily="2" charset="2"/>
              <a:buChar char="§"/>
            </a:pPr>
            <a:endParaRPr lang="en-GB" dirty="0">
              <a:latin typeface="Century Gothic" panose="020B0502020202020204" pitchFamily="34" charset="0"/>
            </a:endParaRPr>
          </a:p>
          <a:p>
            <a:pPr algn="ctr"/>
            <a:r>
              <a:rPr lang="en-GB" sz="1800" b="1" dirty="0">
                <a:latin typeface="Century Gothic" panose="020B0502020202020204" pitchFamily="34" charset="0"/>
              </a:rPr>
              <a:t>Please note that all Blades teams are encouraged to use the Essex Blades brand as much as possible on their social media. </a:t>
            </a:r>
          </a:p>
          <a:p>
            <a:br>
              <a:rPr lang="en-GB" dirty="0">
                <a:latin typeface="Century Gothic" panose="020B0502020202020204" pitchFamily="34" charset="0"/>
              </a:rPr>
            </a:br>
            <a:endParaRPr lang="en-GB" dirty="0">
              <a:latin typeface="Century Gothic" panose="020B0502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53129" y="5251654"/>
            <a:ext cx="1518220" cy="151822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524" y="5234041"/>
            <a:ext cx="1518220" cy="1518220"/>
          </a:xfrm>
          <a:prstGeom prst="rect">
            <a:avLst/>
          </a:prstGeom>
        </p:spPr>
      </p:pic>
      <p:sp>
        <p:nvSpPr>
          <p:cNvPr id="11" name="TextBox 10"/>
          <p:cNvSpPr txBox="1"/>
          <p:nvPr/>
        </p:nvSpPr>
        <p:spPr>
          <a:xfrm>
            <a:off x="10946549" y="157370"/>
            <a:ext cx="1148106" cy="369332"/>
          </a:xfrm>
          <a:prstGeom prst="rect">
            <a:avLst/>
          </a:prstGeom>
          <a:noFill/>
        </p:spPr>
        <p:txBody>
          <a:bodyPr wrap="square" rtlCol="0">
            <a:spAutoFit/>
          </a:bodyPr>
          <a:lstStyle/>
          <a:p>
            <a:pPr algn="ctr"/>
            <a:r>
              <a:rPr lang="en-GB" b="1" dirty="0">
                <a:latin typeface="Century Gothic" panose="020B0502020202020204" pitchFamily="34" charset="0"/>
              </a:rPr>
              <a:t>6</a:t>
            </a:r>
          </a:p>
        </p:txBody>
      </p:sp>
      <p:pic>
        <p:nvPicPr>
          <p:cNvPr id="7" name="Picture 6">
            <a:extLst>
              <a:ext uri="{FF2B5EF4-FFF2-40B4-BE49-F238E27FC236}">
                <a16:creationId xmlns:a16="http://schemas.microsoft.com/office/drawing/2014/main" id="{EB3F30BC-8264-4B7D-779E-9293244D0742}"/>
              </a:ext>
            </a:extLst>
          </p:cNvPr>
          <p:cNvPicPr>
            <a:picLocks noChangeAspect="1"/>
          </p:cNvPicPr>
          <p:nvPr/>
        </p:nvPicPr>
        <p:blipFill>
          <a:blip r:embed="rId4"/>
          <a:stretch>
            <a:fillRect/>
          </a:stretch>
        </p:blipFill>
        <p:spPr>
          <a:xfrm>
            <a:off x="9243879" y="5495236"/>
            <a:ext cx="2850776" cy="1259006"/>
          </a:xfrm>
          <a:prstGeom prst="rect">
            <a:avLst/>
          </a:prstGeom>
        </p:spPr>
      </p:pic>
      <p:pic>
        <p:nvPicPr>
          <p:cNvPr id="6" name="Picture 5" descr="A red shield with white text&#10;&#10;Description automatically generated">
            <a:extLst>
              <a:ext uri="{FF2B5EF4-FFF2-40B4-BE49-F238E27FC236}">
                <a16:creationId xmlns:a16="http://schemas.microsoft.com/office/drawing/2014/main" id="{467684B0-94B8-789E-0385-1856159D6C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8379" y="5251654"/>
            <a:ext cx="1518221" cy="1518221"/>
          </a:xfrm>
          <a:prstGeom prst="rect">
            <a:avLst/>
          </a:prstGeom>
        </p:spPr>
      </p:pic>
    </p:spTree>
    <p:extLst>
      <p:ext uri="{BB962C8B-B14F-4D97-AF65-F5344CB8AC3E}">
        <p14:creationId xmlns:p14="http://schemas.microsoft.com/office/powerpoint/2010/main" val="3857380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4810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FEDE00"/>
                </a:solidFill>
                <a:latin typeface="Century Gothic" panose="020B0502020202020204" pitchFamily="34" charset="0"/>
              </a:rPr>
              <a:t>WEBSITES TO HELP YOU </a:t>
            </a:r>
          </a:p>
        </p:txBody>
      </p:sp>
      <p:sp>
        <p:nvSpPr>
          <p:cNvPr id="10" name="TextBox 9"/>
          <p:cNvSpPr txBox="1"/>
          <p:nvPr/>
        </p:nvSpPr>
        <p:spPr>
          <a:xfrm>
            <a:off x="288893" y="2678299"/>
            <a:ext cx="5890997" cy="2585323"/>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Century Gothic" panose="020B0502020202020204" pitchFamily="34" charset="0"/>
              </a:rPr>
              <a:t>Hootsuite is a website that allows you to pre-schedule social media posts. It is amazing for saving time and ensuring you have content going out when you need it to. </a:t>
            </a:r>
          </a:p>
          <a:p>
            <a:pPr marL="285750" indent="-285750">
              <a:buFont typeface="Arial" panose="020B0604020202020204" pitchFamily="34" charset="0"/>
              <a:buChar char="•"/>
            </a:pPr>
            <a:endParaRPr lang="en-GB" dirty="0">
              <a:latin typeface="Century Gothic" panose="020B0502020202020204" pitchFamily="34" charset="0"/>
            </a:endParaRPr>
          </a:p>
          <a:p>
            <a:pPr marL="285750" indent="-285750">
              <a:buFont typeface="Arial" panose="020B0604020202020204" pitchFamily="34" charset="0"/>
              <a:buChar char="•"/>
            </a:pPr>
            <a:endParaRPr lang="en-GB" dirty="0">
              <a:latin typeface="Century Gothic" panose="020B0502020202020204" pitchFamily="34" charset="0"/>
            </a:endParaRPr>
          </a:p>
          <a:p>
            <a:pPr marL="285750" indent="-285750">
              <a:buFont typeface="Arial" panose="020B0604020202020204" pitchFamily="34" charset="0"/>
              <a:buChar char="•"/>
            </a:pPr>
            <a:r>
              <a:rPr lang="en-GB" dirty="0">
                <a:latin typeface="Century Gothic" panose="020B0502020202020204" pitchFamily="34" charset="0"/>
              </a:rPr>
              <a:t>Canva is great for creating content for social media. It can also be used to make posters and design anything needed for your club/society. </a:t>
            </a:r>
          </a:p>
        </p:txBody>
      </p:sp>
      <p:sp>
        <p:nvSpPr>
          <p:cNvPr id="11" name="TextBox 10"/>
          <p:cNvSpPr txBox="1"/>
          <p:nvPr/>
        </p:nvSpPr>
        <p:spPr>
          <a:xfrm>
            <a:off x="10946549" y="157370"/>
            <a:ext cx="1148106" cy="369332"/>
          </a:xfrm>
          <a:prstGeom prst="rect">
            <a:avLst/>
          </a:prstGeom>
          <a:noFill/>
        </p:spPr>
        <p:txBody>
          <a:bodyPr wrap="square" rtlCol="0">
            <a:spAutoFit/>
          </a:bodyPr>
          <a:lstStyle/>
          <a:p>
            <a:pPr algn="ctr"/>
            <a:r>
              <a:rPr lang="en-GB" b="1" dirty="0">
                <a:latin typeface="Century Gothic" panose="020B0502020202020204" pitchFamily="34" charset="0"/>
              </a:rPr>
              <a:t>6</a:t>
            </a:r>
          </a:p>
        </p:txBody>
      </p:sp>
      <p:pic>
        <p:nvPicPr>
          <p:cNvPr id="2" name="Picture 1">
            <a:extLst>
              <a:ext uri="{FF2B5EF4-FFF2-40B4-BE49-F238E27FC236}">
                <a16:creationId xmlns:a16="http://schemas.microsoft.com/office/drawing/2014/main" id="{C86FADFD-7F8F-4541-A488-F61F58DF9EA0}"/>
              </a:ext>
            </a:extLst>
          </p:cNvPr>
          <p:cNvPicPr>
            <a:picLocks noChangeAspect="1"/>
          </p:cNvPicPr>
          <p:nvPr/>
        </p:nvPicPr>
        <p:blipFill>
          <a:blip r:embed="rId2"/>
          <a:stretch>
            <a:fillRect/>
          </a:stretch>
        </p:blipFill>
        <p:spPr>
          <a:xfrm>
            <a:off x="7005752" y="4066476"/>
            <a:ext cx="4514850" cy="2533650"/>
          </a:xfrm>
          <a:prstGeom prst="rect">
            <a:avLst/>
          </a:prstGeom>
        </p:spPr>
      </p:pic>
      <p:pic>
        <p:nvPicPr>
          <p:cNvPr id="3" name="Picture 2">
            <a:extLst>
              <a:ext uri="{FF2B5EF4-FFF2-40B4-BE49-F238E27FC236}">
                <a16:creationId xmlns:a16="http://schemas.microsoft.com/office/drawing/2014/main" id="{13B86F51-2F96-415E-9147-A932C3ADBF82}"/>
              </a:ext>
            </a:extLst>
          </p:cNvPr>
          <p:cNvPicPr>
            <a:picLocks noChangeAspect="1"/>
          </p:cNvPicPr>
          <p:nvPr/>
        </p:nvPicPr>
        <p:blipFill>
          <a:blip r:embed="rId3"/>
          <a:stretch>
            <a:fillRect/>
          </a:stretch>
        </p:blipFill>
        <p:spPr>
          <a:xfrm>
            <a:off x="7118671" y="1634277"/>
            <a:ext cx="4514850" cy="2781300"/>
          </a:xfrm>
          <a:prstGeom prst="rect">
            <a:avLst/>
          </a:prstGeom>
        </p:spPr>
      </p:pic>
    </p:spTree>
    <p:extLst>
      <p:ext uri="{BB962C8B-B14F-4D97-AF65-F5344CB8AC3E}">
        <p14:creationId xmlns:p14="http://schemas.microsoft.com/office/powerpoint/2010/main" val="12229734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3125</Words>
  <Application>Microsoft Office PowerPoint</Application>
  <PresentationFormat>Widescreen</PresentationFormat>
  <Paragraphs>335</Paragraphs>
  <Slides>48</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Arial</vt:lpstr>
      <vt:lpstr>Calibri</vt:lpstr>
      <vt:lpstr>Calibri Light</vt:lpstr>
      <vt:lpstr>Century Gothic</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Lewis Higgins</dc:creator>
  <cp:lastModifiedBy>Mortier, Hannah R</cp:lastModifiedBy>
  <cp:revision>124</cp:revision>
  <dcterms:created xsi:type="dcterms:W3CDTF">2018-09-25T09:12:31Z</dcterms:created>
  <dcterms:modified xsi:type="dcterms:W3CDTF">2023-09-05T15:53:54Z</dcterms:modified>
</cp:coreProperties>
</file>