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329" r:id="rId4"/>
    <p:sldId id="334" r:id="rId5"/>
    <p:sldId id="332" r:id="rId6"/>
    <p:sldId id="305" r:id="rId7"/>
    <p:sldId id="271" r:id="rId8"/>
    <p:sldId id="300" r:id="rId9"/>
    <p:sldId id="279" r:id="rId10"/>
    <p:sldId id="275" r:id="rId11"/>
    <p:sldId id="307" r:id="rId12"/>
    <p:sldId id="280" r:id="rId13"/>
    <p:sldId id="273" r:id="rId14"/>
    <p:sldId id="259" r:id="rId15"/>
    <p:sldId id="301" r:id="rId16"/>
    <p:sldId id="337" r:id="rId17"/>
    <p:sldId id="264" r:id="rId18"/>
    <p:sldId id="325" r:id="rId19"/>
    <p:sldId id="335" r:id="rId20"/>
    <p:sldId id="336" r:id="rId21"/>
    <p:sldId id="299" r:id="rId22"/>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797" autoAdjust="0"/>
  </p:normalViewPr>
  <p:slideViewPr>
    <p:cSldViewPr>
      <p:cViewPr varScale="1">
        <p:scale>
          <a:sx n="106" d="100"/>
          <a:sy n="106" d="100"/>
        </p:scale>
        <p:origin x="11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tier, Hannah R" userId="a6bcfa02-08cc-48f4-b8ee-c21ef0abc296" providerId="ADAL" clId="{D69EEB8E-0740-476C-9D66-CA4D14023E0A}"/>
    <pc:docChg chg="modSld">
      <pc:chgData name="Mortier, Hannah R" userId="a6bcfa02-08cc-48f4-b8ee-c21ef0abc296" providerId="ADAL" clId="{D69EEB8E-0740-476C-9D66-CA4D14023E0A}" dt="2023-08-24T14:25:23.113" v="8" actId="20577"/>
      <pc:docMkLst>
        <pc:docMk/>
      </pc:docMkLst>
      <pc:sldChg chg="modSp mod">
        <pc:chgData name="Mortier, Hannah R" userId="a6bcfa02-08cc-48f4-b8ee-c21ef0abc296" providerId="ADAL" clId="{D69EEB8E-0740-476C-9D66-CA4D14023E0A}" dt="2023-08-24T14:25:23.113" v="8" actId="20577"/>
        <pc:sldMkLst>
          <pc:docMk/>
          <pc:sldMk cId="1733542515" sldId="329"/>
        </pc:sldMkLst>
        <pc:spChg chg="mod">
          <ac:chgData name="Mortier, Hannah R" userId="a6bcfa02-08cc-48f4-b8ee-c21ef0abc296" providerId="ADAL" clId="{D69EEB8E-0740-476C-9D66-CA4D14023E0A}" dt="2023-08-24T14:25:18.030" v="4" actId="1076"/>
          <ac:spMkLst>
            <pc:docMk/>
            <pc:sldMk cId="1733542515" sldId="329"/>
            <ac:spMk id="5" creationId="{00000000-0000-0000-0000-000000000000}"/>
          </ac:spMkLst>
        </pc:spChg>
        <pc:spChg chg="mod">
          <ac:chgData name="Mortier, Hannah R" userId="a6bcfa02-08cc-48f4-b8ee-c21ef0abc296" providerId="ADAL" clId="{D69EEB8E-0740-476C-9D66-CA4D14023E0A}" dt="2023-08-24T14:25:23.113" v="8" actId="20577"/>
          <ac:spMkLst>
            <pc:docMk/>
            <pc:sldMk cId="1733542515" sldId="329"/>
            <ac:spMk id="11" creationId="{1327D0A3-459D-456B-8DC0-ED03930604C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3372" y="0"/>
            <a:ext cx="4301543" cy="339884"/>
          </a:xfrm>
          <a:prstGeom prst="rect">
            <a:avLst/>
          </a:prstGeom>
        </p:spPr>
        <p:txBody>
          <a:bodyPr vert="horz" lIns="91440" tIns="45720" rIns="91440" bIns="45720" rtlCol="0"/>
          <a:lstStyle>
            <a:lvl1pPr algn="r">
              <a:defRPr sz="1200"/>
            </a:lvl1pPr>
          </a:lstStyle>
          <a:p>
            <a:fld id="{57B78E2C-F1AC-47C6-AA38-118D51D1E406}" type="datetimeFigureOut">
              <a:rPr lang="en-GB" smtClean="0"/>
              <a:t>24/08/2023</a:t>
            </a:fld>
            <a:endParaRPr lang="en-GB"/>
          </a:p>
        </p:txBody>
      </p:sp>
      <p:sp>
        <p:nvSpPr>
          <p:cNvPr id="4" name="Footer Placeholder 3"/>
          <p:cNvSpPr>
            <a:spLocks noGrp="1"/>
          </p:cNvSpPr>
          <p:nvPr>
            <p:ph type="ftr" sz="quarter" idx="2"/>
          </p:nvPr>
        </p:nvSpPr>
        <p:spPr>
          <a:xfrm>
            <a:off x="0" y="6456218"/>
            <a:ext cx="4301543"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3372" y="6456218"/>
            <a:ext cx="4301543" cy="339884"/>
          </a:xfrm>
          <a:prstGeom prst="rect">
            <a:avLst/>
          </a:prstGeom>
        </p:spPr>
        <p:txBody>
          <a:bodyPr vert="horz" lIns="91440" tIns="45720" rIns="91440" bIns="45720" rtlCol="0" anchor="b"/>
          <a:lstStyle>
            <a:lvl1pPr algn="r">
              <a:defRPr sz="1200"/>
            </a:lvl1pPr>
          </a:lstStyle>
          <a:p>
            <a:fld id="{1FC4CC0C-5599-4054-A85B-58011D2B54D4}" type="slidenum">
              <a:rPr lang="en-GB" smtClean="0"/>
              <a:t>‹#›</a:t>
            </a:fld>
            <a:endParaRPr lang="en-GB"/>
          </a:p>
        </p:txBody>
      </p:sp>
    </p:spTree>
    <p:extLst>
      <p:ext uri="{BB962C8B-B14F-4D97-AF65-F5344CB8AC3E}">
        <p14:creationId xmlns:p14="http://schemas.microsoft.com/office/powerpoint/2010/main" val="458322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7FFE16F1-8B27-420A-9491-7937FDBC8C3E}" type="datetimeFigureOut">
              <a:rPr lang="en-GB" smtClean="0"/>
              <a:t>24/08/2023</a:t>
            </a:fld>
            <a:endParaRPr lang="en-GB"/>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CD0DF977-CCD4-418D-B83E-F2BE6F344DCF}" type="slidenum">
              <a:rPr lang="en-GB" smtClean="0"/>
              <a:t>‹#›</a:t>
            </a:fld>
            <a:endParaRPr lang="en-GB"/>
          </a:p>
        </p:txBody>
      </p:sp>
    </p:spTree>
    <p:extLst>
      <p:ext uri="{BB962C8B-B14F-4D97-AF65-F5344CB8AC3E}">
        <p14:creationId xmlns:p14="http://schemas.microsoft.com/office/powerpoint/2010/main" val="211965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a:t>
            </a:fld>
            <a:endParaRPr lang="en-GB"/>
          </a:p>
        </p:txBody>
      </p:sp>
    </p:spTree>
    <p:extLst>
      <p:ext uri="{BB962C8B-B14F-4D97-AF65-F5344CB8AC3E}">
        <p14:creationId xmlns:p14="http://schemas.microsoft.com/office/powerpoint/2010/main" val="3570902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11</a:t>
            </a:fld>
            <a:endParaRPr lang="en-GB"/>
          </a:p>
        </p:txBody>
      </p:sp>
    </p:spTree>
    <p:extLst>
      <p:ext uri="{BB962C8B-B14F-4D97-AF65-F5344CB8AC3E}">
        <p14:creationId xmlns:p14="http://schemas.microsoft.com/office/powerpoint/2010/main" val="1730249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12</a:t>
            </a:fld>
            <a:endParaRPr lang="en-GB"/>
          </a:p>
        </p:txBody>
      </p:sp>
    </p:spTree>
    <p:extLst>
      <p:ext uri="{BB962C8B-B14F-4D97-AF65-F5344CB8AC3E}">
        <p14:creationId xmlns:p14="http://schemas.microsoft.com/office/powerpoint/2010/main" val="1592921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13</a:t>
            </a:fld>
            <a:endParaRPr lang="en-GB"/>
          </a:p>
        </p:txBody>
      </p:sp>
    </p:spTree>
    <p:extLst>
      <p:ext uri="{BB962C8B-B14F-4D97-AF65-F5344CB8AC3E}">
        <p14:creationId xmlns:p14="http://schemas.microsoft.com/office/powerpoint/2010/main" val="1702035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14</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15</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17</a:t>
            </a:fld>
            <a:endParaRPr lang="en-GB"/>
          </a:p>
        </p:txBody>
      </p:sp>
    </p:spTree>
    <p:extLst>
      <p:ext uri="{BB962C8B-B14F-4D97-AF65-F5344CB8AC3E}">
        <p14:creationId xmlns:p14="http://schemas.microsoft.com/office/powerpoint/2010/main" val="4082223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18</a:t>
            </a:fld>
            <a:endParaRPr lang="en-GB"/>
          </a:p>
        </p:txBody>
      </p:sp>
    </p:spTree>
    <p:extLst>
      <p:ext uri="{BB962C8B-B14F-4D97-AF65-F5344CB8AC3E}">
        <p14:creationId xmlns:p14="http://schemas.microsoft.com/office/powerpoint/2010/main" val="4082223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19</a:t>
            </a:fld>
            <a:endParaRPr lang="en-GB"/>
          </a:p>
        </p:txBody>
      </p:sp>
    </p:spTree>
    <p:extLst>
      <p:ext uri="{BB962C8B-B14F-4D97-AF65-F5344CB8AC3E}">
        <p14:creationId xmlns:p14="http://schemas.microsoft.com/office/powerpoint/2010/main" val="2047835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20</a:t>
            </a:fld>
            <a:endParaRPr lang="en-GB"/>
          </a:p>
        </p:txBody>
      </p:sp>
    </p:spTree>
    <p:extLst>
      <p:ext uri="{BB962C8B-B14F-4D97-AF65-F5344CB8AC3E}">
        <p14:creationId xmlns:p14="http://schemas.microsoft.com/office/powerpoint/2010/main" val="892490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21</a:t>
            </a:fld>
            <a:endParaRPr lang="en-GB"/>
          </a:p>
        </p:txBody>
      </p:sp>
    </p:spTree>
    <p:extLst>
      <p:ext uri="{BB962C8B-B14F-4D97-AF65-F5344CB8AC3E}">
        <p14:creationId xmlns:p14="http://schemas.microsoft.com/office/powerpoint/2010/main" val="2185727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3</a:t>
            </a:fld>
            <a:endParaRPr lang="en-GB"/>
          </a:p>
        </p:txBody>
      </p:sp>
    </p:spTree>
    <p:extLst>
      <p:ext uri="{BB962C8B-B14F-4D97-AF65-F5344CB8AC3E}">
        <p14:creationId xmlns:p14="http://schemas.microsoft.com/office/powerpoint/2010/main" val="353279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4</a:t>
            </a:fld>
            <a:endParaRPr lang="en-GB"/>
          </a:p>
        </p:txBody>
      </p:sp>
    </p:spTree>
    <p:extLst>
      <p:ext uri="{BB962C8B-B14F-4D97-AF65-F5344CB8AC3E}">
        <p14:creationId xmlns:p14="http://schemas.microsoft.com/office/powerpoint/2010/main" val="1542692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5</a:t>
            </a:fld>
            <a:endParaRPr lang="en-GB"/>
          </a:p>
        </p:txBody>
      </p:sp>
    </p:spTree>
    <p:extLst>
      <p:ext uri="{BB962C8B-B14F-4D97-AF65-F5344CB8AC3E}">
        <p14:creationId xmlns:p14="http://schemas.microsoft.com/office/powerpoint/2010/main" val="3314296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6</a:t>
            </a:fld>
            <a:endParaRPr lang="en-GB"/>
          </a:p>
        </p:txBody>
      </p:sp>
    </p:spTree>
    <p:extLst>
      <p:ext uri="{BB962C8B-B14F-4D97-AF65-F5344CB8AC3E}">
        <p14:creationId xmlns:p14="http://schemas.microsoft.com/office/powerpoint/2010/main" val="353279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7</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ighlight>
                  <a:srgbClr val="FFFF00"/>
                </a:highlight>
                <a:latin typeface="Century Gothic" panose="020B0502020202020204" pitchFamily="34" charset="0"/>
              </a:rPr>
              <a:t>where you can keep track of who has to complete certain actions and by what date.</a:t>
            </a:r>
          </a:p>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8</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Treasurers can sign off on amounts up to £50</a:t>
            </a:r>
          </a:p>
        </p:txBody>
      </p:sp>
      <p:sp>
        <p:nvSpPr>
          <p:cNvPr id="4" name="Slide Number Placeholder 3"/>
          <p:cNvSpPr>
            <a:spLocks noGrp="1"/>
          </p:cNvSpPr>
          <p:nvPr>
            <p:ph type="sldNum" sz="quarter" idx="10"/>
          </p:nvPr>
        </p:nvSpPr>
        <p:spPr/>
        <p:txBody>
          <a:bodyPr/>
          <a:lstStyle/>
          <a:p>
            <a:fld id="{CD0DF977-CCD4-418D-B83E-F2BE6F344DCF}" type="slidenum">
              <a:rPr lang="en-GB" smtClean="0"/>
              <a:t>9</a:t>
            </a:fld>
            <a:endParaRPr lang="en-GB"/>
          </a:p>
        </p:txBody>
      </p:sp>
    </p:spTree>
    <p:extLst>
      <p:ext uri="{BB962C8B-B14F-4D97-AF65-F5344CB8AC3E}">
        <p14:creationId xmlns:p14="http://schemas.microsoft.com/office/powerpoint/2010/main" val="1273907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10</a:t>
            </a:fld>
            <a:endParaRPr lang="en-GB"/>
          </a:p>
        </p:txBody>
      </p:sp>
    </p:spTree>
    <p:extLst>
      <p:ext uri="{BB962C8B-B14F-4D97-AF65-F5344CB8AC3E}">
        <p14:creationId xmlns:p14="http://schemas.microsoft.com/office/powerpoint/2010/main" val="345462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7509CA-F398-4A5B-BEE4-F20400940C9D}"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7509CA-F398-4A5B-BEE4-F20400940C9D}"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7509CA-F398-4A5B-BEE4-F20400940C9D}"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7509CA-F398-4A5B-BEE4-F20400940C9D}" type="datetimeFigureOut">
              <a:rPr lang="en-US" smtClean="0"/>
              <a:pPr/>
              <a:t>8/24/2023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7509CA-F398-4A5B-BEE4-F20400940C9D}" type="datetimeFigureOut">
              <a:rPr lang="en-US" smtClean="0"/>
              <a:pPr/>
              <a:t>8/24/2023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9CA-F398-4A5B-BEE4-F20400940C9D}" type="datetimeFigureOut">
              <a:rPr lang="en-US" smtClean="0"/>
              <a:pPr/>
              <a:t>8/24/2023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9CA-F398-4A5B-BEE4-F20400940C9D}" type="datetimeFigureOut">
              <a:rPr lang="en-US" smtClean="0"/>
              <a:pPr/>
              <a:t>8/24/2023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D5BD6-4C26-4B99-90D4-E4802EC05A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hyperlink" Target="https://www.essexstudent.com/activities/studentactivitiesexechelp/"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essexstudent.com/toolki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hyperlink" Target="mailto:susocs@essex.ac.uk" TargetMode="External"/><Relationship Id="rId7"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hyperlink" Target="https://essexsu.typeform.com/to/gjcXD39G" TargetMode="External"/><Relationship Id="rId4" Type="http://schemas.openxmlformats.org/officeDocument/2006/relationships/hyperlink" Target="mailto:blades@essex.ac.uk"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5.png"/><Relationship Id="rId7"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facebook.com/groups/suactivitiesleaders21" TargetMode="External"/><Relationship Id="rId5" Type="http://schemas.openxmlformats.org/officeDocument/2006/relationships/hyperlink" Target="mailto:blades@essex.ac.uk" TargetMode="External"/><Relationship Id="rId4" Type="http://schemas.openxmlformats.org/officeDocument/2006/relationships/hyperlink" Target="mailto:susocs@essex.ac.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mailto:vpexperience@essex.ac.uk"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ln>
            <a:solidFill>
              <a:srgbClr val="FEDE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4790" y="2141532"/>
            <a:ext cx="1914352" cy="1914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4860" y="1988777"/>
            <a:ext cx="1717920" cy="2160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64BC9D07-F062-4B64-A4B9-65B1AD5E23B7}"/>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1</a:t>
            </a:r>
          </a:p>
        </p:txBody>
      </p:sp>
      <p:sp>
        <p:nvSpPr>
          <p:cNvPr id="9" name="Title 1">
            <a:extLst>
              <a:ext uri="{FF2B5EF4-FFF2-40B4-BE49-F238E27FC236}">
                <a16:creationId xmlns:a16="http://schemas.microsoft.com/office/drawing/2014/main" id="{2E7B617B-703C-410D-BBA6-1312670642AE}"/>
              </a:ext>
            </a:extLst>
          </p:cNvPr>
          <p:cNvSpPr txBox="1">
            <a:spLocks/>
          </p:cNvSpPr>
          <p:nvPr/>
        </p:nvSpPr>
        <p:spPr>
          <a:xfrm>
            <a:off x="540715" y="4623657"/>
            <a:ext cx="8064896" cy="1470025"/>
          </a:xfrm>
          <a:prstGeom prst="rect">
            <a:avLst/>
          </a:prstGeom>
          <a:ln w="57150" cap="flat" cmpd="sng" algn="ctr">
            <a:noFill/>
            <a:prstDash val="solid"/>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800" dirty="0">
                <a:solidFill>
                  <a:schemeClr val="tx1"/>
                </a:solidFill>
                <a:latin typeface="Century Gothic" panose="020B0502020202020204" pitchFamily="34" charset="0"/>
              </a:rPr>
              <a:t>Session Format:</a:t>
            </a:r>
            <a:br>
              <a:rPr lang="en-US" sz="1800" dirty="0">
                <a:solidFill>
                  <a:schemeClr val="tx1"/>
                </a:solidFill>
                <a:latin typeface="Century Gothic" panose="020B0502020202020204" pitchFamily="34" charset="0"/>
              </a:rPr>
            </a:br>
            <a:endParaRPr lang="en-US" sz="1800" dirty="0">
              <a:solidFill>
                <a:schemeClr val="tx1"/>
              </a:solidFill>
              <a:latin typeface="Century Gothic" panose="020B0502020202020204" pitchFamily="34" charset="0"/>
            </a:endParaRPr>
          </a:p>
          <a:p>
            <a:pPr marL="285750" indent="-285750">
              <a:buFont typeface="Arial" panose="020B0604020202020204" pitchFamily="34" charset="0"/>
              <a:buChar char="•"/>
            </a:pPr>
            <a:r>
              <a:rPr lang="en-US" sz="1800" dirty="0">
                <a:solidFill>
                  <a:schemeClr val="tx1"/>
                </a:solidFill>
                <a:latin typeface="Century Gothic" panose="020B0502020202020204" pitchFamily="34" charset="0"/>
              </a:rPr>
              <a:t>Presentation followed by Q &amp; A.</a:t>
            </a:r>
          </a:p>
          <a:p>
            <a:pPr marL="285750" indent="-285750">
              <a:buFont typeface="Arial" panose="020B0604020202020204" pitchFamily="34" charset="0"/>
              <a:buChar char="•"/>
            </a:pPr>
            <a:r>
              <a:rPr lang="en-US" sz="1800" dirty="0">
                <a:solidFill>
                  <a:schemeClr val="tx1"/>
                </a:solidFill>
                <a:latin typeface="Century Gothic" panose="020B0502020202020204" pitchFamily="34" charset="0"/>
              </a:rPr>
              <a:t>Ask questions at any point though – someone will answer you in the chat!</a:t>
            </a:r>
          </a:p>
          <a:p>
            <a:pPr marL="285750" indent="-285750">
              <a:buFont typeface="Arial" panose="020B0604020202020204" pitchFamily="34" charset="0"/>
              <a:buChar char="•"/>
            </a:pPr>
            <a:r>
              <a:rPr lang="en-US" sz="1800" dirty="0">
                <a:solidFill>
                  <a:schemeClr val="tx1"/>
                </a:solidFill>
                <a:latin typeface="Century Gothic" panose="020B0502020202020204" pitchFamily="34" charset="0"/>
              </a:rPr>
              <a:t>This is being recorded – turn your camera off if you do not want to be in any published recordings!</a:t>
            </a:r>
          </a:p>
        </p:txBody>
      </p:sp>
      <p:sp>
        <p:nvSpPr>
          <p:cNvPr id="2" name="Title 1"/>
          <p:cNvSpPr>
            <a:spLocks noGrp="1"/>
          </p:cNvSpPr>
          <p:nvPr>
            <p:ph type="ctrTitle"/>
          </p:nvPr>
        </p:nvSpPr>
        <p:spPr>
          <a:xfrm>
            <a:off x="539552" y="476672"/>
            <a:ext cx="8064896" cy="1470025"/>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800" b="1" dirty="0">
                <a:solidFill>
                  <a:schemeClr val="tx1"/>
                </a:solidFill>
                <a:latin typeface="Century Gothic" panose="020B0502020202020204" pitchFamily="34" charset="0"/>
              </a:rPr>
              <a:t>Societies &amp; Sports Core Officer Training 2023/24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6000" b="1" dirty="0">
                <a:latin typeface="Century Gothic" panose="020B0502020202020204" pitchFamily="34" charset="0"/>
              </a:rPr>
              <a:t>Welfare Officer</a:t>
            </a:r>
          </a:p>
        </p:txBody>
      </p:sp>
      <p:sp>
        <p:nvSpPr>
          <p:cNvPr id="3" name="Content Placeholder 2"/>
          <p:cNvSpPr>
            <a:spLocks noGrp="1"/>
          </p:cNvSpPr>
          <p:nvPr>
            <p:ph idx="1"/>
          </p:nvPr>
        </p:nvSpPr>
        <p:spPr>
          <a:xfrm>
            <a:off x="323528" y="1340768"/>
            <a:ext cx="8606071" cy="5184576"/>
          </a:xfrm>
        </p:spPr>
        <p:txBody>
          <a:bodyPr>
            <a:noAutofit/>
          </a:bodyPr>
          <a:lstStyle/>
          <a:p>
            <a:r>
              <a:rPr lang="en-GB" sz="1600" dirty="0">
                <a:latin typeface="Century Gothic" panose="020B0502020202020204" pitchFamily="34" charset="0"/>
              </a:rPr>
              <a:t>Your role is to help ensure that your society/club is a safe and welcoming space for anyone – regardless of age, race, sexuality, gender or disability.</a:t>
            </a:r>
            <a:br>
              <a:rPr lang="en-GB" sz="1600" dirty="0">
                <a:latin typeface="Century Gothic" panose="020B0502020202020204" pitchFamily="34" charset="0"/>
              </a:rPr>
            </a:br>
            <a:endParaRPr lang="en-GB" sz="1600" dirty="0">
              <a:latin typeface="Century Gothic" panose="020B0502020202020204" pitchFamily="34" charset="0"/>
            </a:endParaRPr>
          </a:p>
          <a:p>
            <a:r>
              <a:rPr lang="en-GB" sz="1600" dirty="0">
                <a:latin typeface="Century Gothic" panose="020B0502020202020204" pitchFamily="34" charset="0"/>
              </a:rPr>
              <a:t>It is important that you familiarise yourself with the different services that can help with supporting students such as Student Support and SU Advice – please always remember that you are </a:t>
            </a:r>
            <a:r>
              <a:rPr lang="en-GB" sz="1600" b="1" dirty="0">
                <a:latin typeface="Century Gothic" panose="020B0502020202020204" pitchFamily="34" charset="0"/>
              </a:rPr>
              <a:t>not</a:t>
            </a:r>
            <a:r>
              <a:rPr lang="en-GB" sz="1600" dirty="0">
                <a:latin typeface="Century Gothic" panose="020B0502020202020204" pitchFamily="34" charset="0"/>
              </a:rPr>
              <a:t> counsellors and should never seek to give professional advice.</a:t>
            </a:r>
            <a:br>
              <a:rPr lang="en-GB" sz="1600" dirty="0">
                <a:latin typeface="Century Gothic" panose="020B0502020202020204" pitchFamily="34" charset="0"/>
              </a:rPr>
            </a:br>
            <a:endParaRPr lang="en-GB" sz="1600" dirty="0">
              <a:latin typeface="Century Gothic" panose="020B0502020202020204" pitchFamily="34" charset="0"/>
            </a:endParaRPr>
          </a:p>
          <a:p>
            <a:r>
              <a:rPr lang="en-GB" sz="1600" dirty="0">
                <a:latin typeface="Century Gothic" panose="020B0502020202020204" pitchFamily="34" charset="0"/>
              </a:rPr>
              <a:t>You will be the main point of contact should anyone wish to make complaints about your society/club or individuals within it.</a:t>
            </a:r>
            <a:br>
              <a:rPr lang="en-GB" sz="1600" dirty="0">
                <a:latin typeface="Century Gothic" panose="020B0502020202020204" pitchFamily="34" charset="0"/>
              </a:rPr>
            </a:br>
            <a:r>
              <a:rPr lang="en-GB" sz="1600" dirty="0">
                <a:latin typeface="Century Gothic" panose="020B0502020202020204" pitchFamily="34" charset="0"/>
              </a:rPr>
              <a:t> </a:t>
            </a:r>
          </a:p>
          <a:p>
            <a:r>
              <a:rPr lang="en-GB" sz="1600" dirty="0">
                <a:latin typeface="Century Gothic" panose="020B0502020202020204" pitchFamily="34" charset="0"/>
              </a:rPr>
              <a:t>Your role should have a focus on helping to create de-stress events or supporting ones that the SU and University create.</a:t>
            </a:r>
          </a:p>
          <a:p>
            <a:endParaRPr lang="en-GB" sz="1600" dirty="0">
              <a:latin typeface="Century Gothic" panose="020B0502020202020204" pitchFamily="34" charset="0"/>
            </a:endParaRPr>
          </a:p>
          <a:p>
            <a:r>
              <a:rPr lang="en-GB" sz="1600" dirty="0">
                <a:latin typeface="Century Gothic" panose="020B0502020202020204" pitchFamily="34" charset="0"/>
              </a:rPr>
              <a:t>It is good practice to have ‘mentors’ in place to help with students who may have anxiety about starting university. </a:t>
            </a:r>
            <a:br>
              <a:rPr lang="en-GB" sz="1600" dirty="0">
                <a:latin typeface="Century Gothic" panose="020B0502020202020204" pitchFamily="34" charset="0"/>
              </a:rPr>
            </a:b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0392" y="5589240"/>
            <a:ext cx="744537"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179" y="5589240"/>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B3B7894A-0D2F-47F8-8FF3-25CB17FE82F9}"/>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9</a:t>
            </a:r>
          </a:p>
        </p:txBody>
      </p:sp>
    </p:spTree>
    <p:extLst>
      <p:ext uri="{BB962C8B-B14F-4D97-AF65-F5344CB8AC3E}">
        <p14:creationId xmlns:p14="http://schemas.microsoft.com/office/powerpoint/2010/main" val="348879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4027" y="81962"/>
            <a:ext cx="8278188" cy="106883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6000" b="1" dirty="0">
                <a:solidFill>
                  <a:schemeClr val="tx1"/>
                </a:solidFill>
                <a:latin typeface="Century Gothic" panose="020B0502020202020204" pitchFamily="34" charset="0"/>
              </a:rPr>
              <a:t>Documentation</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92641" y="1037049"/>
            <a:ext cx="8640960" cy="4585871"/>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Century Gothic" panose="020B0502020202020204" pitchFamily="34" charset="0"/>
              </a:rPr>
              <a:t>This year, we will be grouping together all of the documents you need to read and sign into an online form to make things easier. The forms are: </a:t>
            </a:r>
          </a:p>
          <a:p>
            <a:pPr marL="342900" indent="-342900">
              <a:buFont typeface="Arial" panose="020B0604020202020204" pitchFamily="34" charset="0"/>
              <a:buChar char="•"/>
            </a:pPr>
            <a:endParaRPr lang="en-GB" sz="2000" dirty="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panose="020B0502020202020204" pitchFamily="34" charset="0"/>
              </a:rPr>
              <a:t>Code of Conduct (to be signed)</a:t>
            </a:r>
          </a:p>
          <a:p>
            <a:pPr marL="342900" indent="-342900">
              <a:buFont typeface="Arial" panose="020B0604020202020204" pitchFamily="34" charset="0"/>
              <a:buChar char="•"/>
            </a:pPr>
            <a:r>
              <a:rPr lang="en-GB" sz="2000" dirty="0">
                <a:latin typeface="Century Gothic" panose="020B0502020202020204" pitchFamily="34" charset="0"/>
              </a:rPr>
              <a:t>Declaration of Financial Responsibility (to be signed)</a:t>
            </a:r>
          </a:p>
          <a:p>
            <a:pPr marL="342900" indent="-342900">
              <a:buFont typeface="Arial" panose="020B0604020202020204" pitchFamily="34" charset="0"/>
              <a:buChar char="•"/>
            </a:pPr>
            <a:r>
              <a:rPr lang="en-GB" sz="2000" dirty="0">
                <a:latin typeface="Century Gothic" panose="020B0502020202020204" pitchFamily="34" charset="0"/>
              </a:rPr>
              <a:t>Alcohol Policy (to be signed)</a:t>
            </a:r>
          </a:p>
          <a:p>
            <a:pPr marL="342900" indent="-342900">
              <a:buFont typeface="Arial" panose="020B0604020202020204" pitchFamily="34" charset="0"/>
              <a:buChar char="•"/>
            </a:pPr>
            <a:r>
              <a:rPr lang="en-GB" sz="2000" dirty="0">
                <a:latin typeface="Century Gothic" panose="020B0502020202020204" pitchFamily="34" charset="0"/>
              </a:rPr>
              <a:t>Social Media Charter (to be signed)</a:t>
            </a:r>
          </a:p>
          <a:p>
            <a:pPr marL="342900" indent="-342900">
              <a:buFont typeface="Arial" panose="020B0604020202020204" pitchFamily="34" charset="0"/>
              <a:buChar char="•"/>
            </a:pPr>
            <a:r>
              <a:rPr lang="en-GB" sz="2000" dirty="0">
                <a:latin typeface="Century Gothic" panose="020B0502020202020204" pitchFamily="34" charset="0"/>
              </a:rPr>
              <a:t>Societies Terms of Reference</a:t>
            </a:r>
          </a:p>
          <a:p>
            <a:pPr marL="342900" indent="-342900">
              <a:buFont typeface="Arial" panose="020B0604020202020204" pitchFamily="34" charset="0"/>
              <a:buChar char="•"/>
            </a:pPr>
            <a:r>
              <a:rPr lang="en-GB" sz="2000" dirty="0">
                <a:latin typeface="Century Gothic" panose="020B0502020202020204" pitchFamily="34" charset="0"/>
              </a:rPr>
              <a:t>Blades Constitutions</a:t>
            </a:r>
          </a:p>
          <a:p>
            <a:pPr marL="342900" indent="-342900">
              <a:buFont typeface="Arial" panose="020B0604020202020204" pitchFamily="34" charset="0"/>
              <a:buChar char="•"/>
            </a:pPr>
            <a:r>
              <a:rPr lang="en-GB" sz="2000" dirty="0">
                <a:latin typeface="Century Gothic" panose="020B0502020202020204" pitchFamily="34" charset="0"/>
              </a:rPr>
              <a:t>These forms help to ensure you understand the correct policies you need to follow so that all activity is on the right side of the law, as well as ensuring fair and safe practice across everything you do.</a:t>
            </a:r>
          </a:p>
        </p:txBody>
      </p:sp>
      <p:sp>
        <p:nvSpPr>
          <p:cNvPr id="9" name="TextBox 8">
            <a:extLst>
              <a:ext uri="{FF2B5EF4-FFF2-40B4-BE49-F238E27FC236}">
                <a16:creationId xmlns:a16="http://schemas.microsoft.com/office/drawing/2014/main" id="{4C08F84A-8CD0-4835-9DA5-13059384ACC3}"/>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16</a:t>
            </a:r>
          </a:p>
        </p:txBody>
      </p:sp>
    </p:spTree>
    <p:extLst>
      <p:ext uri="{BB962C8B-B14F-4D97-AF65-F5344CB8AC3E}">
        <p14:creationId xmlns:p14="http://schemas.microsoft.com/office/powerpoint/2010/main" val="3152421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69237"/>
            <a:ext cx="8496944"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800" b="1" dirty="0">
                <a:solidFill>
                  <a:schemeClr val="tx1"/>
                </a:solidFill>
                <a:latin typeface="Century Gothic" panose="020B0502020202020204" pitchFamily="34" charset="0"/>
              </a:rPr>
              <a:t>Disciplinary Proceedings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90517" y="1628800"/>
            <a:ext cx="8496944" cy="4247317"/>
          </a:xfrm>
          <a:prstGeom prst="rect">
            <a:avLst/>
          </a:prstGeom>
          <a:noFill/>
        </p:spPr>
        <p:txBody>
          <a:bodyPr wrap="square" rtlCol="0">
            <a:spAutoFit/>
          </a:bodyPr>
          <a:lstStyle/>
          <a:p>
            <a:pPr marL="342900" indent="-342900">
              <a:buFont typeface="Arial" panose="020B0604020202020204" pitchFamily="34" charset="0"/>
              <a:buChar char="•"/>
            </a:pPr>
            <a:r>
              <a:rPr lang="en-US" dirty="0">
                <a:latin typeface="Century Gothic" panose="020B0502020202020204" pitchFamily="34" charset="0"/>
              </a:rPr>
              <a:t>When there is any conflict, our first piece of advice would be to reach out to the individuals for mediation, whether on a 1-to-1 basis or with another executive member that they may feel open to talk to or in a more informal setting as a team. During this meeting, we would recommend you refrain from using any accusatory language but try to fact-find and see if there may be any challenges that the individual may be facing that would lead to the issue.</a:t>
            </a:r>
          </a:p>
          <a:p>
            <a:endParaRPr lang="en-US" dirty="0">
              <a:latin typeface="Century Gothic" panose="020B0502020202020204" pitchFamily="34" charset="0"/>
            </a:endParaRPr>
          </a:p>
          <a:p>
            <a:pPr marL="342900" indent="-342900">
              <a:buFont typeface="Arial" panose="020B0604020202020204" pitchFamily="34" charset="0"/>
              <a:buChar char="•"/>
            </a:pPr>
            <a:r>
              <a:rPr lang="en-US" dirty="0">
                <a:latin typeface="Century Gothic" panose="020B0502020202020204" pitchFamily="34" charset="0"/>
              </a:rPr>
              <a:t>Following this informal meeting, if you still feel that no positive changes has been made to improve the situation then you should call a formal meeting with a member of the Student Activities staff by emailing us.</a:t>
            </a:r>
            <a:br>
              <a:rPr lang="en-US" dirty="0">
                <a:latin typeface="Century Gothic" panose="020B0502020202020204" pitchFamily="34" charset="0"/>
              </a:rPr>
            </a:br>
            <a:endParaRPr lang="en-US" dirty="0">
              <a:latin typeface="Century Gothic" panose="020B0502020202020204" pitchFamily="34" charset="0"/>
            </a:endParaRPr>
          </a:p>
          <a:p>
            <a:pPr marL="342900" indent="-342900">
              <a:buFont typeface="Arial" panose="020B0604020202020204" pitchFamily="34" charset="0"/>
              <a:buChar char="•"/>
            </a:pPr>
            <a:r>
              <a:rPr lang="en-US" dirty="0">
                <a:latin typeface="Century Gothic" panose="020B0502020202020204" pitchFamily="34" charset="0"/>
              </a:rPr>
              <a:t>If any issue within a society or club involves bullying or harassment of any kind, then you need to go straight to SU Advice/Student Support. </a:t>
            </a:r>
          </a:p>
          <a:p>
            <a:pPr marL="342900" indent="-342900">
              <a:buFont typeface="Arial" panose="020B0604020202020204" pitchFamily="34" charset="0"/>
              <a:buChar char="•"/>
            </a:pPr>
            <a:endParaRPr lang="en-US" dirty="0">
              <a:latin typeface="Century Gothic" panose="020B0502020202020204" pitchFamily="34" charset="0"/>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5667745"/>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2501" y="5667745"/>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DE54A612-1CAD-45BC-B399-BF580C8A3ED9}"/>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17</a:t>
            </a:r>
          </a:p>
        </p:txBody>
      </p:sp>
    </p:spTree>
    <p:extLst>
      <p:ext uri="{BB962C8B-B14F-4D97-AF65-F5344CB8AC3E}">
        <p14:creationId xmlns:p14="http://schemas.microsoft.com/office/powerpoint/2010/main" val="4162242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920880" cy="792088"/>
          </a:xfrm>
        </p:spPr>
        <p:txBody>
          <a:bodyPr>
            <a:noAutofit/>
          </a:bodyPr>
          <a:lstStyle/>
          <a:p>
            <a:r>
              <a:rPr lang="en-GB" sz="5400" b="1" dirty="0">
                <a:latin typeface="Century Gothic" panose="020B0502020202020204" pitchFamily="34" charset="0"/>
              </a:rPr>
              <a:t>Legal Information</a:t>
            </a:r>
          </a:p>
        </p:txBody>
      </p:sp>
      <p:sp>
        <p:nvSpPr>
          <p:cNvPr id="3" name="Content Placeholder 2"/>
          <p:cNvSpPr>
            <a:spLocks noGrp="1"/>
          </p:cNvSpPr>
          <p:nvPr>
            <p:ph idx="1"/>
          </p:nvPr>
        </p:nvSpPr>
        <p:spPr>
          <a:xfrm>
            <a:off x="390364" y="1601416"/>
            <a:ext cx="8363272" cy="5256584"/>
          </a:xfrm>
        </p:spPr>
        <p:txBody>
          <a:bodyPr>
            <a:normAutofit/>
          </a:bodyPr>
          <a:lstStyle/>
          <a:p>
            <a:r>
              <a:rPr lang="en-GB" sz="2000" dirty="0">
                <a:latin typeface="Century Gothic" panose="020B0502020202020204" pitchFamily="34" charset="0"/>
              </a:rPr>
              <a:t>If you are ever unsure whether something you are doing is on the right side of the law, please contact the Student Activities staff and ask.</a:t>
            </a:r>
            <a:br>
              <a:rPr lang="en-GB" sz="2000" dirty="0">
                <a:latin typeface="Century Gothic" panose="020B0502020202020204" pitchFamily="34" charset="0"/>
              </a:rPr>
            </a:br>
            <a:endParaRPr lang="en-GB" sz="2000" dirty="0">
              <a:latin typeface="Century Gothic" panose="020B0502020202020204" pitchFamily="34" charset="0"/>
            </a:endParaRPr>
          </a:p>
          <a:p>
            <a:r>
              <a:rPr lang="en-GB" sz="2000" dirty="0">
                <a:latin typeface="Century Gothic" panose="020B0502020202020204" pitchFamily="34" charset="0"/>
              </a:rPr>
              <a:t>Societies or clubs can </a:t>
            </a:r>
            <a:r>
              <a:rPr lang="en-GB" sz="2000" b="1" dirty="0">
                <a:latin typeface="Century Gothic" panose="020B0502020202020204" pitchFamily="34" charset="0"/>
              </a:rPr>
              <a:t>never</a:t>
            </a:r>
            <a:r>
              <a:rPr lang="en-GB" sz="2000" dirty="0">
                <a:latin typeface="Century Gothic" panose="020B0502020202020204" pitchFamily="34" charset="0"/>
              </a:rPr>
              <a:t> open their own bank accounts.</a:t>
            </a:r>
            <a:br>
              <a:rPr lang="en-GB" sz="2000" dirty="0">
                <a:latin typeface="Century Gothic" panose="020B0502020202020204" pitchFamily="34" charset="0"/>
              </a:rPr>
            </a:br>
            <a:endParaRPr lang="en-GB" sz="2000" dirty="0">
              <a:latin typeface="Century Gothic" panose="020B0502020202020204" pitchFamily="34" charset="0"/>
            </a:endParaRPr>
          </a:p>
          <a:p>
            <a:r>
              <a:rPr lang="en-GB" sz="2000" dirty="0">
                <a:latin typeface="Century Gothic" panose="020B0502020202020204" pitchFamily="34" charset="0"/>
              </a:rPr>
              <a:t>You also cannot agree to sponsorships and/or contracts without them being agreed to by the Student Activities staff first – this applies to any form of agreement, including verbally even if you have not physically or digitally signed anything. An agreement can even be in the form of a Facebook message so always be mindful when discussing contracts/sponsorships</a:t>
            </a:r>
            <a:br>
              <a:rPr lang="en-GB" sz="2000" dirty="0">
                <a:latin typeface="Century Gothic" panose="020B0502020202020204" pitchFamily="34" charset="0"/>
              </a:rPr>
            </a:br>
            <a:r>
              <a:rPr lang="en-GB" sz="2000" dirty="0">
                <a:latin typeface="Century Gothic" panose="020B0502020202020204" pitchFamily="34" charset="0"/>
              </a:rPr>
              <a:t>with anyone.</a:t>
            </a:r>
          </a:p>
          <a:p>
            <a:pPr marL="0" indent="0">
              <a:buNone/>
            </a:pPr>
            <a:endParaRPr lang="en-GB" sz="2800" b="1" dirty="0"/>
          </a:p>
          <a:p>
            <a:pPr marL="0" indent="0">
              <a:buNone/>
            </a:pPr>
            <a:endParaRPr lang="en-GB" sz="2800" b="1" dirty="0"/>
          </a:p>
          <a:p>
            <a:pPr marL="0" indent="0">
              <a:buNone/>
            </a:pPr>
            <a:endParaRPr lang="en-GB" sz="2800" dirty="0"/>
          </a:p>
          <a:p>
            <a:pPr marL="0" indent="0">
              <a:buNone/>
            </a:pPr>
            <a:endParaRPr lang="en-GB" sz="2800" dirty="0"/>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0392" y="5715201"/>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179" y="5710438"/>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E65B3DDE-3B95-471B-AB5D-8CC51E1DC4D6}"/>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18</a:t>
            </a:r>
          </a:p>
        </p:txBody>
      </p:sp>
    </p:spTree>
    <p:extLst>
      <p:ext uri="{BB962C8B-B14F-4D97-AF65-F5344CB8AC3E}">
        <p14:creationId xmlns:p14="http://schemas.microsoft.com/office/powerpoint/2010/main" val="2383676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0"/>
            <a:ext cx="6015456"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Elections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10271"/>
            <a:ext cx="8208912" cy="4524315"/>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Century Gothic" panose="020B0502020202020204" pitchFamily="34" charset="0"/>
              </a:rPr>
              <a:t>Elections can happen at any point during the year if you decide to create a new position or if an existing executive leaves their role. Refer to the Terms of Reference (on the Societies FAQ’s page) to see the ways in which you can hold these elections.</a:t>
            </a:r>
            <a:br>
              <a:rPr lang="en-US" sz="1600" dirty="0">
                <a:latin typeface="Century Gothic" panose="020B0502020202020204" pitchFamily="34" charset="0"/>
              </a:rPr>
            </a:br>
            <a:endParaRPr lang="en-US" sz="1600" dirty="0">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General elections happen every academic year around February/March – it is compulsory for every society and club to take part. If the core positions are not occupied after two rounds, your society or club will be made dormant.</a:t>
            </a:r>
            <a:br>
              <a:rPr lang="en-US" sz="1600" dirty="0">
                <a:latin typeface="Century Gothic" panose="020B0502020202020204" pitchFamily="34" charset="0"/>
              </a:rPr>
            </a:br>
            <a:endParaRPr lang="en-US" sz="1600" dirty="0">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Elections for the core officer roles </a:t>
            </a:r>
            <a:r>
              <a:rPr lang="en-US" sz="1600" b="1" dirty="0">
                <a:latin typeface="Century Gothic" panose="020B0502020202020204" pitchFamily="34" charset="0"/>
              </a:rPr>
              <a:t>must</a:t>
            </a:r>
            <a:r>
              <a:rPr lang="en-US" sz="1600" dirty="0">
                <a:latin typeface="Century Gothic" panose="020B0502020202020204" pitchFamily="34" charset="0"/>
              </a:rPr>
              <a:t> be held on the essexstudent.com website – the Student Activities staff will help you to set this up.</a:t>
            </a:r>
          </a:p>
          <a:p>
            <a:endParaRPr lang="en-US" sz="1600" dirty="0">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Within your role, it is key to promote the elections, to ensure people vote for the elections to be valid. You are allowed to endorse candidates, but it is usually advised not to so as to avoid conflict. </a:t>
            </a:r>
            <a:br>
              <a:rPr lang="en-US" sz="1600" dirty="0">
                <a:latin typeface="Century Gothic" panose="020B0502020202020204" pitchFamily="34" charset="0"/>
              </a:rPr>
            </a:br>
            <a:endParaRPr lang="en-US" sz="1600" dirty="0">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Please note, the position you hold will last until 31</a:t>
            </a:r>
            <a:r>
              <a:rPr lang="en-US" sz="1600" baseline="30000" dirty="0">
                <a:latin typeface="Century Gothic" panose="020B0502020202020204" pitchFamily="34" charset="0"/>
              </a:rPr>
              <a:t>st</a:t>
            </a:r>
            <a:r>
              <a:rPr lang="en-US" sz="1600" dirty="0">
                <a:latin typeface="Century Gothic" panose="020B0502020202020204" pitchFamily="34" charset="0"/>
              </a:rPr>
              <a:t> July unless all incumbent and newly-elected executives agree to handover earlier.</a:t>
            </a: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653429"/>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3323" y="5653429"/>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191E6207-390F-489C-A7B3-6BFE37013222}"/>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19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7891" y="620688"/>
            <a:ext cx="7416824" cy="1470025"/>
          </a:xfrm>
          <a:ln w="57150">
            <a:noFill/>
          </a:ln>
        </p:spPr>
        <p:style>
          <a:lnRef idx="2">
            <a:schemeClr val="dk1"/>
          </a:lnRef>
          <a:fillRef idx="1">
            <a:schemeClr val="lt1"/>
          </a:fillRef>
          <a:effectRef idx="0">
            <a:schemeClr val="dk1"/>
          </a:effectRef>
          <a:fontRef idx="minor">
            <a:schemeClr val="dk1"/>
          </a:fontRef>
        </p:style>
        <p:txBody>
          <a:bodyPr>
            <a:normAutofit fontScale="90000"/>
          </a:bodyPr>
          <a:lstStyle/>
          <a:p>
            <a:r>
              <a:rPr lang="en-US" sz="5400" b="1" dirty="0">
                <a:solidFill>
                  <a:schemeClr val="tx1"/>
                </a:solidFill>
                <a:latin typeface="Century Gothic" panose="020B0502020202020204" pitchFamily="34" charset="0"/>
              </a:rPr>
              <a:t>Societies &amp; Clubs Resources Page</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9512" y="3253437"/>
            <a:ext cx="8784976" cy="1938992"/>
          </a:xfrm>
          <a:prstGeom prst="rect">
            <a:avLst/>
          </a:prstGeom>
          <a:noFill/>
        </p:spPr>
        <p:txBody>
          <a:bodyPr wrap="square" rtlCol="0">
            <a:spAutoFit/>
          </a:bodyPr>
          <a:lstStyle/>
          <a:p>
            <a:pPr algn="ctr"/>
            <a:r>
              <a:rPr lang="en-GB" sz="2400" dirty="0">
                <a:latin typeface="Century Gothic" panose="020B0502020202020204" pitchFamily="34" charset="0"/>
                <a:hlinkClick r:id="rId3"/>
              </a:rPr>
              <a:t>https://www.essexstudent.com/activities/studentactivitiesexechelp/</a:t>
            </a:r>
            <a:endParaRPr lang="en-GB" sz="2400" dirty="0">
              <a:latin typeface="Century Gothic" panose="020B0502020202020204" pitchFamily="34" charset="0"/>
            </a:endParaRPr>
          </a:p>
          <a:p>
            <a:pPr algn="ctr"/>
            <a:br>
              <a:rPr lang="en-GB" sz="2400" dirty="0">
                <a:highlight>
                  <a:srgbClr val="FFFF00"/>
                </a:highlight>
                <a:latin typeface="Century Gothic" panose="020B0502020202020204" pitchFamily="34" charset="0"/>
              </a:rPr>
            </a:br>
            <a:r>
              <a:rPr lang="en-GB" sz="2400" dirty="0">
                <a:latin typeface="Century Gothic" panose="020B0502020202020204" pitchFamily="34" charset="0"/>
              </a:rPr>
              <a:t>This is where you can find lots of useful tools as well as all training sessions, if you’d like to look over them again.</a:t>
            </a:r>
          </a:p>
        </p:txBody>
      </p:sp>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1712" y="5661248"/>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0944" y="5639222"/>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FB4E413B-9AF4-4771-98BB-BD37ACD50EA7}"/>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20</a:t>
            </a:r>
          </a:p>
        </p:txBody>
      </p:sp>
    </p:spTree>
    <p:extLst>
      <p:ext uri="{BB962C8B-B14F-4D97-AF65-F5344CB8AC3E}">
        <p14:creationId xmlns:p14="http://schemas.microsoft.com/office/powerpoint/2010/main" val="2333020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DE041-E375-4BF2-8B89-F96C5A1097EB}"/>
              </a:ext>
            </a:extLst>
          </p:cNvPr>
          <p:cNvSpPr>
            <a:spLocks noGrp="1"/>
          </p:cNvSpPr>
          <p:nvPr>
            <p:ph type="title"/>
          </p:nvPr>
        </p:nvSpPr>
        <p:spPr/>
        <p:txBody>
          <a:bodyPr/>
          <a:lstStyle/>
          <a:p>
            <a:r>
              <a:rPr lang="en-GB" dirty="0"/>
              <a:t>Societies &amp; Club Event Toolkit </a:t>
            </a:r>
          </a:p>
        </p:txBody>
      </p:sp>
      <p:sp>
        <p:nvSpPr>
          <p:cNvPr id="3" name="Content Placeholder 2">
            <a:extLst>
              <a:ext uri="{FF2B5EF4-FFF2-40B4-BE49-F238E27FC236}">
                <a16:creationId xmlns:a16="http://schemas.microsoft.com/office/drawing/2014/main" id="{851A0871-3D90-4F77-A0CA-BFD432185E95}"/>
              </a:ext>
            </a:extLst>
          </p:cNvPr>
          <p:cNvSpPr>
            <a:spLocks noGrp="1"/>
          </p:cNvSpPr>
          <p:nvPr>
            <p:ph idx="1"/>
          </p:nvPr>
        </p:nvSpPr>
        <p:spPr>
          <a:xfrm>
            <a:off x="518864" y="612194"/>
            <a:ext cx="8229600" cy="4525963"/>
          </a:xfrm>
        </p:spPr>
        <p:txBody>
          <a:bodyPr/>
          <a:lstStyle/>
          <a:p>
            <a:pPr marL="0" indent="0">
              <a:buNone/>
            </a:pPr>
            <a:endParaRPr lang="en-GB" dirty="0">
              <a:hlinkClick r:id="rId2"/>
            </a:endParaRPr>
          </a:p>
          <a:p>
            <a:pPr marL="0" indent="0">
              <a:buNone/>
            </a:pPr>
            <a:endParaRPr lang="en-GB" dirty="0">
              <a:hlinkClick r:id="rId2"/>
            </a:endParaRPr>
          </a:p>
          <a:p>
            <a:pPr marL="0" indent="0" algn="ctr">
              <a:buNone/>
            </a:pPr>
            <a:r>
              <a:rPr lang="en-GB" dirty="0"/>
              <a:t>Anything to do with events, room bookings, external speakers and risk assessments: </a:t>
            </a:r>
            <a:endParaRPr lang="en-GB" dirty="0">
              <a:hlinkClick r:id="rId2"/>
            </a:endParaRPr>
          </a:p>
          <a:p>
            <a:pPr marL="0" indent="0" algn="ctr">
              <a:buNone/>
            </a:pPr>
            <a:r>
              <a:rPr lang="en-GB" dirty="0">
                <a:hlinkClick r:id="rId2"/>
              </a:rPr>
              <a:t>https://www.essexstudent.com/toolkit/</a:t>
            </a:r>
            <a:endParaRPr lang="en-GB" dirty="0"/>
          </a:p>
        </p:txBody>
      </p:sp>
      <p:pic>
        <p:nvPicPr>
          <p:cNvPr id="5" name="Picture 4">
            <a:extLst>
              <a:ext uri="{FF2B5EF4-FFF2-40B4-BE49-F238E27FC236}">
                <a16:creationId xmlns:a16="http://schemas.microsoft.com/office/drawing/2014/main" id="{D92CB6EB-D4E5-4367-9AFE-DBDF4E83294F}"/>
              </a:ext>
            </a:extLst>
          </p:cNvPr>
          <p:cNvPicPr>
            <a:picLocks noChangeAspect="1"/>
          </p:cNvPicPr>
          <p:nvPr/>
        </p:nvPicPr>
        <p:blipFill rotWithShape="1">
          <a:blip r:embed="rId3"/>
          <a:srcRect l="58662" t="11699" r="9050" b="5201"/>
          <a:stretch/>
        </p:blipFill>
        <p:spPr>
          <a:xfrm>
            <a:off x="2339752" y="3575308"/>
            <a:ext cx="4580679" cy="2978674"/>
          </a:xfrm>
          <a:prstGeom prst="rect">
            <a:avLst/>
          </a:prstGeom>
        </p:spPr>
      </p:pic>
    </p:spTree>
    <p:extLst>
      <p:ext uri="{BB962C8B-B14F-4D97-AF65-F5344CB8AC3E}">
        <p14:creationId xmlns:p14="http://schemas.microsoft.com/office/powerpoint/2010/main" val="1881807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9686"/>
            <a:ext cx="8496944"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Welcoming 1</a:t>
            </a:r>
            <a:r>
              <a:rPr lang="en-US" sz="5400" b="1" baseline="30000" dirty="0">
                <a:solidFill>
                  <a:schemeClr val="tx1"/>
                </a:solidFill>
                <a:latin typeface="Century Gothic" panose="020B0502020202020204" pitchFamily="34" charset="0"/>
              </a:rPr>
              <a:t>st</a:t>
            </a:r>
            <a:r>
              <a:rPr lang="en-US" sz="5400" b="1" dirty="0">
                <a:solidFill>
                  <a:schemeClr val="tx1"/>
                </a:solidFill>
                <a:latin typeface="Century Gothic" panose="020B0502020202020204" pitchFamily="34" charset="0"/>
              </a:rPr>
              <a:t> Years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51521" y="1282265"/>
            <a:ext cx="8640960" cy="4616648"/>
          </a:xfrm>
          <a:prstGeom prst="rect">
            <a:avLst/>
          </a:prstGeom>
        </p:spPr>
        <p:txBody>
          <a:bodyPr wrap="square">
            <a:spAutoFit/>
          </a:bodyPr>
          <a:lstStyle/>
          <a:p>
            <a:endParaRPr lang="en-GB" sz="1500" dirty="0">
              <a:latin typeface="Century Gothic" panose="020B0502020202020204" pitchFamily="34" charset="0"/>
            </a:endParaRPr>
          </a:p>
          <a:p>
            <a:pPr marL="285750" indent="-285750">
              <a:buFont typeface="Arial" panose="020B0604020202020204" pitchFamily="34" charset="0"/>
              <a:buChar char="•"/>
            </a:pPr>
            <a:r>
              <a:rPr lang="en-GB" sz="1500" dirty="0">
                <a:latin typeface="Century Gothic" panose="020B0502020202020204" pitchFamily="34" charset="0"/>
              </a:rPr>
              <a:t>As I’m sure many of you agree, your club/society has been a major part of your university experience so far. </a:t>
            </a:r>
          </a:p>
          <a:p>
            <a:pPr marL="285750" indent="-285750">
              <a:buFont typeface="Arial" panose="020B0604020202020204" pitchFamily="34" charset="0"/>
              <a:buChar char="•"/>
            </a:pPr>
            <a:endParaRPr lang="en-GB" sz="1500" dirty="0">
              <a:latin typeface="Century Gothic" panose="020B0502020202020204" pitchFamily="34" charset="0"/>
            </a:endParaRPr>
          </a:p>
          <a:p>
            <a:r>
              <a:rPr lang="en-GB" sz="1200" dirty="0">
                <a:latin typeface="Century Gothic" panose="020B0502020202020204" pitchFamily="34" charset="0"/>
              </a:rPr>
              <a:t>‘Students are significantly more likely to drop out of university if they do not engage with a society or club.’ (Lehmann, 2007). </a:t>
            </a:r>
          </a:p>
          <a:p>
            <a:endParaRPr lang="en-GB" sz="1500" dirty="0">
              <a:latin typeface="Century Gothic" panose="020B0502020202020204" pitchFamily="34" charset="0"/>
            </a:endParaRPr>
          </a:p>
          <a:p>
            <a:pPr marL="285750" indent="-285750">
              <a:buFont typeface="Arial" panose="020B0604020202020204" pitchFamily="34" charset="0"/>
              <a:buChar char="•"/>
            </a:pPr>
            <a:r>
              <a:rPr lang="en-GB" sz="1500" dirty="0">
                <a:latin typeface="Century Gothic" panose="020B0502020202020204" pitchFamily="34" charset="0"/>
              </a:rPr>
              <a:t>It’s time to start thinking about your first socials of the year - socials are a great way to engage new students and make them feel welcome here at Essex.</a:t>
            </a:r>
          </a:p>
          <a:p>
            <a:pPr marL="285750" indent="-285750">
              <a:buFont typeface="Arial" panose="020B0604020202020204" pitchFamily="34" charset="0"/>
              <a:buChar char="•"/>
            </a:pPr>
            <a:endParaRPr lang="en-GB" sz="1500" dirty="0">
              <a:latin typeface="Century Gothic" panose="020B0502020202020204" pitchFamily="34" charset="0"/>
            </a:endParaRPr>
          </a:p>
          <a:p>
            <a:pPr marL="285750" indent="-285750">
              <a:buFont typeface="Arial" panose="020B0604020202020204" pitchFamily="34" charset="0"/>
              <a:buChar char="•"/>
            </a:pPr>
            <a:r>
              <a:rPr lang="en-GB" sz="1500" dirty="0">
                <a:latin typeface="Century Gothic" panose="020B0502020202020204" pitchFamily="34" charset="0"/>
              </a:rPr>
              <a:t>Mixers (Non alcohol)</a:t>
            </a:r>
            <a:br>
              <a:rPr lang="en-GB" sz="1500" dirty="0">
                <a:latin typeface="Century Gothic" panose="020B0502020202020204" pitchFamily="34" charset="0"/>
              </a:rPr>
            </a:br>
            <a:endParaRPr lang="en-GB" sz="1500" dirty="0">
              <a:latin typeface="Century Gothic" panose="020B0502020202020204" pitchFamily="34" charset="0"/>
            </a:endParaRPr>
          </a:p>
          <a:p>
            <a:pPr marL="285750" indent="-285750">
              <a:buFont typeface="Arial" panose="020B0604020202020204" pitchFamily="34" charset="0"/>
              <a:buChar char="•"/>
            </a:pPr>
            <a:r>
              <a:rPr lang="en-US" sz="1500" dirty="0">
                <a:solidFill>
                  <a:srgbClr val="333333"/>
                </a:solidFill>
                <a:latin typeface="Century Gothic" panose="020B0502020202020204" pitchFamily="34" charset="0"/>
              </a:rPr>
              <a:t>Umii</a:t>
            </a:r>
          </a:p>
          <a:p>
            <a:pPr marL="285750" indent="-285750">
              <a:buFont typeface="Arial" panose="020B0604020202020204" pitchFamily="34" charset="0"/>
              <a:buChar char="•"/>
            </a:pPr>
            <a:endParaRPr lang="en-US" sz="1500" b="0" i="0" dirty="0">
              <a:solidFill>
                <a:srgbClr val="333333"/>
              </a:solidFill>
              <a:effectLst/>
              <a:highlight>
                <a:srgbClr val="FFFF00"/>
              </a:highlight>
              <a:latin typeface="Century Gothic" panose="020B0502020202020204" pitchFamily="34" charset="0"/>
            </a:endParaRPr>
          </a:p>
          <a:p>
            <a:pPr marL="285750" indent="-285750">
              <a:buFont typeface="Arial" panose="020B0604020202020204" pitchFamily="34" charset="0"/>
              <a:buChar char="•"/>
            </a:pPr>
            <a:r>
              <a:rPr lang="en-US" sz="1500" dirty="0">
                <a:solidFill>
                  <a:srgbClr val="333333"/>
                </a:solidFill>
                <a:latin typeface="Century Gothic" panose="020B0502020202020204" pitchFamily="34" charset="0"/>
              </a:rPr>
              <a:t>Mentors </a:t>
            </a:r>
          </a:p>
          <a:p>
            <a:pPr marL="285750" indent="-285750">
              <a:buFont typeface="Arial" panose="020B0604020202020204" pitchFamily="34" charset="0"/>
              <a:buChar char="•"/>
            </a:pPr>
            <a:endParaRPr lang="en-US" sz="1500" b="0" i="0" dirty="0">
              <a:solidFill>
                <a:srgbClr val="333333"/>
              </a:solidFill>
              <a:effectLst/>
              <a:latin typeface="Century Gothic" panose="020B0502020202020204" pitchFamily="34" charset="0"/>
            </a:endParaRPr>
          </a:p>
          <a:p>
            <a:pPr marL="285750" indent="-285750">
              <a:buFont typeface="Arial" panose="020B0604020202020204" pitchFamily="34" charset="0"/>
              <a:buChar char="•"/>
            </a:pPr>
            <a:r>
              <a:rPr lang="en-US" sz="1500" b="1" u="sng" dirty="0">
                <a:solidFill>
                  <a:srgbClr val="333333"/>
                </a:solidFill>
                <a:latin typeface="Century Gothic" panose="020B0502020202020204" pitchFamily="34" charset="0"/>
              </a:rPr>
              <a:t>Initiations and Hazing are BANNED </a:t>
            </a:r>
            <a:r>
              <a:rPr lang="en-US" sz="1500" dirty="0">
                <a:solidFill>
                  <a:srgbClr val="333333"/>
                </a:solidFill>
                <a:latin typeface="Century Gothic" panose="020B0502020202020204" pitchFamily="34" charset="0"/>
              </a:rPr>
              <a:t>– There will be disciplinary action taken against any Clubs or Societies who do so. </a:t>
            </a:r>
          </a:p>
          <a:p>
            <a:pPr marL="285750" indent="-285750">
              <a:buFont typeface="Arial" panose="020B0604020202020204" pitchFamily="34" charset="0"/>
              <a:buChar char="•"/>
            </a:pPr>
            <a:endParaRPr lang="en-US" sz="1500" b="0" i="0" dirty="0">
              <a:solidFill>
                <a:srgbClr val="333333"/>
              </a:solidFill>
              <a:effectLst/>
              <a:latin typeface="Century Gothic" panose="020B0502020202020204" pitchFamily="34" charset="0"/>
            </a:endParaRPr>
          </a:p>
          <a:p>
            <a:pPr marL="285750" indent="-285750">
              <a:buFont typeface="Arial" panose="020B0604020202020204" pitchFamily="34" charset="0"/>
              <a:buChar char="•"/>
            </a:pPr>
            <a:endParaRPr lang="en-US" sz="1500" b="0" i="0" dirty="0">
              <a:solidFill>
                <a:srgbClr val="333333"/>
              </a:solidFill>
              <a:effectLst/>
              <a:latin typeface="Century Gothic" panose="020B0502020202020204" pitchFamily="34" charset="0"/>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7942" y="5591621"/>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8455" y="5589240"/>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0429B2DC-2A7D-4544-A595-76BCBB79CDFA}"/>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270" y="16302"/>
            <a:ext cx="8496944" cy="1181993"/>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Fresher’s Fair</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51778" y="958939"/>
            <a:ext cx="8640960" cy="5262979"/>
          </a:xfrm>
          <a:prstGeom prst="rect">
            <a:avLst/>
          </a:prstGeom>
        </p:spPr>
        <p:txBody>
          <a:bodyPr wrap="square">
            <a:spAutoFit/>
          </a:bodyPr>
          <a:lstStyle/>
          <a:p>
            <a:pPr marL="285750" indent="-285750">
              <a:buFont typeface="Arial" panose="020B0604020202020204" pitchFamily="34" charset="0"/>
              <a:buChar char="•"/>
            </a:pPr>
            <a:r>
              <a:rPr lang="en-GB" sz="1600" dirty="0">
                <a:latin typeface="Century Gothic" panose="020B0502020202020204" pitchFamily="34" charset="0"/>
              </a:rPr>
              <a:t>Friday 6</a:t>
            </a:r>
            <a:r>
              <a:rPr lang="en-GB" sz="1600" baseline="30000" dirty="0">
                <a:latin typeface="Century Gothic" panose="020B0502020202020204" pitchFamily="34" charset="0"/>
              </a:rPr>
              <a:t>th</a:t>
            </a:r>
            <a:r>
              <a:rPr lang="en-GB" sz="1600" dirty="0">
                <a:latin typeface="Century Gothic" panose="020B0502020202020204" pitchFamily="34" charset="0"/>
              </a:rPr>
              <a:t> October – On the Squares </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If your club or society has said yes on the Typeform to having a stall at Fresher’s Fair, you will need to fill out the Stallholder Agreement form which has been sent to you via email – please email </a:t>
            </a:r>
            <a:r>
              <a:rPr lang="en-GB" sz="1600" dirty="0">
                <a:latin typeface="Century Gothic" panose="020B0502020202020204" pitchFamily="34" charset="0"/>
                <a:hlinkClick r:id="rId3"/>
              </a:rPr>
              <a:t>susocs@essex.ac.uk</a:t>
            </a:r>
            <a:r>
              <a:rPr lang="en-GB" sz="1600" dirty="0">
                <a:latin typeface="Century Gothic" panose="020B0502020202020204" pitchFamily="34" charset="0"/>
              </a:rPr>
              <a:t> or </a:t>
            </a:r>
            <a:r>
              <a:rPr lang="en-GB" sz="1600" dirty="0">
                <a:latin typeface="Century Gothic" panose="020B0502020202020204" pitchFamily="34" charset="0"/>
                <a:hlinkClick r:id="rId4"/>
              </a:rPr>
              <a:t>blades@essex.ac.uk</a:t>
            </a:r>
            <a:r>
              <a:rPr lang="en-GB" sz="1600" dirty="0">
                <a:latin typeface="Century Gothic" panose="020B0502020202020204" pitchFamily="34" charset="0"/>
              </a:rPr>
              <a:t> if you haven’t received this.</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If you haven’t yet confirmed whether your club/society is attending Fresher’s Fair but you would like to, then please do so ASAP using the Typeform that was sent out through email a while back. We cannot guarantee at this point that you’ll be able to have a stall, but we’ll do our best to accommodate. The typeform can be found here: </a:t>
            </a:r>
            <a:r>
              <a:rPr lang="en-GB" sz="1600" b="0" i="0" dirty="0">
                <a:solidFill>
                  <a:srgbClr val="000000"/>
                </a:solidFill>
                <a:effectLst/>
                <a:latin typeface="Century Gothic" panose="020B0502020202020204" pitchFamily="34" charset="0"/>
                <a:hlinkClick r:id="rId5"/>
              </a:rPr>
              <a:t>https://essexsu.typeform.com/to/gjcXD39G</a:t>
            </a:r>
            <a:endParaRPr lang="en-GB" sz="1600" dirty="0">
              <a:latin typeface="Century Gothic" panose="020B0502020202020204" pitchFamily="34" charset="0"/>
            </a:endParaRP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If there are any specific ‘bigger’ activities you want to do at Fresher’s Fair (ones that you think will probably need a separate risk assessment) then please let us know ASAP (we cannot guarantee that we will be able to accommodate your request).Please be aware that there will be no available sources of power for clubs or societies and you will also not be permitted to play music, unless given specific permission to. </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Make sure to attend the Fresher’s Fair info session on 16/09/2022 at 13:00.</a:t>
            </a:r>
          </a:p>
        </p:txBody>
      </p:sp>
      <p:pic>
        <p:nvPicPr>
          <p:cNvPr id="1638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60656" y="5868217"/>
            <a:ext cx="631566" cy="791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r="11845"/>
          <a:stretch/>
        </p:blipFill>
        <p:spPr bwMode="auto">
          <a:xfrm>
            <a:off x="7637043" y="5910422"/>
            <a:ext cx="623613" cy="707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D6BD674C-CA3A-406A-A753-0A04B06C252E}"/>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22</a:t>
            </a:r>
          </a:p>
        </p:txBody>
      </p:sp>
    </p:spTree>
    <p:extLst>
      <p:ext uri="{BB962C8B-B14F-4D97-AF65-F5344CB8AC3E}">
        <p14:creationId xmlns:p14="http://schemas.microsoft.com/office/powerpoint/2010/main" val="768474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9637" y="101680"/>
            <a:ext cx="8496944" cy="1181993"/>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Other Training Sessions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51519" y="1104865"/>
            <a:ext cx="8640960" cy="5570756"/>
          </a:xfrm>
          <a:prstGeom prst="rect">
            <a:avLst/>
          </a:prstGeom>
        </p:spPr>
        <p:txBody>
          <a:bodyPr wrap="square">
            <a:spAutoFit/>
          </a:bodyPr>
          <a:lstStyle/>
          <a:p>
            <a:pPr marL="285750" indent="-285750">
              <a:buFont typeface="Arial" panose="020B0604020202020204" pitchFamily="34" charset="0"/>
              <a:buChar char="•"/>
            </a:pPr>
            <a:r>
              <a:rPr lang="en-GB" sz="1600" b="1" dirty="0">
                <a:latin typeface="Century Gothic" panose="020B0502020202020204" pitchFamily="34" charset="0"/>
              </a:rPr>
              <a:t>Comms, Social Media &amp; Website Training </a:t>
            </a:r>
            <a:r>
              <a:rPr lang="en-GB" sz="1600" dirty="0">
                <a:latin typeface="Century Gothic" panose="020B0502020202020204" pitchFamily="34" charset="0"/>
              </a:rPr>
              <a:t>– 22/09/2022 – 13:00 – LTB1 – Anyone, at least one member. If you have a Social Media Officer/Communications Officer then they should attend. </a:t>
            </a:r>
          </a:p>
          <a:p>
            <a:endParaRPr lang="en-GB" sz="1600" dirty="0">
              <a:latin typeface="Century Gothic" panose="020B0502020202020204" pitchFamily="34" charset="0"/>
            </a:endParaRPr>
          </a:p>
          <a:p>
            <a:pPr marL="285750" indent="-285750">
              <a:buFont typeface="Arial" panose="020B0604020202020204" pitchFamily="34" charset="0"/>
              <a:buChar char="•"/>
            </a:pPr>
            <a:r>
              <a:rPr lang="en-GB" sz="1600" b="1" u="sng" dirty="0">
                <a:latin typeface="Century Gothic" panose="020B0502020202020204" pitchFamily="34" charset="0"/>
              </a:rPr>
              <a:t>Clubs</a:t>
            </a:r>
            <a:r>
              <a:rPr lang="en-GB" sz="1600" b="1" dirty="0">
                <a:latin typeface="Century Gothic" panose="020B0502020202020204" pitchFamily="34" charset="0"/>
              </a:rPr>
              <a:t> Risk Assessment Training </a:t>
            </a:r>
            <a:r>
              <a:rPr lang="en-GB" sz="1600" dirty="0">
                <a:latin typeface="Century Gothic" panose="020B0502020202020204" pitchFamily="34" charset="0"/>
              </a:rPr>
              <a:t>– 26/09/2022 – 13:00 – LTB4 – Anyone, at least one member, ideally Secretary.</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b="1" dirty="0">
                <a:latin typeface="Century Gothic" panose="020B0502020202020204" pitchFamily="34" charset="0"/>
              </a:rPr>
              <a:t>First Aid Training </a:t>
            </a:r>
            <a:r>
              <a:rPr lang="en-GB" sz="1600" dirty="0">
                <a:latin typeface="Century Gothic" panose="020B0502020202020204" pitchFamily="34" charset="0"/>
              </a:rPr>
              <a:t>-  27/09/2022 – 9:00 &amp; 15:00 – 1N1.4.1– All Captains</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b="1" dirty="0">
                <a:latin typeface="Century Gothic" panose="020B0502020202020204" pitchFamily="34" charset="0"/>
              </a:rPr>
              <a:t>First Aid training 2 </a:t>
            </a:r>
            <a:r>
              <a:rPr lang="en-GB" sz="1600" dirty="0">
                <a:latin typeface="Century Gothic" panose="020B0502020202020204" pitchFamily="34" charset="0"/>
              </a:rPr>
              <a:t>– 29/09/2022 – 10:00 &amp; 13:00 – Ivor Crewe Seminar Hall – All Captains</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b="1" dirty="0">
                <a:latin typeface="Century Gothic" panose="020B0502020202020204" pitchFamily="34" charset="0"/>
              </a:rPr>
              <a:t>Captain’s Training (Clubs) </a:t>
            </a:r>
            <a:r>
              <a:rPr lang="en-GB" sz="1600" dirty="0">
                <a:latin typeface="Century Gothic" panose="020B0502020202020204" pitchFamily="34" charset="0"/>
              </a:rPr>
              <a:t>– 28/09/2022 – 14:00 – Insert Location – Captain &amp; President.</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b="1" u="sng" dirty="0">
                <a:latin typeface="Century Gothic" panose="020B0502020202020204" pitchFamily="34" charset="0"/>
              </a:rPr>
              <a:t>Societies</a:t>
            </a:r>
            <a:r>
              <a:rPr lang="en-GB" sz="1600" dirty="0">
                <a:latin typeface="Century Gothic" panose="020B0502020202020204" pitchFamily="34" charset="0"/>
              </a:rPr>
              <a:t> Risk Assessment Training – 29/09/2022 – 11:00 – 1N1.4.1 – Anyone, at least one member, ideally Secretary.</a:t>
            </a:r>
          </a:p>
          <a:p>
            <a:endParaRPr lang="en-GB" sz="1400" dirty="0">
              <a:latin typeface="Century Gothic" panose="020B0502020202020204" pitchFamily="34" charset="0"/>
            </a:endParaRPr>
          </a:p>
          <a:p>
            <a:pPr marL="285750" indent="-285750">
              <a:buFont typeface="Arial" panose="020B0604020202020204" pitchFamily="34" charset="0"/>
              <a:buChar char="•"/>
            </a:pPr>
            <a:r>
              <a:rPr lang="en-GB" sz="1400" dirty="0">
                <a:latin typeface="Century Gothic" panose="020B0502020202020204" pitchFamily="34" charset="0"/>
              </a:rPr>
              <a:t>If a session is being run more than once, </a:t>
            </a:r>
            <a:r>
              <a:rPr lang="en-GB" sz="1400" b="1" dirty="0">
                <a:latin typeface="Century Gothic" panose="020B0502020202020204" pitchFamily="34" charset="0"/>
              </a:rPr>
              <a:t>you only have to attend one of the sessions </a:t>
            </a:r>
            <a:r>
              <a:rPr lang="en-GB" sz="1400" dirty="0">
                <a:latin typeface="Century Gothic" panose="020B0502020202020204" pitchFamily="34" charset="0"/>
              </a:rPr>
              <a:t>– they will be the same session.</a:t>
            </a:r>
          </a:p>
          <a:p>
            <a:pPr marL="285750" indent="-285750">
              <a:buFont typeface="Arial" panose="020B0604020202020204" pitchFamily="34" charset="0"/>
              <a:buChar char="•"/>
            </a:pP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p:txBody>
      </p:sp>
      <p:sp>
        <p:nvSpPr>
          <p:cNvPr id="9" name="TextBox 8">
            <a:extLst>
              <a:ext uri="{FF2B5EF4-FFF2-40B4-BE49-F238E27FC236}">
                <a16:creationId xmlns:a16="http://schemas.microsoft.com/office/drawing/2014/main" id="{F574352C-4E5D-458E-8CEA-5FE7039B4BA1}"/>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24</a:t>
            </a:r>
          </a:p>
        </p:txBody>
      </p:sp>
    </p:spTree>
    <p:extLst>
      <p:ext uri="{BB962C8B-B14F-4D97-AF65-F5344CB8AC3E}">
        <p14:creationId xmlns:p14="http://schemas.microsoft.com/office/powerpoint/2010/main" val="169773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CF6E-47CD-402E-BDAF-B5BC5807A103}"/>
              </a:ext>
            </a:extLst>
          </p:cNvPr>
          <p:cNvSpPr>
            <a:spLocks noGrp="1"/>
          </p:cNvSpPr>
          <p:nvPr>
            <p:ph type="title"/>
          </p:nvPr>
        </p:nvSpPr>
        <p:spPr/>
        <p:txBody>
          <a:bodyPr/>
          <a:lstStyle/>
          <a:p>
            <a:endParaRPr lang="en-GB"/>
          </a:p>
        </p:txBody>
      </p:sp>
      <p:pic>
        <p:nvPicPr>
          <p:cNvPr id="7" name="Content Placeholder 6">
            <a:extLst>
              <a:ext uri="{FF2B5EF4-FFF2-40B4-BE49-F238E27FC236}">
                <a16:creationId xmlns:a16="http://schemas.microsoft.com/office/drawing/2014/main" id="{C7A3325E-B347-4C90-B9B6-F4F27FAB692C}"/>
              </a:ext>
            </a:extLst>
          </p:cNvPr>
          <p:cNvPicPr>
            <a:picLocks noGrp="1" noChangeAspect="1"/>
          </p:cNvPicPr>
          <p:nvPr>
            <p:ph idx="1"/>
          </p:nvPr>
        </p:nvPicPr>
        <p:blipFill>
          <a:blip r:embed="rId2"/>
          <a:stretch>
            <a:fillRect/>
          </a:stretch>
        </p:blipFill>
        <p:spPr>
          <a:xfrm>
            <a:off x="56267" y="854271"/>
            <a:ext cx="4004310" cy="5146480"/>
          </a:xfrm>
        </p:spPr>
      </p:pic>
      <p:pic>
        <p:nvPicPr>
          <p:cNvPr id="11" name="Picture 10" descr="Graphical user interface, application&#10;&#10;Description automatically generated">
            <a:extLst>
              <a:ext uri="{FF2B5EF4-FFF2-40B4-BE49-F238E27FC236}">
                <a16:creationId xmlns:a16="http://schemas.microsoft.com/office/drawing/2014/main" id="{5CBAF4EC-C24C-4C60-856B-EC121EBB5E0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287"/>
          <a:stretch/>
        </p:blipFill>
        <p:spPr>
          <a:xfrm>
            <a:off x="6576943" y="857250"/>
            <a:ext cx="2567057" cy="5233507"/>
          </a:xfrm>
          <a:prstGeom prst="rect">
            <a:avLst/>
          </a:prstGeom>
        </p:spPr>
      </p:pic>
      <p:pic>
        <p:nvPicPr>
          <p:cNvPr id="13" name="Picture 12">
            <a:extLst>
              <a:ext uri="{FF2B5EF4-FFF2-40B4-BE49-F238E27FC236}">
                <a16:creationId xmlns:a16="http://schemas.microsoft.com/office/drawing/2014/main" id="{ABEDE5C1-2B8F-4F9C-AD84-12B506102AB3}"/>
              </a:ext>
            </a:extLst>
          </p:cNvPr>
          <p:cNvPicPr>
            <a:picLocks noChangeAspect="1"/>
          </p:cNvPicPr>
          <p:nvPr/>
        </p:nvPicPr>
        <p:blipFill>
          <a:blip r:embed="rId4"/>
          <a:stretch>
            <a:fillRect/>
          </a:stretch>
        </p:blipFill>
        <p:spPr>
          <a:xfrm>
            <a:off x="3814048" y="2733437"/>
            <a:ext cx="2330247" cy="1303973"/>
          </a:xfrm>
          <a:prstGeom prst="rect">
            <a:avLst/>
          </a:prstGeom>
        </p:spPr>
      </p:pic>
    </p:spTree>
    <p:extLst>
      <p:ext uri="{BB962C8B-B14F-4D97-AF65-F5344CB8AC3E}">
        <p14:creationId xmlns:p14="http://schemas.microsoft.com/office/powerpoint/2010/main" val="563299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9637" y="101680"/>
            <a:ext cx="8496944" cy="1181993"/>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Other Optional Sessions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51521" y="1387039"/>
            <a:ext cx="8640960" cy="4647426"/>
          </a:xfrm>
          <a:prstGeom prst="rect">
            <a:avLst/>
          </a:prstGeom>
        </p:spPr>
        <p:txBody>
          <a:bodyPr wrap="square">
            <a:spAutoFit/>
          </a:bodyPr>
          <a:lstStyle/>
          <a:p>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Banner Making Workshop - 23/09/2022 – 11:00</a:t>
            </a:r>
            <a:endParaRPr lang="en-GB" sz="1600" dirty="0">
              <a:highlight>
                <a:srgbClr val="FFFF00"/>
              </a:highlight>
              <a:latin typeface="Century Gothic" panose="020B0502020202020204" pitchFamily="34" charset="0"/>
            </a:endParaRP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Banner Making Workshop 2 - 26/09/2022 – 11:00</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Banner Making Workshop 3 - 27/09/2022 – 11:00</a:t>
            </a:r>
          </a:p>
          <a:p>
            <a:endParaRPr lang="en-GB" sz="1600" dirty="0">
              <a:latin typeface="Century Gothic" panose="020B0502020202020204" pitchFamily="34" charset="0"/>
            </a:endParaRPr>
          </a:p>
          <a:p>
            <a:endParaRPr lang="en-GB" sz="1600" dirty="0">
              <a:latin typeface="Century Gothic" panose="020B0502020202020204" pitchFamily="34" charset="0"/>
            </a:endParaRPr>
          </a:p>
          <a:p>
            <a:r>
              <a:rPr lang="en-GB" sz="1600" dirty="0">
                <a:latin typeface="Century Gothic" panose="020B0502020202020204" pitchFamily="34" charset="0"/>
              </a:rPr>
              <a:t>If a session is being run more than once, </a:t>
            </a:r>
            <a:r>
              <a:rPr lang="en-GB" sz="1600" b="1" dirty="0">
                <a:latin typeface="Century Gothic" panose="020B0502020202020204" pitchFamily="34" charset="0"/>
              </a:rPr>
              <a:t>you only have to attend one of the sessions </a:t>
            </a:r>
            <a:r>
              <a:rPr lang="en-GB" sz="1600" dirty="0">
                <a:latin typeface="Century Gothic" panose="020B0502020202020204" pitchFamily="34" charset="0"/>
              </a:rPr>
              <a:t>– they will be the same session.</a:t>
            </a:r>
            <a:br>
              <a:rPr lang="en-GB" sz="1600" dirty="0">
                <a:latin typeface="Century Gothic" panose="020B0502020202020204" pitchFamily="34" charset="0"/>
              </a:rPr>
            </a:br>
            <a:br>
              <a:rPr lang="en-GB" sz="1600" dirty="0">
                <a:latin typeface="Century Gothic" panose="020B0502020202020204" pitchFamily="34" charset="0"/>
              </a:rPr>
            </a:br>
            <a:r>
              <a:rPr lang="en-GB" sz="1600" dirty="0">
                <a:latin typeface="Century Gothic" panose="020B0502020202020204" pitchFamily="34" charset="0"/>
              </a:rPr>
              <a:t>All sessions will be recorded. If you cannot attend either of the Finance training</a:t>
            </a:r>
            <a:br>
              <a:rPr lang="en-GB" sz="1600" dirty="0">
                <a:latin typeface="Century Gothic" panose="020B0502020202020204" pitchFamily="34" charset="0"/>
              </a:rPr>
            </a:br>
            <a:r>
              <a:rPr lang="en-GB" sz="1600" dirty="0">
                <a:latin typeface="Century Gothic" panose="020B0502020202020204" pitchFamily="34" charset="0"/>
              </a:rPr>
              <a:t>sessions, you will be required to complete a Typeform quiz at a later date – just</a:t>
            </a:r>
            <a:br>
              <a:rPr lang="en-GB" sz="1600" dirty="0">
                <a:latin typeface="Century Gothic" panose="020B0502020202020204" pitchFamily="34" charset="0"/>
              </a:rPr>
            </a:br>
            <a:r>
              <a:rPr lang="en-GB" sz="1600" dirty="0">
                <a:latin typeface="Century Gothic" panose="020B0502020202020204" pitchFamily="34" charset="0"/>
              </a:rPr>
              <a:t>because we need to be sure that you’ve read the training and understand </a:t>
            </a:r>
            <a:br>
              <a:rPr lang="en-GB" sz="1600" dirty="0">
                <a:latin typeface="Century Gothic" panose="020B0502020202020204" pitchFamily="34" charset="0"/>
              </a:rPr>
            </a:br>
            <a:r>
              <a:rPr lang="en-GB" sz="1600" dirty="0">
                <a:latin typeface="Century Gothic" panose="020B0502020202020204" pitchFamily="34" charset="0"/>
              </a:rPr>
              <a:t>some of the legal elements involved in running a society/club.</a:t>
            </a:r>
          </a:p>
          <a:p>
            <a:pPr marL="285750" indent="-285750">
              <a:buFont typeface="Arial" panose="020B0604020202020204" pitchFamily="34" charset="0"/>
              <a:buChar char="•"/>
            </a:pP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7942" y="5591621"/>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r="11845"/>
          <a:stretch/>
        </p:blipFill>
        <p:spPr bwMode="auto">
          <a:xfrm>
            <a:off x="7220763" y="5586858"/>
            <a:ext cx="827084"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F574352C-4E5D-458E-8CEA-5FE7039B4BA1}"/>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24</a:t>
            </a:r>
          </a:p>
        </p:txBody>
      </p:sp>
    </p:spTree>
    <p:extLst>
      <p:ext uri="{BB962C8B-B14F-4D97-AF65-F5344CB8AC3E}">
        <p14:creationId xmlns:p14="http://schemas.microsoft.com/office/powerpoint/2010/main" val="399379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F55542A-1B60-4455-AEE8-8C2B9D30C774}"/>
              </a:ext>
            </a:extLst>
          </p:cNvPr>
          <p:cNvPicPr>
            <a:picLocks noChangeAspect="1"/>
          </p:cNvPicPr>
          <p:nvPr/>
        </p:nvPicPr>
        <p:blipFill>
          <a:blip r:embed="rId3"/>
          <a:stretch>
            <a:fillRect/>
          </a:stretch>
        </p:blipFill>
        <p:spPr>
          <a:xfrm>
            <a:off x="167179" y="170405"/>
            <a:ext cx="8827773" cy="6517189"/>
          </a:xfrm>
          <a:prstGeom prst="rect">
            <a:avLst/>
          </a:prstGeom>
        </p:spPr>
      </p:pic>
      <p:sp>
        <p:nvSpPr>
          <p:cNvPr id="2" name="Title 1"/>
          <p:cNvSpPr>
            <a:spLocks noGrp="1"/>
          </p:cNvSpPr>
          <p:nvPr>
            <p:ph type="title"/>
          </p:nvPr>
        </p:nvSpPr>
        <p:spPr/>
        <p:txBody>
          <a:bodyPr>
            <a:normAutofit/>
          </a:bodyPr>
          <a:lstStyle/>
          <a:p>
            <a:r>
              <a:rPr lang="en-GB" sz="5400" b="1" dirty="0">
                <a:latin typeface="Century Gothic" panose="020B0502020202020204" pitchFamily="34" charset="0"/>
              </a:rPr>
              <a:t>Any Questions?</a:t>
            </a:r>
          </a:p>
        </p:txBody>
      </p:sp>
      <p:sp>
        <p:nvSpPr>
          <p:cNvPr id="3" name="Content Placeholder 2"/>
          <p:cNvSpPr>
            <a:spLocks noGrp="1"/>
          </p:cNvSpPr>
          <p:nvPr>
            <p:ph idx="1"/>
          </p:nvPr>
        </p:nvSpPr>
        <p:spPr>
          <a:xfrm>
            <a:off x="456406" y="1530002"/>
            <a:ext cx="8229600" cy="4525963"/>
          </a:xfrm>
        </p:spPr>
        <p:txBody>
          <a:bodyPr>
            <a:normAutofit/>
          </a:bodyPr>
          <a:lstStyle/>
          <a:p>
            <a:r>
              <a:rPr lang="en-GB" sz="2000" dirty="0">
                <a:latin typeface="Century Gothic" panose="020B0502020202020204" pitchFamily="34" charset="0"/>
              </a:rPr>
              <a:t>Ask now!</a:t>
            </a:r>
            <a:br>
              <a:rPr lang="en-GB" sz="2000" dirty="0">
                <a:latin typeface="Century Gothic" panose="020B0502020202020204" pitchFamily="34" charset="0"/>
              </a:rPr>
            </a:br>
            <a:endParaRPr lang="en-GB" sz="2000" dirty="0">
              <a:latin typeface="Century Gothic" panose="020B0502020202020204" pitchFamily="34" charset="0"/>
            </a:endParaRPr>
          </a:p>
          <a:p>
            <a:r>
              <a:rPr lang="en-GB" sz="2000" dirty="0">
                <a:latin typeface="Century Gothic" panose="020B0502020202020204" pitchFamily="34" charset="0"/>
              </a:rPr>
              <a:t>Email - </a:t>
            </a:r>
            <a:r>
              <a:rPr lang="en-GB" sz="2000" dirty="0">
                <a:latin typeface="Century Gothic" panose="020B0502020202020204" pitchFamily="34" charset="0"/>
                <a:hlinkClick r:id="rId4"/>
              </a:rPr>
              <a:t>susocs@essex.ac.uk</a:t>
            </a:r>
            <a:r>
              <a:rPr lang="en-GB" sz="2000" dirty="0">
                <a:latin typeface="Century Gothic" panose="020B0502020202020204" pitchFamily="34" charset="0"/>
              </a:rPr>
              <a:t>, </a:t>
            </a:r>
            <a:r>
              <a:rPr lang="en-GB" sz="2000" dirty="0">
                <a:latin typeface="Century Gothic" panose="020B0502020202020204" pitchFamily="34" charset="0"/>
                <a:hlinkClick r:id="rId5"/>
              </a:rPr>
              <a:t>blades@essex.ac.uk</a:t>
            </a:r>
            <a:br>
              <a:rPr lang="en-GB" sz="2000" dirty="0">
                <a:latin typeface="Century Gothic" panose="020B0502020202020204" pitchFamily="34" charset="0"/>
              </a:rPr>
            </a:br>
            <a:endParaRPr lang="en-GB" sz="2000" dirty="0">
              <a:latin typeface="Century Gothic" panose="020B0502020202020204" pitchFamily="34" charset="0"/>
            </a:endParaRPr>
          </a:p>
          <a:p>
            <a:r>
              <a:rPr lang="en-GB" sz="2000" dirty="0">
                <a:latin typeface="Century Gothic" panose="020B0502020202020204" pitchFamily="34" charset="0"/>
              </a:rPr>
              <a:t>Join the Facebook exec group - </a:t>
            </a:r>
            <a:r>
              <a:rPr lang="en-GB" sz="2000" dirty="0">
                <a:latin typeface="Century Gothic" panose="020B0502020202020204" pitchFamily="34" charset="0"/>
                <a:hlinkClick r:id="rId6"/>
              </a:rPr>
              <a:t>https://www.facebook.com/groups/suactivitiesleaders21</a:t>
            </a:r>
            <a:r>
              <a:rPr lang="en-GB" sz="2000" dirty="0">
                <a:latin typeface="Century Gothic" panose="020B0502020202020204" pitchFamily="34" charset="0"/>
              </a:rPr>
              <a:t> if you need to ask a question, chances are someone on this page will know the answer and may be able to help you quicker than we can, especially during busier periods of terms!</a:t>
            </a:r>
          </a:p>
          <a:p>
            <a:endParaRPr lang="en-GB" sz="2000" dirty="0">
              <a:latin typeface="Century Gothic" panose="020B0502020202020204" pitchFamily="34" charset="0"/>
            </a:endParaRPr>
          </a:p>
          <a:p>
            <a:r>
              <a:rPr lang="en-GB" sz="2000" dirty="0">
                <a:latin typeface="Century Gothic" panose="020B0502020202020204" pitchFamily="34" charset="0"/>
              </a:rPr>
              <a:t>The other Core Officer training is exactly the same as this one so you do not need to attend both. </a:t>
            </a:r>
            <a:br>
              <a:rPr lang="en-GB" dirty="0">
                <a:latin typeface="Century Gothic" panose="020B0502020202020204" pitchFamily="34" charset="0"/>
              </a:rPr>
            </a:br>
            <a:endParaRPr lang="en-GB" dirty="0">
              <a:latin typeface="Century Gothic" panose="020B0502020202020204" pitchFamily="34" charset="0"/>
            </a:endParaRPr>
          </a:p>
          <a:p>
            <a:endParaRPr lang="en-GB" dirty="0">
              <a:latin typeface="Century Gothic" panose="020B0502020202020204" pitchFamily="34" charset="0"/>
            </a:endParaRPr>
          </a:p>
          <a:p>
            <a:pPr marL="0" indent="0">
              <a:buNone/>
            </a:pPr>
            <a:endParaRPr lang="en-GB" dirty="0">
              <a:latin typeface="Century Gothic" panose="020B0502020202020204" pitchFamily="34" charset="0"/>
            </a:endParaRPr>
          </a:p>
        </p:txBody>
      </p:sp>
      <p:pic>
        <p:nvPicPr>
          <p:cNvPr id="1843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00392" y="5589240"/>
            <a:ext cx="7445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62179" y="5622328"/>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F654805-75DC-47DB-B54D-6E18D2C85DB6}"/>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26</a:t>
            </a:r>
          </a:p>
        </p:txBody>
      </p:sp>
    </p:spTree>
    <p:extLst>
      <p:ext uri="{BB962C8B-B14F-4D97-AF65-F5344CB8AC3E}">
        <p14:creationId xmlns:p14="http://schemas.microsoft.com/office/powerpoint/2010/main" val="292112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9809" y="150267"/>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800" b="1" dirty="0">
                <a:solidFill>
                  <a:srgbClr val="FEDE00"/>
                </a:solidFill>
                <a:latin typeface="Century Gothic" panose="020B0502020202020204" pitchFamily="34" charset="0"/>
              </a:rPr>
              <a:t>Who We Are</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268356" y="227013"/>
            <a:ext cx="8784976" cy="6480720"/>
          </a:xfrm>
          <a:prstGeom prst="rect">
            <a:avLst/>
          </a:prstGeom>
          <a:ln>
            <a:solidFill>
              <a:srgbClr val="FEDE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TextBox 5"/>
          <p:cNvSpPr txBox="1"/>
          <p:nvPr/>
        </p:nvSpPr>
        <p:spPr>
          <a:xfrm>
            <a:off x="485774" y="388558"/>
            <a:ext cx="8352928" cy="646331"/>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We are the Students’ Union Student Activities team, responsible for helping you lead our Sports Clubs and Societies.</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6567" y="6182850"/>
            <a:ext cx="421773" cy="419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18340" y="6138073"/>
            <a:ext cx="370421" cy="46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167239" y="1065089"/>
            <a:ext cx="4263955" cy="3477875"/>
          </a:xfrm>
          <a:prstGeom prst="rect">
            <a:avLst/>
          </a:prstGeom>
          <a:noFill/>
        </p:spPr>
        <p:txBody>
          <a:bodyPr wrap="square" rtlCol="0">
            <a:spAutoFit/>
          </a:bodyPr>
          <a:lstStyle/>
          <a:p>
            <a:pPr algn="ctr"/>
            <a:r>
              <a:rPr lang="en-GB" sz="1600" b="1" dirty="0">
                <a:latin typeface="Century Gothic" panose="020B0502020202020204" pitchFamily="34" charset="0"/>
              </a:rPr>
              <a:t>Joar Blume-Robertson</a:t>
            </a:r>
          </a:p>
          <a:p>
            <a:pPr algn="ctr"/>
            <a:r>
              <a:rPr lang="en-GB" sz="1600" dirty="0">
                <a:latin typeface="Century Gothic" panose="020B0502020202020204" pitchFamily="34" charset="0"/>
              </a:rPr>
              <a:t>VP Student Experience</a:t>
            </a:r>
            <a:endParaRPr lang="en-GB" sz="1600" b="1" dirty="0">
              <a:latin typeface="Century Gothic" panose="020B0502020202020204" pitchFamily="34" charset="0"/>
            </a:endParaRPr>
          </a:p>
          <a:p>
            <a:pPr algn="ctr"/>
            <a:endParaRPr lang="en-GB" sz="1600" b="1" dirty="0">
              <a:latin typeface="Century Gothic" panose="020B0502020202020204" pitchFamily="34" charset="0"/>
            </a:endParaRPr>
          </a:p>
          <a:p>
            <a:pPr algn="ctr"/>
            <a:r>
              <a:rPr lang="en-GB" sz="1600" b="1" dirty="0">
                <a:latin typeface="Century Gothic" panose="020B0502020202020204" pitchFamily="34" charset="0"/>
              </a:rPr>
              <a:t>Dominic King</a:t>
            </a:r>
            <a:br>
              <a:rPr lang="en-GB" sz="1600" b="1" dirty="0">
                <a:latin typeface="Century Gothic" panose="020B0502020202020204" pitchFamily="34" charset="0"/>
              </a:rPr>
            </a:br>
            <a:r>
              <a:rPr lang="en-GB" sz="1600" dirty="0">
                <a:latin typeface="Century Gothic" panose="020B0502020202020204" pitchFamily="34" charset="0"/>
              </a:rPr>
              <a:t>Student Activities Manager</a:t>
            </a:r>
            <a:endParaRPr lang="en-GB" sz="1600" b="1" dirty="0">
              <a:latin typeface="Century Gothic" panose="020B0502020202020204" pitchFamily="34" charset="0"/>
            </a:endParaRPr>
          </a:p>
          <a:p>
            <a:pPr algn="ctr"/>
            <a:endParaRPr lang="en-GB" sz="1600" b="1" dirty="0">
              <a:latin typeface="Century Gothic" panose="020B0502020202020204" pitchFamily="34" charset="0"/>
            </a:endParaRPr>
          </a:p>
          <a:p>
            <a:pPr algn="ctr"/>
            <a:r>
              <a:rPr lang="en-GB" sz="1600" b="1" dirty="0">
                <a:latin typeface="Century Gothic" panose="020B0502020202020204" pitchFamily="34" charset="0"/>
              </a:rPr>
              <a:t>Nichola Dyer</a:t>
            </a:r>
            <a:br>
              <a:rPr lang="en-GB" sz="1600" b="1" dirty="0">
                <a:latin typeface="Century Gothic" panose="020B0502020202020204" pitchFamily="34" charset="0"/>
              </a:rPr>
            </a:br>
            <a:r>
              <a:rPr lang="en-GB" sz="1600" dirty="0">
                <a:latin typeface="Century Gothic" panose="020B0502020202020204" pitchFamily="34" charset="0"/>
              </a:rPr>
              <a:t>Reception Manager</a:t>
            </a:r>
          </a:p>
          <a:p>
            <a:pPr algn="ctr"/>
            <a:endParaRPr lang="en-GB" sz="1600" dirty="0">
              <a:latin typeface="Century Gothic" panose="020B0502020202020204" pitchFamily="34" charset="0"/>
            </a:endParaRPr>
          </a:p>
          <a:p>
            <a:pPr algn="ctr"/>
            <a:endParaRPr lang="en-GB" sz="1600" dirty="0">
              <a:latin typeface="Century Gothic" panose="020B0502020202020204" pitchFamily="34" charset="0"/>
            </a:endParaRPr>
          </a:p>
          <a:p>
            <a:pPr algn="ctr"/>
            <a:endParaRPr lang="en-GB" sz="1600" b="1" dirty="0">
              <a:latin typeface="Century Gothic" panose="020B0502020202020204" pitchFamily="34" charset="0"/>
            </a:endParaRPr>
          </a:p>
          <a:p>
            <a:pPr algn="ctr"/>
            <a:br>
              <a:rPr lang="en-GB" sz="2200" dirty="0">
                <a:latin typeface="Century Gothic" panose="020B0502020202020204" pitchFamily="34" charset="0"/>
              </a:rPr>
            </a:br>
            <a:endParaRPr lang="en-GB" sz="2200" dirty="0">
              <a:latin typeface="Century Gothic" panose="020B0502020202020204" pitchFamily="34" charset="0"/>
            </a:endParaRPr>
          </a:p>
        </p:txBody>
      </p:sp>
      <p:sp>
        <p:nvSpPr>
          <p:cNvPr id="11" name="TextBox 10">
            <a:extLst>
              <a:ext uri="{FF2B5EF4-FFF2-40B4-BE49-F238E27FC236}">
                <a16:creationId xmlns:a16="http://schemas.microsoft.com/office/drawing/2014/main" id="{1327D0A3-459D-456B-8DC0-ED03930604C4}"/>
              </a:ext>
            </a:extLst>
          </p:cNvPr>
          <p:cNvSpPr txBox="1"/>
          <p:nvPr/>
        </p:nvSpPr>
        <p:spPr>
          <a:xfrm>
            <a:off x="4767178" y="529139"/>
            <a:ext cx="4185674" cy="2800767"/>
          </a:xfrm>
          <a:prstGeom prst="rect">
            <a:avLst/>
          </a:prstGeom>
          <a:noFill/>
        </p:spPr>
        <p:txBody>
          <a:bodyPr wrap="square" rtlCol="0">
            <a:spAutoFit/>
          </a:bodyPr>
          <a:lstStyle/>
          <a:p>
            <a:pPr algn="ctr"/>
            <a:br>
              <a:rPr lang="en-GB" sz="1600" b="1" dirty="0">
                <a:latin typeface="Century Gothic" panose="020B0502020202020204" pitchFamily="34" charset="0"/>
              </a:rPr>
            </a:br>
            <a:endParaRPr lang="en-GB" sz="1600" b="1" dirty="0">
              <a:latin typeface="Century Gothic" panose="020B0502020202020204" pitchFamily="34" charset="0"/>
            </a:endParaRPr>
          </a:p>
          <a:p>
            <a:pPr algn="ctr"/>
            <a:r>
              <a:rPr lang="en-GB" sz="1600" b="1" dirty="0">
                <a:latin typeface="Century Gothic" panose="020B0502020202020204" pitchFamily="34" charset="0"/>
              </a:rPr>
              <a:t>Chris Moore</a:t>
            </a:r>
            <a:br>
              <a:rPr lang="en-GB" sz="1600" dirty="0">
                <a:latin typeface="Century Gothic" panose="020B0502020202020204" pitchFamily="34" charset="0"/>
              </a:rPr>
            </a:br>
            <a:r>
              <a:rPr lang="en-GB" sz="1600" dirty="0">
                <a:latin typeface="Century Gothic" panose="020B0502020202020204" pitchFamily="34" charset="0"/>
              </a:rPr>
              <a:t>Student Volunteering Manager</a:t>
            </a:r>
            <a:endParaRPr lang="en-GB" sz="1600" b="1" dirty="0">
              <a:latin typeface="Century Gothic" panose="020B0502020202020204" pitchFamily="34" charset="0"/>
            </a:endParaRPr>
          </a:p>
          <a:p>
            <a:pPr algn="ctr"/>
            <a:endParaRPr lang="en-GB" sz="1600" b="1" dirty="0">
              <a:latin typeface="Century Gothic" panose="020B0502020202020204" pitchFamily="34" charset="0"/>
            </a:endParaRPr>
          </a:p>
          <a:p>
            <a:pPr algn="ctr"/>
            <a:r>
              <a:rPr lang="en-GB" sz="1600" b="1" dirty="0">
                <a:latin typeface="Century Gothic" panose="020B0502020202020204" pitchFamily="34" charset="0"/>
              </a:rPr>
              <a:t>Alex Redwood</a:t>
            </a:r>
          </a:p>
          <a:p>
            <a:pPr algn="ctr"/>
            <a:r>
              <a:rPr lang="en-GB" sz="1600" dirty="0">
                <a:latin typeface="Century Gothic" panose="020B0502020202020204" pitchFamily="34" charset="0"/>
              </a:rPr>
              <a:t>Student Activities Coordinator</a:t>
            </a:r>
          </a:p>
          <a:p>
            <a:pPr algn="ctr"/>
            <a:br>
              <a:rPr lang="en-GB" sz="1600" b="1" dirty="0">
                <a:latin typeface="Century Gothic" panose="020B0502020202020204" pitchFamily="34" charset="0"/>
              </a:rPr>
            </a:br>
            <a:endParaRPr lang="en-GB" sz="1600" dirty="0">
              <a:latin typeface="Century Gothic" panose="020B0502020202020204" pitchFamily="34" charset="0"/>
            </a:endParaRPr>
          </a:p>
          <a:p>
            <a:pPr algn="ctr"/>
            <a:br>
              <a:rPr lang="en-GB" sz="1600" dirty="0">
                <a:latin typeface="Century Gothic" panose="020B0502020202020204" pitchFamily="34" charset="0"/>
              </a:rPr>
            </a:br>
            <a:endParaRPr lang="en-GB" sz="1600" dirty="0">
              <a:latin typeface="Century Gothic" panose="020B0502020202020204" pitchFamily="34" charset="0"/>
            </a:endParaRPr>
          </a:p>
        </p:txBody>
      </p:sp>
      <p:sp>
        <p:nvSpPr>
          <p:cNvPr id="10" name="TextBox 9">
            <a:extLst>
              <a:ext uri="{FF2B5EF4-FFF2-40B4-BE49-F238E27FC236}">
                <a16:creationId xmlns:a16="http://schemas.microsoft.com/office/drawing/2014/main" id="{003ECC05-2738-4D91-9649-B40FD662346B}"/>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2</a:t>
            </a:r>
          </a:p>
        </p:txBody>
      </p:sp>
      <p:sp>
        <p:nvSpPr>
          <p:cNvPr id="12" name="TextBox 11">
            <a:extLst>
              <a:ext uri="{FF2B5EF4-FFF2-40B4-BE49-F238E27FC236}">
                <a16:creationId xmlns:a16="http://schemas.microsoft.com/office/drawing/2014/main" id="{7A62B194-37C0-424D-AC6D-6E62C2C4B1C7}"/>
              </a:ext>
            </a:extLst>
          </p:cNvPr>
          <p:cNvSpPr txBox="1"/>
          <p:nvPr/>
        </p:nvSpPr>
        <p:spPr>
          <a:xfrm>
            <a:off x="268356" y="5438559"/>
            <a:ext cx="4263955" cy="769441"/>
          </a:xfrm>
          <a:prstGeom prst="rect">
            <a:avLst/>
          </a:prstGeom>
          <a:noFill/>
        </p:spPr>
        <p:txBody>
          <a:bodyPr wrap="square" rtlCol="0">
            <a:spAutoFit/>
          </a:bodyPr>
          <a:lstStyle/>
          <a:p>
            <a:pPr algn="ctr"/>
            <a:br>
              <a:rPr lang="en-GB" sz="2200" dirty="0">
                <a:latin typeface="Century Gothic" panose="020B0502020202020204" pitchFamily="34" charset="0"/>
              </a:rPr>
            </a:br>
            <a:endParaRPr lang="en-GB" sz="2200" dirty="0">
              <a:latin typeface="Century Gothic" panose="020B0502020202020204" pitchFamily="34" charset="0"/>
            </a:endParaRPr>
          </a:p>
        </p:txBody>
      </p:sp>
      <p:sp>
        <p:nvSpPr>
          <p:cNvPr id="13" name="TextBox 12">
            <a:extLst>
              <a:ext uri="{FF2B5EF4-FFF2-40B4-BE49-F238E27FC236}">
                <a16:creationId xmlns:a16="http://schemas.microsoft.com/office/drawing/2014/main" id="{2E460691-15A8-40D2-AE3E-85B7B96AB1BD}"/>
              </a:ext>
            </a:extLst>
          </p:cNvPr>
          <p:cNvSpPr txBox="1"/>
          <p:nvPr/>
        </p:nvSpPr>
        <p:spPr>
          <a:xfrm>
            <a:off x="2354728" y="6076791"/>
            <a:ext cx="4263955" cy="769441"/>
          </a:xfrm>
          <a:prstGeom prst="rect">
            <a:avLst/>
          </a:prstGeom>
          <a:noFill/>
        </p:spPr>
        <p:txBody>
          <a:bodyPr wrap="square" rtlCol="0">
            <a:spAutoFit/>
          </a:bodyPr>
          <a:lstStyle/>
          <a:p>
            <a:pPr algn="r"/>
            <a:br>
              <a:rPr lang="en-GB" sz="2200" dirty="0">
                <a:latin typeface="Century Gothic" panose="020B0502020202020204" pitchFamily="34" charset="0"/>
              </a:rPr>
            </a:br>
            <a:endParaRPr lang="en-GB" sz="2200" dirty="0">
              <a:latin typeface="Century Gothic" panose="020B0502020202020204" pitchFamily="34" charset="0"/>
            </a:endParaRPr>
          </a:p>
        </p:txBody>
      </p:sp>
    </p:spTree>
    <p:extLst>
      <p:ext uri="{BB962C8B-B14F-4D97-AF65-F5344CB8AC3E}">
        <p14:creationId xmlns:p14="http://schemas.microsoft.com/office/powerpoint/2010/main" val="173354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9809" y="150267"/>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800" b="1" dirty="0">
                <a:solidFill>
                  <a:srgbClr val="FEDE00"/>
                </a:solidFill>
                <a:latin typeface="Century Gothic" panose="020B0502020202020204" pitchFamily="34" charset="0"/>
              </a:rPr>
              <a:t>Who We Are</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ln>
            <a:solidFill>
              <a:srgbClr val="FEDE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6567" y="6182850"/>
            <a:ext cx="421773" cy="419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18340" y="6138073"/>
            <a:ext cx="370421" cy="46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6210" y="812319"/>
            <a:ext cx="8072130" cy="5078313"/>
          </a:xfrm>
          <a:prstGeom prst="rect">
            <a:avLst/>
          </a:prstGeom>
          <a:noFill/>
        </p:spPr>
        <p:txBody>
          <a:bodyPr wrap="square" rtlCol="0">
            <a:spAutoFit/>
          </a:bodyPr>
          <a:lstStyle/>
          <a:p>
            <a:pPr algn="ctr"/>
            <a:r>
              <a:rPr lang="en-GB" sz="1800" b="1" dirty="0">
                <a:latin typeface="Century Gothic" panose="020B0502020202020204" pitchFamily="34" charset="0"/>
              </a:rPr>
              <a:t>Joar Blume-Robertson</a:t>
            </a:r>
            <a:br>
              <a:rPr lang="en-GB" b="1" dirty="0">
                <a:latin typeface="Century Gothic" panose="020B0502020202020204" pitchFamily="34" charset="0"/>
              </a:rPr>
            </a:br>
            <a:r>
              <a:rPr lang="en-GB" dirty="0">
                <a:latin typeface="Century Gothic" panose="020B0502020202020204" pitchFamily="34" charset="0"/>
              </a:rPr>
              <a:t>VP Student Experience</a:t>
            </a:r>
            <a:br>
              <a:rPr lang="en-GB" dirty="0">
                <a:latin typeface="Century Gothic" panose="020B0502020202020204" pitchFamily="34" charset="0"/>
              </a:rPr>
            </a:br>
            <a:r>
              <a:rPr lang="en-GB" dirty="0">
                <a:latin typeface="Century Gothic" panose="020B0502020202020204" pitchFamily="34" charset="0"/>
                <a:hlinkClick r:id="rId5"/>
              </a:rPr>
              <a:t>vpexperience@essex.ac.uk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Representing Blades, Societies, Volunteering, Rebel and RAG. </a:t>
            </a:r>
          </a:p>
          <a:p>
            <a:pPr marL="342900" indent="-342900" algn="ctr">
              <a:buFont typeface="Arial" panose="020B0604020202020204" pitchFamily="34" charset="0"/>
              <a:buChar char="•"/>
            </a:pP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Work with the SU Activities team, the Sabbatical team and as a Trustee for the SU.</a:t>
            </a:r>
          </a:p>
          <a:p>
            <a:pPr marL="342900" indent="-342900" algn="ctr">
              <a:buFont typeface="Arial" panose="020B0604020202020204" pitchFamily="34" charset="0"/>
              <a:buChar char="•"/>
            </a:pP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Work with university staff such as the Essex Sport board and the Student Experience committee.</a:t>
            </a:r>
          </a:p>
          <a:p>
            <a:pPr marL="342900" indent="-342900" algn="ctr">
              <a:buFont typeface="Arial" panose="020B0604020202020204" pitchFamily="34" charset="0"/>
              <a:buChar char="•"/>
            </a:pP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President of the Blades Exec, Chair of the Volunteering Exec. </a:t>
            </a:r>
          </a:p>
          <a:p>
            <a:pPr marL="342900" indent="-342900" algn="ctr">
              <a:buFont typeface="Arial" panose="020B0604020202020204" pitchFamily="34" charset="0"/>
              <a:buChar char="•"/>
            </a:pP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You can run for this role next Spring – any questions you have about the role throughout the year, feel free to drop me an email!</a:t>
            </a:r>
          </a:p>
          <a:p>
            <a:pPr marL="342900" indent="-342900" algn="ctr">
              <a:buFont typeface="Arial" panose="020B0604020202020204" pitchFamily="34" charset="0"/>
              <a:buChar char="•"/>
            </a:pPr>
            <a:endParaRPr lang="en-GB" dirty="0">
              <a:latin typeface="Century Gothic" panose="020B0502020202020204" pitchFamily="34" charset="0"/>
            </a:endParaRPr>
          </a:p>
          <a:p>
            <a:pPr marL="342900" indent="-342900" algn="ctr">
              <a:buFont typeface="Arial" panose="020B0604020202020204" pitchFamily="34" charset="0"/>
              <a:buChar char="•"/>
            </a:pPr>
            <a:r>
              <a:rPr lang="en-GB" dirty="0">
                <a:latin typeface="Century Gothic" panose="020B0502020202020204" pitchFamily="34" charset="0"/>
              </a:rPr>
              <a:t>If you have any big events coming up, then let me know!</a:t>
            </a:r>
          </a:p>
        </p:txBody>
      </p:sp>
      <p:sp>
        <p:nvSpPr>
          <p:cNvPr id="10" name="TextBox 9">
            <a:extLst>
              <a:ext uri="{FF2B5EF4-FFF2-40B4-BE49-F238E27FC236}">
                <a16:creationId xmlns:a16="http://schemas.microsoft.com/office/drawing/2014/main" id="{6FED5F94-D2F0-4106-A092-E75268E08A8B}"/>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3</a:t>
            </a:r>
          </a:p>
        </p:txBody>
      </p:sp>
    </p:spTree>
    <p:extLst>
      <p:ext uri="{BB962C8B-B14F-4D97-AF65-F5344CB8AC3E}">
        <p14:creationId xmlns:p14="http://schemas.microsoft.com/office/powerpoint/2010/main" val="2452527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9809" y="-38711"/>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800" b="1" dirty="0">
                <a:solidFill>
                  <a:schemeClr val="tx1"/>
                </a:solidFill>
                <a:latin typeface="Century Gothic" panose="020B0502020202020204" pitchFamily="34" charset="0"/>
              </a:rPr>
              <a:t>Who Are We?</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27821" y="953109"/>
            <a:ext cx="8352928" cy="3970318"/>
          </a:xfrm>
          <a:prstGeom prst="rect">
            <a:avLst/>
          </a:prstGeom>
          <a:noFill/>
        </p:spPr>
        <p:txBody>
          <a:bodyPr wrap="square" rtlCol="0">
            <a:spAutoFit/>
          </a:bodyPr>
          <a:lstStyle/>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We help to enable you to put on events, compete in competitions, carry out volunteering opportunities and much more.</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This training is aimed at ensuring you have the info you need to be able to run your societies &amp; clubs effectively.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Feel free to take notes and if you have any questions while we’re going along note them down and we can answer them at the end. </a:t>
            </a:r>
          </a:p>
          <a:p>
            <a:pPr marL="342900" indent="-342900">
              <a:buFont typeface="Wingdings" panose="05000000000000000000" pitchFamily="2" charset="2"/>
              <a:buChar char="§"/>
            </a:pPr>
            <a:endParaRPr lang="en-GB" dirty="0">
              <a:highlight>
                <a:srgbClr val="FFFF00"/>
              </a:highlight>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A lot of the questions we get asked by exec members (especially in the first few weeks of term) can be answered by these training sessions, so make sure to attend as many as you can. </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6567" y="6182850"/>
            <a:ext cx="421773" cy="419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18340" y="6138073"/>
            <a:ext cx="370421" cy="46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E078FFC9-4DD6-4B68-A684-9B252CFAA69A}"/>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4</a:t>
            </a:r>
          </a:p>
        </p:txBody>
      </p:sp>
    </p:spTree>
    <p:extLst>
      <p:ext uri="{BB962C8B-B14F-4D97-AF65-F5344CB8AC3E}">
        <p14:creationId xmlns:p14="http://schemas.microsoft.com/office/powerpoint/2010/main" val="64574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65987"/>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800" b="1" dirty="0">
                <a:solidFill>
                  <a:schemeClr val="tx1"/>
                </a:solidFill>
                <a:latin typeface="Century Gothic" panose="020B0502020202020204" pitchFamily="34" charset="0"/>
              </a:rPr>
              <a:t>What Are Your Roles?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8949" y="1797204"/>
            <a:ext cx="8352928" cy="2831544"/>
          </a:xfrm>
          <a:prstGeom prst="rect">
            <a:avLst/>
          </a:prstGeom>
          <a:noFill/>
        </p:spPr>
        <p:txBody>
          <a:bodyPr wrap="square" rtlCol="0">
            <a:spAutoFit/>
          </a:bodyPr>
          <a:lstStyle/>
          <a:p>
            <a:pPr marL="342900" indent="-342900">
              <a:buFont typeface="Arial" panose="020B0604020202020204" pitchFamily="34" charset="0"/>
              <a:buChar char="•"/>
            </a:pPr>
            <a:r>
              <a:rPr lang="en-GB" b="1" dirty="0">
                <a:latin typeface="Century Gothic" panose="020B0502020202020204" pitchFamily="34" charset="0"/>
              </a:rPr>
              <a:t>President, Vice-President (Sports), Secretary, Treasurer and  Welfare Officer</a:t>
            </a:r>
          </a:p>
          <a:p>
            <a:pPr marL="342900" indent="-342900">
              <a:buFont typeface="Arial" panose="020B0604020202020204" pitchFamily="34" charset="0"/>
              <a:buChar char="•"/>
            </a:pPr>
            <a:endParaRPr lang="en-GB"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Ultimately you are responsible for running your club/society.</a:t>
            </a:r>
          </a:p>
          <a:p>
            <a:pPr marL="342900" indent="-342900">
              <a:buFont typeface="Arial" panose="020B0604020202020204" pitchFamily="34" charset="0"/>
              <a:buChar char="•"/>
            </a:pPr>
            <a:endParaRPr lang="en-GB" sz="800"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You must attend Executive Committee meetings (ones you organise) and Student Activities General Meetings (ones we organise).</a:t>
            </a:r>
          </a:p>
          <a:p>
            <a:endParaRPr lang="en-GB" sz="800"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You must attend any meetings called by the Student Activities Team, together with any training the role requires.</a:t>
            </a:r>
            <a:br>
              <a:rPr lang="en-GB" dirty="0">
                <a:latin typeface="Century Gothic" panose="020B0502020202020204" pitchFamily="34" charset="0"/>
              </a:rPr>
            </a:br>
            <a:endParaRPr lang="en-GB" dirty="0">
              <a:latin typeface="Century Gothic" panose="020B0502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7813" y="5733255"/>
            <a:ext cx="828656" cy="824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280" y="5733255"/>
            <a:ext cx="657597" cy="8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B48B5812-D8AF-4330-ABCD-D83232F0159F}"/>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5</a:t>
            </a:r>
          </a:p>
        </p:txBody>
      </p:sp>
    </p:spTree>
    <p:extLst>
      <p:ext uri="{BB962C8B-B14F-4D97-AF65-F5344CB8AC3E}">
        <p14:creationId xmlns:p14="http://schemas.microsoft.com/office/powerpoint/2010/main" val="3260134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16632"/>
            <a:ext cx="8496944" cy="1244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6000" b="1" dirty="0">
                <a:solidFill>
                  <a:schemeClr val="tx1"/>
                </a:solidFill>
                <a:latin typeface="Century Gothic" panose="020B0502020202020204" pitchFamily="34" charset="0"/>
              </a:rPr>
              <a:t>President</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07504" y="116632"/>
            <a:ext cx="8856984" cy="6552728"/>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7504" y="1340768"/>
            <a:ext cx="8856984" cy="4262705"/>
          </a:xfrm>
          <a:prstGeom prst="rect">
            <a:avLst/>
          </a:prstGeom>
          <a:noFill/>
        </p:spPr>
        <p:txBody>
          <a:bodyPr wrap="square" rtlCol="0">
            <a:spAutoFit/>
          </a:bodyPr>
          <a:lstStyle/>
          <a:p>
            <a:pPr marL="285750" indent="-285750">
              <a:buFont typeface="Arial" panose="020B0604020202020204" pitchFamily="34" charset="0"/>
              <a:buChar char="•"/>
            </a:pPr>
            <a:r>
              <a:rPr lang="en-GB" sz="1600" dirty="0">
                <a:latin typeface="Century Gothic" panose="020B0502020202020204" pitchFamily="34" charset="0"/>
              </a:rPr>
              <a:t>You are the main point of contact within your society or club.</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Members will expect to receive regular updates from you about all types of information regarding your club/society.</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will usually be the first point of contact if the activities team need to contact the society or club. This means you </a:t>
            </a:r>
            <a:r>
              <a:rPr lang="en-GB" sz="1600" b="1" dirty="0">
                <a:latin typeface="Century Gothic" panose="020B0502020202020204" pitchFamily="34" charset="0"/>
              </a:rPr>
              <a:t>MUST</a:t>
            </a:r>
            <a:r>
              <a:rPr lang="en-GB" sz="1600" dirty="0">
                <a:latin typeface="Century Gothic" panose="020B0502020202020204" pitchFamily="34" charset="0"/>
              </a:rPr>
              <a:t> regularly check your emails.</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are responsible for making calls on bigger decisions in the event of exec deadlocks. Most decisions should be made collectively by members of the society or club - an executive team is mainly in place to help carry out the requests of the members.</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are jointly responsible, along with the Treasurer, for the society/club finances.</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are responsible for ensuring that the society/club </a:t>
            </a:r>
            <a:r>
              <a:rPr lang="en-GB" sz="1600" b="1" dirty="0">
                <a:latin typeface="Century Gothic" panose="020B0502020202020204" pitchFamily="34" charset="0"/>
              </a:rPr>
              <a:t>does</a:t>
            </a:r>
            <a:r>
              <a:rPr lang="en-GB" sz="1600" dirty="0">
                <a:latin typeface="Century Gothic" panose="020B0502020202020204" pitchFamily="34" charset="0"/>
              </a:rPr>
              <a:t> </a:t>
            </a:r>
            <a:r>
              <a:rPr lang="en-GB" sz="1600" b="1" dirty="0">
                <a:latin typeface="Century Gothic" panose="020B0502020202020204" pitchFamily="34" charset="0"/>
              </a:rPr>
              <a:t>not</a:t>
            </a:r>
            <a:r>
              <a:rPr lang="en-GB" sz="1600" dirty="0">
                <a:latin typeface="Century Gothic" panose="020B0502020202020204" pitchFamily="34" charset="0"/>
              </a:rPr>
              <a:t> break any laws.</a:t>
            </a:r>
            <a:br>
              <a:rPr lang="en-GB" sz="1500" dirty="0"/>
            </a:br>
            <a:endParaRPr lang="en-GB" sz="1500"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3921" y="5949280"/>
            <a:ext cx="634604" cy="631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8661" y="5921505"/>
            <a:ext cx="547339" cy="68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BA1286D5-0D41-4380-B986-8E6615A53B92}"/>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6</a:t>
            </a:r>
          </a:p>
        </p:txBody>
      </p:sp>
    </p:spTree>
    <p:extLst>
      <p:ext uri="{BB962C8B-B14F-4D97-AF65-F5344CB8AC3E}">
        <p14:creationId xmlns:p14="http://schemas.microsoft.com/office/powerpoint/2010/main" val="8960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0"/>
            <a:ext cx="8496944" cy="1470025"/>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800" b="1" dirty="0">
                <a:solidFill>
                  <a:schemeClr val="tx1"/>
                </a:solidFill>
                <a:latin typeface="Century Gothic" panose="020B0502020202020204" pitchFamily="34" charset="0"/>
              </a:rPr>
              <a:t>Vice-President/Secretary</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31540" y="1320150"/>
            <a:ext cx="8280920" cy="3293209"/>
          </a:xfrm>
          <a:prstGeom prst="rect">
            <a:avLst/>
          </a:prstGeom>
          <a:noFill/>
        </p:spPr>
        <p:txBody>
          <a:bodyPr wrap="square" rtlCol="0">
            <a:spAutoFit/>
          </a:bodyPr>
          <a:lstStyle/>
          <a:p>
            <a:pPr marL="285750" indent="-285750">
              <a:buFont typeface="Arial" panose="020B0604020202020204" pitchFamily="34" charset="0"/>
              <a:buChar char="•"/>
            </a:pPr>
            <a:r>
              <a:rPr lang="en-GB" sz="1600" dirty="0">
                <a:latin typeface="Century Gothic" panose="020B0502020202020204" pitchFamily="34" charset="0"/>
              </a:rPr>
              <a:t>You are responsible for taking notes at events and meetings and ensuring this info is relayed to all members.</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Your minute-taking will be crucial for things such as event planning.</a:t>
            </a:r>
          </a:p>
          <a:p>
            <a:pPr marL="285750" indent="-285750">
              <a:buFont typeface="Arial" panose="020B0604020202020204" pitchFamily="34" charset="0"/>
              <a:buChar char="•"/>
            </a:pP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will usually be the person in charge of making standards and awards applications, if your society/club chooses to do so.</a:t>
            </a:r>
            <a:br>
              <a:rPr lang="en-GB" sz="1600" dirty="0">
                <a:latin typeface="Century Gothic" panose="020B0502020202020204" pitchFamily="34" charset="0"/>
              </a:rPr>
            </a:br>
            <a:endParaRPr lang="en-GB" sz="1600" dirty="0">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will play a crucial role in making sure your fellow executive members are supported and have carried out tasks/training that they need to.</a:t>
            </a:r>
            <a:br>
              <a:rPr lang="en-GB" sz="1600" dirty="0">
                <a:highlight>
                  <a:srgbClr val="FFFF00"/>
                </a:highlight>
                <a:latin typeface="Century Gothic" panose="020B0502020202020204" pitchFamily="34" charset="0"/>
              </a:rPr>
            </a:br>
            <a:endParaRPr lang="en-GB" sz="1600" dirty="0">
              <a:highlight>
                <a:srgbClr val="FFFF00"/>
              </a:highlight>
              <a:latin typeface="Century Gothic" panose="020B0502020202020204" pitchFamily="34" charset="0"/>
            </a:endParaRPr>
          </a:p>
          <a:p>
            <a:pPr marL="285750" indent="-285750">
              <a:buFont typeface="Arial" panose="020B0604020202020204" pitchFamily="34" charset="0"/>
              <a:buChar char="•"/>
            </a:pPr>
            <a:r>
              <a:rPr lang="en-GB" sz="1600" dirty="0">
                <a:latin typeface="Century Gothic" panose="020B0502020202020204" pitchFamily="34" charset="0"/>
              </a:rPr>
              <a:t>You will need to be liaising whoever is in charge of your social media to make sure any relevant updates are being relayed to all members. </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7923" y="5601476"/>
            <a:ext cx="744537"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7248" y="5601476"/>
            <a:ext cx="93821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A67FD79D-EB82-4E02-84F5-3EEEE4A441B0}"/>
              </a:ext>
            </a:extLst>
          </p:cNvPr>
          <p:cNvSpPr txBox="1"/>
          <p:nvPr/>
        </p:nvSpPr>
        <p:spPr>
          <a:xfrm>
            <a:off x="8460432" y="249034"/>
            <a:ext cx="504056" cy="369332"/>
          </a:xfrm>
          <a:prstGeom prst="rect">
            <a:avLst/>
          </a:prstGeom>
          <a:noFill/>
        </p:spPr>
        <p:txBody>
          <a:bodyPr wrap="square" rtlCol="0">
            <a:spAutoFit/>
          </a:bodyPr>
          <a:lstStyle/>
          <a:p>
            <a:pPr algn="ctr"/>
            <a:r>
              <a:rPr lang="en-GB" dirty="0">
                <a:latin typeface="Century Gothic" panose="020B0502020202020204" pitchFamily="34" charset="0"/>
              </a:rPr>
              <a:t>7</a:t>
            </a:r>
          </a:p>
        </p:txBody>
      </p:sp>
    </p:spTree>
    <p:extLst>
      <p:ext uri="{BB962C8B-B14F-4D97-AF65-F5344CB8AC3E}">
        <p14:creationId xmlns:p14="http://schemas.microsoft.com/office/powerpoint/2010/main" val="292832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332656"/>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5400" b="1" dirty="0">
                <a:solidFill>
                  <a:schemeClr val="tx1"/>
                </a:solidFill>
                <a:latin typeface="Century Gothic" panose="020B0502020202020204" pitchFamily="34" charset="0"/>
              </a:rPr>
              <a:t>Treasurer</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87524" y="1268760"/>
            <a:ext cx="8568951" cy="4247317"/>
          </a:xfrm>
          <a:prstGeom prst="rect">
            <a:avLst/>
          </a:prstGeom>
          <a:noFill/>
        </p:spPr>
        <p:txBody>
          <a:bodyPr wrap="square" rtlCol="0">
            <a:spAutoFit/>
          </a:bodyPr>
          <a:lstStyle/>
          <a:p>
            <a:pPr>
              <a:buFont typeface="Wingdings" pitchFamily="2" charset="2"/>
              <a:buChar char="Ø"/>
            </a:pPr>
            <a:endParaRPr lang="en-GB"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You are responsible along with the President for budgeting and spending your society/club money.</a:t>
            </a:r>
          </a:p>
          <a:p>
            <a:endParaRPr lang="en-GB"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We </a:t>
            </a:r>
            <a:r>
              <a:rPr lang="en-GB" b="1" dirty="0">
                <a:latin typeface="Century Gothic" panose="020B0502020202020204" pitchFamily="34" charset="0"/>
              </a:rPr>
              <a:t>Strongly</a:t>
            </a:r>
            <a:r>
              <a:rPr lang="en-GB" dirty="0">
                <a:latin typeface="Century Gothic" panose="020B0502020202020204" pitchFamily="34" charset="0"/>
              </a:rPr>
              <a:t> recommend creating a budget proposal for your society/club and presenting this to your members as early as possible so that they can query any projected spending or suggest other ways for your money to be spent.</a:t>
            </a:r>
          </a:p>
          <a:p>
            <a:endParaRPr lang="en-GB"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You are responsible for making sure that the society/club carefully plans things such as events (to ensure adequate funding).</a:t>
            </a:r>
            <a:br>
              <a:rPr lang="en-GB" dirty="0">
                <a:latin typeface="Century Gothic" panose="020B0502020202020204" pitchFamily="34" charset="0"/>
              </a:rPr>
            </a:br>
            <a:endParaRPr lang="en-GB" dirty="0">
              <a:latin typeface="Century Gothic" panose="020B0502020202020204" pitchFamily="34" charset="0"/>
            </a:endParaRPr>
          </a:p>
          <a:p>
            <a:pPr marL="342900" indent="-342900">
              <a:buFont typeface="Arial" panose="020B0604020202020204" pitchFamily="34" charset="0"/>
              <a:buChar char="•"/>
            </a:pPr>
            <a:r>
              <a:rPr lang="en-GB" dirty="0">
                <a:latin typeface="Century Gothic" panose="020B0502020202020204" pitchFamily="34" charset="0"/>
              </a:rPr>
              <a:t>You will be responsible for paying in money to the SU for your society/club as well as signing off on expense claims from members (unless the claim is yours, in which case the President will sign it).</a:t>
            </a: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7799" y="5918939"/>
            <a:ext cx="624556" cy="624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9488" y="5876841"/>
            <a:ext cx="562444" cy="708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0C1262BF-6915-4BAA-B163-C5B8AAE76FFF}"/>
              </a:ext>
            </a:extLst>
          </p:cNvPr>
          <p:cNvSpPr txBox="1"/>
          <p:nvPr/>
        </p:nvSpPr>
        <p:spPr>
          <a:xfrm>
            <a:off x="8454442" y="292006"/>
            <a:ext cx="504056" cy="369332"/>
          </a:xfrm>
          <a:prstGeom prst="rect">
            <a:avLst/>
          </a:prstGeom>
          <a:noFill/>
        </p:spPr>
        <p:txBody>
          <a:bodyPr wrap="square" rtlCol="0">
            <a:spAutoFit/>
          </a:bodyPr>
          <a:lstStyle/>
          <a:p>
            <a:pPr algn="ctr"/>
            <a:r>
              <a:rPr lang="en-GB" dirty="0">
                <a:latin typeface="Century Gothic" panose="020B0502020202020204" pitchFamily="34" charset="0"/>
              </a:rPr>
              <a:t>8</a:t>
            </a:r>
          </a:p>
        </p:txBody>
      </p:sp>
    </p:spTree>
    <p:extLst>
      <p:ext uri="{BB962C8B-B14F-4D97-AF65-F5344CB8AC3E}">
        <p14:creationId xmlns:p14="http://schemas.microsoft.com/office/powerpoint/2010/main" val="427796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2432</Words>
  <Application>Microsoft Office PowerPoint</Application>
  <PresentationFormat>On-screen Show (4:3)</PresentationFormat>
  <Paragraphs>236</Paragraphs>
  <Slides>21</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vt:lpstr>
      <vt:lpstr>Office Theme</vt:lpstr>
      <vt:lpstr>Societies &amp; Sports Core Officer Training 2023/24</vt:lpstr>
      <vt:lpstr>PowerPoint Presentation</vt:lpstr>
      <vt:lpstr>Who We Are</vt:lpstr>
      <vt:lpstr>Who We Are</vt:lpstr>
      <vt:lpstr>Who Are We?</vt:lpstr>
      <vt:lpstr>What Are Your Roles?</vt:lpstr>
      <vt:lpstr>President</vt:lpstr>
      <vt:lpstr>Vice-President/Secretary</vt:lpstr>
      <vt:lpstr>Treasurer</vt:lpstr>
      <vt:lpstr>Welfare Officer</vt:lpstr>
      <vt:lpstr>Documentation</vt:lpstr>
      <vt:lpstr>Disciplinary Proceedings</vt:lpstr>
      <vt:lpstr>Legal Information</vt:lpstr>
      <vt:lpstr>Elections</vt:lpstr>
      <vt:lpstr>Societies &amp; Clubs Resources Page</vt:lpstr>
      <vt:lpstr>Societies &amp; Club Event Toolkit </vt:lpstr>
      <vt:lpstr>Welcoming 1st Years</vt:lpstr>
      <vt:lpstr>Fresher’s Fair</vt:lpstr>
      <vt:lpstr>Other Training Sessions</vt:lpstr>
      <vt:lpstr>Other Optional Sessions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 Bloggs – Arts Convenor</dc:title>
  <dc:creator>tkdave</dc:creator>
  <cp:lastModifiedBy>Mortier, Hannah R</cp:lastModifiedBy>
  <cp:revision>278</cp:revision>
  <cp:lastPrinted>2016-05-10T10:44:01Z</cp:lastPrinted>
  <dcterms:created xsi:type="dcterms:W3CDTF">2014-04-04T12:51:40Z</dcterms:created>
  <dcterms:modified xsi:type="dcterms:W3CDTF">2023-08-24T14:25:29Z</dcterms:modified>
</cp:coreProperties>
</file>