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56" r:id="rId3"/>
    <p:sldId id="321" r:id="rId4"/>
    <p:sldId id="347" r:id="rId5"/>
    <p:sldId id="305" r:id="rId6"/>
    <p:sldId id="354" r:id="rId7"/>
    <p:sldId id="357" r:id="rId8"/>
    <p:sldId id="328" r:id="rId9"/>
    <p:sldId id="320" r:id="rId10"/>
    <p:sldId id="273" r:id="rId11"/>
    <p:sldId id="314" r:id="rId12"/>
    <p:sldId id="364" r:id="rId13"/>
    <p:sldId id="363" r:id="rId14"/>
    <p:sldId id="259" r:id="rId15"/>
    <p:sldId id="313" r:id="rId16"/>
    <p:sldId id="302" r:id="rId17"/>
    <p:sldId id="310" r:id="rId18"/>
    <p:sldId id="275" r:id="rId19"/>
    <p:sldId id="358" r:id="rId20"/>
    <p:sldId id="311" r:id="rId21"/>
    <p:sldId id="312" r:id="rId22"/>
    <p:sldId id="351" r:id="rId23"/>
    <p:sldId id="350" r:id="rId24"/>
    <p:sldId id="315" r:id="rId25"/>
    <p:sldId id="336" r:id="rId26"/>
    <p:sldId id="338" r:id="rId27"/>
    <p:sldId id="340" r:id="rId28"/>
    <p:sldId id="341" r:id="rId29"/>
    <p:sldId id="342" r:id="rId30"/>
    <p:sldId id="344" r:id="rId31"/>
    <p:sldId id="343" r:id="rId32"/>
    <p:sldId id="346" r:id="rId33"/>
    <p:sldId id="355" r:id="rId34"/>
    <p:sldId id="353" r:id="rId35"/>
    <p:sldId id="361" r:id="rId36"/>
    <p:sldId id="332" r:id="rId37"/>
    <p:sldId id="345" r:id="rId38"/>
    <p:sldId id="348" r:id="rId39"/>
    <p:sldId id="359" r:id="rId40"/>
    <p:sldId id="299" r:id="rId4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p:cViewPr varScale="1">
        <p:scale>
          <a:sx n="122" d="100"/>
          <a:sy n="122" d="100"/>
        </p:scale>
        <p:origin x="1284" y="-24"/>
      </p:cViewPr>
      <p:guideLst>
        <p:guide orient="horz" pos="2160"/>
        <p:guide pos="2880"/>
      </p:guideLst>
    </p:cSldViewPr>
  </p:slideViewPr>
  <p:outlineViewPr>
    <p:cViewPr>
      <p:scale>
        <a:sx n="33" d="100"/>
        <a:sy n="33" d="100"/>
      </p:scale>
      <p:origin x="0" y="-535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fld id="{57B78E2C-F1AC-47C6-AA38-118D51D1E406}" type="datetimeFigureOut">
              <a:rPr lang="en-GB" smtClean="0"/>
              <a:t>31/08/2023</a:t>
            </a:fld>
            <a:endParaRPr lang="en-GB"/>
          </a:p>
        </p:txBody>
      </p:sp>
      <p:sp>
        <p:nvSpPr>
          <p:cNvPr id="4" name="Footer Placeholder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1FC4CC0C-5599-4054-A85B-58011D2B54D4}" type="slidenum">
              <a:rPr lang="en-GB" smtClean="0"/>
              <a:t>‹#›</a:t>
            </a:fld>
            <a:endParaRPr lang="en-GB"/>
          </a:p>
        </p:txBody>
      </p:sp>
    </p:spTree>
    <p:extLst>
      <p:ext uri="{BB962C8B-B14F-4D97-AF65-F5344CB8AC3E}">
        <p14:creationId xmlns:p14="http://schemas.microsoft.com/office/powerpoint/2010/main" val="45832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7FFE16F1-8B27-420A-9491-7937FDBC8C3E}" type="datetimeFigureOut">
              <a:rPr lang="en-GB" smtClean="0"/>
              <a:t>31/08/2023</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D0DF977-CCD4-418D-B83E-F2BE6F344DCF}" type="slidenum">
              <a:rPr lang="en-GB" smtClean="0"/>
              <a:t>‹#›</a:t>
            </a:fld>
            <a:endParaRPr lang="en-GB"/>
          </a:p>
        </p:txBody>
      </p:sp>
    </p:spTree>
    <p:extLst>
      <p:ext uri="{BB962C8B-B14F-4D97-AF65-F5344CB8AC3E}">
        <p14:creationId xmlns:p14="http://schemas.microsoft.com/office/powerpoint/2010/main" val="211965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a:t>
            </a:fld>
            <a:endParaRPr lang="en-GB"/>
          </a:p>
        </p:txBody>
      </p:sp>
    </p:spTree>
    <p:extLst>
      <p:ext uri="{BB962C8B-B14F-4D97-AF65-F5344CB8AC3E}">
        <p14:creationId xmlns:p14="http://schemas.microsoft.com/office/powerpoint/2010/main" val="357090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12</a:t>
            </a:fld>
            <a:endParaRPr lang="en-GB"/>
          </a:p>
        </p:txBody>
      </p:sp>
    </p:spTree>
    <p:extLst>
      <p:ext uri="{BB962C8B-B14F-4D97-AF65-F5344CB8AC3E}">
        <p14:creationId xmlns:p14="http://schemas.microsoft.com/office/powerpoint/2010/main" val="85212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13</a:t>
            </a:fld>
            <a:endParaRPr lang="en-GB"/>
          </a:p>
        </p:txBody>
      </p:sp>
    </p:spTree>
    <p:extLst>
      <p:ext uri="{BB962C8B-B14F-4D97-AF65-F5344CB8AC3E}">
        <p14:creationId xmlns:p14="http://schemas.microsoft.com/office/powerpoint/2010/main" val="245913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14</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15</a:t>
            </a:fld>
            <a:endParaRPr lang="en-GB"/>
          </a:p>
        </p:txBody>
      </p:sp>
    </p:spTree>
    <p:extLst>
      <p:ext uri="{BB962C8B-B14F-4D97-AF65-F5344CB8AC3E}">
        <p14:creationId xmlns:p14="http://schemas.microsoft.com/office/powerpoint/2010/main" val="173024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16</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17</a:t>
            </a:fld>
            <a:endParaRPr lang="en-GB"/>
          </a:p>
        </p:txBody>
      </p:sp>
    </p:spTree>
    <p:extLst>
      <p:ext uri="{BB962C8B-B14F-4D97-AF65-F5344CB8AC3E}">
        <p14:creationId xmlns:p14="http://schemas.microsoft.com/office/powerpoint/2010/main" val="107643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18</a:t>
            </a:fld>
            <a:endParaRPr lang="en-GB"/>
          </a:p>
        </p:txBody>
      </p:sp>
    </p:spTree>
    <p:extLst>
      <p:ext uri="{BB962C8B-B14F-4D97-AF65-F5344CB8AC3E}">
        <p14:creationId xmlns:p14="http://schemas.microsoft.com/office/powerpoint/2010/main" val="345462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19</a:t>
            </a:fld>
            <a:endParaRPr lang="en-GB"/>
          </a:p>
        </p:txBody>
      </p:sp>
    </p:spTree>
    <p:extLst>
      <p:ext uri="{BB962C8B-B14F-4D97-AF65-F5344CB8AC3E}">
        <p14:creationId xmlns:p14="http://schemas.microsoft.com/office/powerpoint/2010/main" val="345462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20</a:t>
            </a:fld>
            <a:endParaRPr lang="en-GB"/>
          </a:p>
        </p:txBody>
      </p:sp>
    </p:spTree>
    <p:extLst>
      <p:ext uri="{BB962C8B-B14F-4D97-AF65-F5344CB8AC3E}">
        <p14:creationId xmlns:p14="http://schemas.microsoft.com/office/powerpoint/2010/main" val="107643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cannot repeat a click project with the same aims in a year. </a:t>
            </a:r>
          </a:p>
        </p:txBody>
      </p:sp>
      <p:sp>
        <p:nvSpPr>
          <p:cNvPr id="4" name="Slide Number Placeholder 3"/>
          <p:cNvSpPr>
            <a:spLocks noGrp="1"/>
          </p:cNvSpPr>
          <p:nvPr>
            <p:ph type="sldNum" sz="quarter" idx="10"/>
          </p:nvPr>
        </p:nvSpPr>
        <p:spPr/>
        <p:txBody>
          <a:bodyPr/>
          <a:lstStyle/>
          <a:p>
            <a:fld id="{CD0DF977-CCD4-418D-B83E-F2BE6F344DCF}" type="slidenum">
              <a:rPr lang="en-GB" smtClean="0"/>
              <a:t>21</a:t>
            </a:fld>
            <a:endParaRPr lang="en-GB"/>
          </a:p>
        </p:txBody>
      </p:sp>
    </p:spTree>
    <p:extLst>
      <p:ext uri="{BB962C8B-B14F-4D97-AF65-F5344CB8AC3E}">
        <p14:creationId xmlns:p14="http://schemas.microsoft.com/office/powerpoint/2010/main" val="127390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a:t>
            </a:fld>
            <a:endParaRPr lang="en-GB"/>
          </a:p>
        </p:txBody>
      </p:sp>
    </p:spTree>
    <p:extLst>
      <p:ext uri="{BB962C8B-B14F-4D97-AF65-F5344CB8AC3E}">
        <p14:creationId xmlns:p14="http://schemas.microsoft.com/office/powerpoint/2010/main" val="357090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22</a:t>
            </a:fld>
            <a:endParaRPr lang="en-GB"/>
          </a:p>
        </p:txBody>
      </p:sp>
    </p:spTree>
    <p:extLst>
      <p:ext uri="{BB962C8B-B14F-4D97-AF65-F5344CB8AC3E}">
        <p14:creationId xmlns:p14="http://schemas.microsoft.com/office/powerpoint/2010/main" val="152004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23</a:t>
            </a:fld>
            <a:endParaRPr lang="en-GB"/>
          </a:p>
        </p:txBody>
      </p:sp>
    </p:spTree>
    <p:extLst>
      <p:ext uri="{BB962C8B-B14F-4D97-AF65-F5344CB8AC3E}">
        <p14:creationId xmlns:p14="http://schemas.microsoft.com/office/powerpoint/2010/main" val="43912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24</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25</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26</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27</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28</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29</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30</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31</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a:t>
            </a:fld>
            <a:endParaRPr lang="en-GB"/>
          </a:p>
        </p:txBody>
      </p:sp>
    </p:spTree>
    <p:extLst>
      <p:ext uri="{BB962C8B-B14F-4D97-AF65-F5344CB8AC3E}">
        <p14:creationId xmlns:p14="http://schemas.microsoft.com/office/powerpoint/2010/main" val="357090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32</a:t>
            </a:fld>
            <a:endParaRPr lang="en-GB"/>
          </a:p>
        </p:txBody>
      </p:sp>
    </p:spTree>
    <p:extLst>
      <p:ext uri="{BB962C8B-B14F-4D97-AF65-F5344CB8AC3E}">
        <p14:creationId xmlns:p14="http://schemas.microsoft.com/office/powerpoint/2010/main" val="48314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33</a:t>
            </a:fld>
            <a:endParaRPr lang="en-GB"/>
          </a:p>
        </p:txBody>
      </p:sp>
    </p:spTree>
    <p:extLst>
      <p:ext uri="{BB962C8B-B14F-4D97-AF65-F5344CB8AC3E}">
        <p14:creationId xmlns:p14="http://schemas.microsoft.com/office/powerpoint/2010/main" val="377042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JBR</a:t>
            </a:r>
          </a:p>
        </p:txBody>
      </p:sp>
      <p:sp>
        <p:nvSpPr>
          <p:cNvPr id="4" name="Slide Number Placeholder 3"/>
          <p:cNvSpPr>
            <a:spLocks noGrp="1"/>
          </p:cNvSpPr>
          <p:nvPr>
            <p:ph type="sldNum" sz="quarter" idx="5"/>
          </p:nvPr>
        </p:nvSpPr>
        <p:spPr/>
        <p:txBody>
          <a:bodyPr/>
          <a:lstStyle/>
          <a:p>
            <a:fld id="{8B8D5BAB-E862-FE4C-912B-8BD25F071C0E}" type="slidenum">
              <a:rPr lang="en-GB" smtClean="0"/>
              <a:t>34</a:t>
            </a:fld>
            <a:endParaRPr lang="en-GB"/>
          </a:p>
        </p:txBody>
      </p:sp>
    </p:spTree>
    <p:extLst>
      <p:ext uri="{BB962C8B-B14F-4D97-AF65-F5344CB8AC3E}">
        <p14:creationId xmlns:p14="http://schemas.microsoft.com/office/powerpoint/2010/main" val="2937143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JBR</a:t>
            </a:r>
          </a:p>
        </p:txBody>
      </p:sp>
      <p:sp>
        <p:nvSpPr>
          <p:cNvPr id="4" name="Slide Number Placeholder 3"/>
          <p:cNvSpPr>
            <a:spLocks noGrp="1"/>
          </p:cNvSpPr>
          <p:nvPr>
            <p:ph type="sldNum" sz="quarter" idx="5"/>
          </p:nvPr>
        </p:nvSpPr>
        <p:spPr/>
        <p:txBody>
          <a:bodyPr/>
          <a:lstStyle/>
          <a:p>
            <a:fld id="{8B8D5BAB-E862-FE4C-912B-8BD25F071C0E}" type="slidenum">
              <a:rPr lang="en-GB" smtClean="0"/>
              <a:t>35</a:t>
            </a:fld>
            <a:endParaRPr lang="en-GB"/>
          </a:p>
        </p:txBody>
      </p:sp>
    </p:spTree>
    <p:extLst>
      <p:ext uri="{BB962C8B-B14F-4D97-AF65-F5344CB8AC3E}">
        <p14:creationId xmlns:p14="http://schemas.microsoft.com/office/powerpoint/2010/main" val="287518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JBR</a:t>
            </a:r>
          </a:p>
        </p:txBody>
      </p:sp>
      <p:sp>
        <p:nvSpPr>
          <p:cNvPr id="4" name="Slide Number Placeholder 3"/>
          <p:cNvSpPr>
            <a:spLocks noGrp="1"/>
          </p:cNvSpPr>
          <p:nvPr>
            <p:ph type="sldNum" sz="quarter" idx="5"/>
          </p:nvPr>
        </p:nvSpPr>
        <p:spPr/>
        <p:txBody>
          <a:bodyPr/>
          <a:lstStyle/>
          <a:p>
            <a:fld id="{8B8D5BAB-E862-FE4C-912B-8BD25F071C0E}" type="slidenum">
              <a:rPr lang="en-GB" smtClean="0"/>
              <a:t>36</a:t>
            </a:fld>
            <a:endParaRPr lang="en-GB"/>
          </a:p>
        </p:txBody>
      </p:sp>
    </p:spTree>
    <p:extLst>
      <p:ext uri="{BB962C8B-B14F-4D97-AF65-F5344CB8AC3E}">
        <p14:creationId xmlns:p14="http://schemas.microsoft.com/office/powerpoint/2010/main" val="900232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JBR</a:t>
            </a:r>
          </a:p>
        </p:txBody>
      </p:sp>
      <p:sp>
        <p:nvSpPr>
          <p:cNvPr id="4" name="Slide Number Placeholder 3"/>
          <p:cNvSpPr>
            <a:spLocks noGrp="1"/>
          </p:cNvSpPr>
          <p:nvPr>
            <p:ph type="sldNum" sz="quarter" idx="5"/>
          </p:nvPr>
        </p:nvSpPr>
        <p:spPr/>
        <p:txBody>
          <a:bodyPr/>
          <a:lstStyle/>
          <a:p>
            <a:fld id="{8B8D5BAB-E862-FE4C-912B-8BD25F071C0E}" type="slidenum">
              <a:rPr lang="en-GB" smtClean="0"/>
              <a:t>37</a:t>
            </a:fld>
            <a:endParaRPr lang="en-GB"/>
          </a:p>
        </p:txBody>
      </p:sp>
    </p:spTree>
    <p:extLst>
      <p:ext uri="{BB962C8B-B14F-4D97-AF65-F5344CB8AC3E}">
        <p14:creationId xmlns:p14="http://schemas.microsoft.com/office/powerpoint/2010/main" val="3879155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38</a:t>
            </a:fld>
            <a:endParaRPr lang="en-GB"/>
          </a:p>
        </p:txBody>
      </p:sp>
    </p:spTree>
    <p:extLst>
      <p:ext uri="{BB962C8B-B14F-4D97-AF65-F5344CB8AC3E}">
        <p14:creationId xmlns:p14="http://schemas.microsoft.com/office/powerpoint/2010/main" val="1363443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Re-check slide information</a:t>
            </a:r>
          </a:p>
        </p:txBody>
      </p:sp>
      <p:sp>
        <p:nvSpPr>
          <p:cNvPr id="4" name="Slide Number Placeholder 3"/>
          <p:cNvSpPr>
            <a:spLocks noGrp="1"/>
          </p:cNvSpPr>
          <p:nvPr>
            <p:ph type="sldNum" sz="quarter" idx="10"/>
          </p:nvPr>
        </p:nvSpPr>
        <p:spPr/>
        <p:txBody>
          <a:bodyPr/>
          <a:lstStyle/>
          <a:p>
            <a:fld id="{CD0DF977-CCD4-418D-B83E-F2BE6F344DCF}" type="slidenum">
              <a:rPr lang="en-GB" smtClean="0"/>
              <a:t>39</a:t>
            </a:fld>
            <a:endParaRPr lang="en-GB"/>
          </a:p>
        </p:txBody>
      </p:sp>
    </p:spTree>
    <p:extLst>
      <p:ext uri="{BB962C8B-B14F-4D97-AF65-F5344CB8AC3E}">
        <p14:creationId xmlns:p14="http://schemas.microsoft.com/office/powerpoint/2010/main" val="1488042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40</a:t>
            </a:fld>
            <a:endParaRPr lang="en-GB"/>
          </a:p>
        </p:txBody>
      </p:sp>
    </p:spTree>
    <p:extLst>
      <p:ext uri="{BB962C8B-B14F-4D97-AF65-F5344CB8AC3E}">
        <p14:creationId xmlns:p14="http://schemas.microsoft.com/office/powerpoint/2010/main" val="218572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4</a:t>
            </a:fld>
            <a:endParaRPr lang="en-GB"/>
          </a:p>
        </p:txBody>
      </p:sp>
    </p:spTree>
    <p:extLst>
      <p:ext uri="{BB962C8B-B14F-4D97-AF65-F5344CB8AC3E}">
        <p14:creationId xmlns:p14="http://schemas.microsoft.com/office/powerpoint/2010/main" val="45623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5</a:t>
            </a:fld>
            <a:endParaRPr lang="en-GB"/>
          </a:p>
        </p:txBody>
      </p:sp>
    </p:spTree>
    <p:extLst>
      <p:ext uri="{BB962C8B-B14F-4D97-AF65-F5344CB8AC3E}">
        <p14:creationId xmlns:p14="http://schemas.microsoft.com/office/powerpoint/2010/main" val="353279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6</a:t>
            </a:fld>
            <a:endParaRPr lang="en-GB"/>
          </a:p>
        </p:txBody>
      </p:sp>
    </p:spTree>
    <p:extLst>
      <p:ext uri="{BB962C8B-B14F-4D97-AF65-F5344CB8AC3E}">
        <p14:creationId xmlns:p14="http://schemas.microsoft.com/office/powerpoint/2010/main" val="250751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9</a:t>
            </a:fld>
            <a:endParaRPr lang="en-GB"/>
          </a:p>
        </p:txBody>
      </p:sp>
    </p:spTree>
    <p:extLst>
      <p:ext uri="{BB962C8B-B14F-4D97-AF65-F5344CB8AC3E}">
        <p14:creationId xmlns:p14="http://schemas.microsoft.com/office/powerpoint/2010/main" val="353279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10</a:t>
            </a:fld>
            <a:endParaRPr lang="en-GB"/>
          </a:p>
        </p:txBody>
      </p:sp>
    </p:spTree>
    <p:extLst>
      <p:ext uri="{BB962C8B-B14F-4D97-AF65-F5344CB8AC3E}">
        <p14:creationId xmlns:p14="http://schemas.microsoft.com/office/powerpoint/2010/main" val="170203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11</a:t>
            </a:fld>
            <a:endParaRPr lang="en-GB"/>
          </a:p>
        </p:txBody>
      </p:sp>
    </p:spTree>
    <p:extLst>
      <p:ext uri="{BB962C8B-B14F-4D97-AF65-F5344CB8AC3E}">
        <p14:creationId xmlns:p14="http://schemas.microsoft.com/office/powerpoint/2010/main" val="115018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7509CA-F398-4A5B-BEE4-F20400940C9D}"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509CA-F398-4A5B-BEE4-F20400940C9D}"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7509CA-F398-4A5B-BEE4-F20400940C9D}"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7509CA-F398-4A5B-BEE4-F20400940C9D}" type="datetimeFigureOut">
              <a:rPr lang="en-US" smtClean="0"/>
              <a:pPr/>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7509CA-F398-4A5B-BEE4-F20400940C9D}" type="datetimeFigureOut">
              <a:rPr lang="en-US" smtClean="0"/>
              <a:pPr/>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09CA-F398-4A5B-BEE4-F20400940C9D}" type="datetimeFigureOut">
              <a:rPr lang="en-US" smtClean="0"/>
              <a:pPr/>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509CA-F398-4A5B-BEE4-F20400940C9D}"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509CA-F398-4A5B-BEE4-F20400940C9D}" type="datetimeFigureOut">
              <a:rPr lang="en-US" smtClean="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509CA-F398-4A5B-BEE4-F20400940C9D}" type="datetimeFigureOut">
              <a:rPr lang="en-US" smtClean="0"/>
              <a:pPr/>
              <a:t>8/31/2023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D5BD6-4C26-4B99-90D4-E4802EC05A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bel@essex.ac.uk" TargetMode="External"/><Relationship Id="rId3" Type="http://schemas.openxmlformats.org/officeDocument/2006/relationships/image" Target="../media/image1.png"/><Relationship Id="rId7" Type="http://schemas.openxmlformats.org/officeDocument/2006/relationships/hyperlink" Target="mailto:vteam@essex.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susocs@essex.ac.uk"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ssex.ac.uk/student/event/external-speaker" TargetMode="External"/><Relationship Id="rId7" Type="http://schemas.openxmlformats.org/officeDocument/2006/relationships/hyperlink" Target="mailto:rebel@essex.ac.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vteam@essex.ac.uk" TargetMode="External"/><Relationship Id="rId5" Type="http://schemas.openxmlformats.org/officeDocument/2006/relationships/hyperlink" Target="mailto:blades@essex.ac.uk" TargetMode="External"/><Relationship Id="rId4" Type="http://schemas.openxmlformats.org/officeDocument/2006/relationships/hyperlink" Target="mailto:susocs@essex.ac.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rebel@essex.ac.uk" TargetMode="External"/><Relationship Id="rId3" Type="http://schemas.openxmlformats.org/officeDocument/2006/relationships/hyperlink" Target="https://www.gov.uk/government/publications/proscribed-terror-groups-or-organisations--2/proscribed-terrorist-groups-or-organisations-accessible-version" TargetMode="External"/><Relationship Id="rId7" Type="http://schemas.openxmlformats.org/officeDocument/2006/relationships/hyperlink" Target="mailto:vteam@essex.ac.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hyperlink" Target="https://www.essexstudent.com/toolk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rebel@essex.ac.uk" TargetMode="External"/><Relationship Id="rId3" Type="http://schemas.openxmlformats.org/officeDocument/2006/relationships/hyperlink" Target="mailto:estates@essex.ac.uk" TargetMode="External"/><Relationship Id="rId7" Type="http://schemas.openxmlformats.org/officeDocument/2006/relationships/hyperlink" Target="mailto:vteam@essex.ac.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hyperlink" Target="https://www.essex.ac.uk/-/media/documents/directories/estates-and-campus-services/event-permission-form.pdf"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ssexstudent.com/toolkit/" TargetMode="External"/><Relationship Id="rId7" Type="http://schemas.openxmlformats.org/officeDocument/2006/relationships/hyperlink" Target="mailto:rebel@essex.ac.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vteam@essex.ac.uk" TargetMode="External"/><Relationship Id="rId5" Type="http://schemas.openxmlformats.org/officeDocument/2006/relationships/hyperlink" Target="mailto:blades@essex.ac.uk" TargetMode="External"/><Relationship Id="rId4" Type="http://schemas.openxmlformats.org/officeDocument/2006/relationships/hyperlink" Target="mailto:susocs@essex.ac.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usocs@essex.ac.uk" TargetMode="External"/><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lick.hubbub.net/" TargetMode="External"/><Relationship Id="rId7" Type="http://schemas.openxmlformats.org/officeDocument/2006/relationships/hyperlink" Target="mailto:rebel@essex.ac.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vteam@essex.ac.uk" TargetMode="External"/><Relationship Id="rId5" Type="http://schemas.openxmlformats.org/officeDocument/2006/relationships/hyperlink" Target="mailto:blades@essex.ac.uk" TargetMode="External"/><Relationship Id="rId4" Type="http://schemas.openxmlformats.org/officeDocument/2006/relationships/hyperlink" Target="mailto:susocs@essex.ac.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vteam@essex.ac.u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vteam@essex.ac.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www.bbc.co.uk/news/education-49772229" TargetMode="External"/><Relationship Id="rId7" Type="http://schemas.openxmlformats.org/officeDocument/2006/relationships/hyperlink" Target="mailto:rebel@essex.ac.u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vteam@essex.ac.uk" TargetMode="External"/><Relationship Id="rId5" Type="http://schemas.openxmlformats.org/officeDocument/2006/relationships/hyperlink" Target="mailto:blades@essex.ac.uk" TargetMode="External"/><Relationship Id="rId4" Type="http://schemas.openxmlformats.org/officeDocument/2006/relationships/hyperlink" Target="mailto:susocs@essex.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mailto:vteam@essex.ac.uk" TargetMode="External"/><Relationship Id="rId3" Type="http://schemas.openxmlformats.org/officeDocument/2006/relationships/hyperlink" Target="https://reportandsupport.essex.ac.uk/" TargetMode="External"/><Relationship Id="rId7" Type="http://schemas.openxmlformats.org/officeDocument/2006/relationships/hyperlink" Target="mailto:blades@essex.ac.uk"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susocs@essex.ac.uk"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mailto:rebel@essex.ac.uk"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blades@essex.ac.uk" TargetMode="External"/><Relationship Id="rId3" Type="http://schemas.openxmlformats.org/officeDocument/2006/relationships/hyperlink" Target="https://www1.essex.ac.uk/students/health-and-wellbeing/nightline.aspx" TargetMode="External"/><Relationship Id="rId7" Type="http://schemas.openxmlformats.org/officeDocument/2006/relationships/hyperlink" Target="mailto:susocs@essex.ac.uk"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mailto:rebel@essex.ac.uk" TargetMode="External"/><Relationship Id="rId4" Type="http://schemas.openxmlformats.org/officeDocument/2006/relationships/hyperlink" Target="https://reportandsupport.essex.ac.uk/" TargetMode="External"/><Relationship Id="rId9" Type="http://schemas.openxmlformats.org/officeDocument/2006/relationships/hyperlink" Target="mailto:vteam@essex.ac.uk"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rebel@essex.ac.uk" TargetMode="External"/><Relationship Id="rId3" Type="http://schemas.openxmlformats.org/officeDocument/2006/relationships/image" Target="../media/image9.png"/><Relationship Id="rId7" Type="http://schemas.openxmlformats.org/officeDocument/2006/relationships/hyperlink" Target="mailto:vteam@essex.ac.u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image" Target="../media/image10.pn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hyperlink" Target="mailto:rebel@essex.ac.uk" TargetMode="External"/><Relationship Id="rId3" Type="http://schemas.openxmlformats.org/officeDocument/2006/relationships/image" Target="../media/image9.png"/><Relationship Id="rId7" Type="http://schemas.openxmlformats.org/officeDocument/2006/relationships/hyperlink" Target="mailto:vteam@essex.ac.uk"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blades@essex.ac.uk" TargetMode="External"/><Relationship Id="rId5" Type="http://schemas.openxmlformats.org/officeDocument/2006/relationships/hyperlink" Target="mailto:susocs@essex.ac.uk" TargetMode="External"/><Relationship Id="rId4" Type="http://schemas.openxmlformats.org/officeDocument/2006/relationships/image" Target="../media/image10.png"/><Relationship Id="rId9"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linktr.ee/ILOVETOUR"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mailto:Charlotte@ilovetour.co.uk" TargetMode="External"/><Relationship Id="rId5" Type="http://schemas.openxmlformats.org/officeDocument/2006/relationships/image" Target="../media/image18.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hyperlink" Target="mailto:rebel@essex.ac.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mailto:vteam@essex.ac.uk" TargetMode="External"/><Relationship Id="rId5" Type="http://schemas.openxmlformats.org/officeDocument/2006/relationships/hyperlink" Target="mailto:blades@essex.ac.uk" TargetMode="External"/><Relationship Id="rId4" Type="http://schemas.openxmlformats.org/officeDocument/2006/relationships/hyperlink" Target="mailto:susocs@essex.ac.uk" TargetMode="Externa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www.essexstudent.com/toolkit/" TargetMode="External"/><Relationship Id="rId3" Type="http://schemas.openxmlformats.org/officeDocument/2006/relationships/hyperlink" Target="mailto:susocs@essex.ac.uk"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susocs@essex.ac.uk" TargetMode="External"/><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essexstudent.com/activities/studentactivitiesexechelp/"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 Id="rId9" Type="http://schemas.openxmlformats.org/officeDocument/2006/relationships/hyperlink" Target="mailto:rebel@essex.ac.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essexstudent.com/toolki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blades@essex.ac.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hyperlink" Target="mailto:susocs@essex.ac.uk" TargetMode="External"/><Relationship Id="rId1" Type="http://schemas.openxmlformats.org/officeDocument/2006/relationships/slideLayout" Target="../slideLayouts/slideLayout2.xml"/><Relationship Id="rId5" Type="http://schemas.openxmlformats.org/officeDocument/2006/relationships/hyperlink" Target="mailto:rebel@essex.ac.uk" TargetMode="External"/><Relationship Id="rId4" Type="http://schemas.openxmlformats.org/officeDocument/2006/relationships/hyperlink" Target="mailto:vteam@essex.ac.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hyperlink" Target="mailto:susocs@essex.ac.uk" TargetMode="External"/><Relationship Id="rId1" Type="http://schemas.openxmlformats.org/officeDocument/2006/relationships/slideLayout" Target="../slideLayouts/slideLayout2.xml"/><Relationship Id="rId5" Type="http://schemas.openxmlformats.org/officeDocument/2006/relationships/hyperlink" Target="mailto:rebel@essex.ac.uk" TargetMode="External"/><Relationship Id="rId4" Type="http://schemas.openxmlformats.org/officeDocument/2006/relationships/hyperlink" Target="mailto:vteam@essex.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rebel@essex.ac.uk" TargetMode="External"/><Relationship Id="rId5" Type="http://schemas.openxmlformats.org/officeDocument/2006/relationships/hyperlink" Target="mailto:vteam@essex.ac.uk" TargetMode="External"/><Relationship Id="rId4" Type="http://schemas.openxmlformats.org/officeDocument/2006/relationships/hyperlink" Target="mailto:blades@essex.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67071"/>
            <a:ext cx="8064896" cy="1470025"/>
          </a:xfrm>
          <a:solidFill>
            <a:schemeClr val="bg1"/>
          </a:solidFill>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6000" b="1" dirty="0">
                <a:latin typeface="Century Gothic"/>
              </a:rPr>
              <a:t>Events Training 2023/24</a:t>
            </a:r>
            <a:endParaRPr lang="en-US" sz="6000" b="1" dirty="0">
              <a:solidFill>
                <a:sysClr val="windowText" lastClr="000000"/>
              </a:solidFill>
              <a:latin typeface="Century Gothic" panose="020B0502020202020204" pitchFamily="34" charset="0"/>
            </a:endParaRP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341" y="3083424"/>
            <a:ext cx="1761877" cy="232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093" y="1473991"/>
            <a:ext cx="2191221" cy="218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9512" y="5492671"/>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5"/>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8"/>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3" name="TextBox 2"/>
          <p:cNvSpPr txBox="1"/>
          <p:nvPr/>
        </p:nvSpPr>
        <p:spPr>
          <a:xfrm>
            <a:off x="8028384" y="6165502"/>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a:t>
            </a:r>
          </a:p>
        </p:txBody>
      </p:sp>
      <p:pic>
        <p:nvPicPr>
          <p:cNvPr id="11" name="Picture 10" descr="Logo&#10;&#10;Description automatically generated">
            <a:extLst>
              <a:ext uri="{FF2B5EF4-FFF2-40B4-BE49-F238E27FC236}">
                <a16:creationId xmlns:a16="http://schemas.microsoft.com/office/drawing/2014/main" id="{53F1C0A1-9DD7-450D-8F99-AF6288D9FD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860" y="1861350"/>
            <a:ext cx="2178716" cy="1620335"/>
          </a:xfrm>
          <a:prstGeom prst="rect">
            <a:avLst/>
          </a:prstGeom>
        </p:spPr>
      </p:pic>
      <p:pic>
        <p:nvPicPr>
          <p:cNvPr id="4" name="Picture 6">
            <a:extLst>
              <a:ext uri="{FF2B5EF4-FFF2-40B4-BE49-F238E27FC236}">
                <a16:creationId xmlns:a16="http://schemas.microsoft.com/office/drawing/2014/main" id="{5A0207D7-9A8B-E4AD-DE58-C040E5722896}"/>
              </a:ext>
            </a:extLst>
          </p:cNvPr>
          <p:cNvPicPr>
            <a:picLocks noChangeAspect="1"/>
          </p:cNvPicPr>
          <p:nvPr/>
        </p:nvPicPr>
        <p:blipFill>
          <a:blip r:embed="rId10"/>
          <a:stretch>
            <a:fillRect/>
          </a:stretch>
        </p:blipFill>
        <p:spPr>
          <a:xfrm>
            <a:off x="2287882" y="3652238"/>
            <a:ext cx="2743200" cy="12656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4668"/>
            <a:ext cx="7920880" cy="792088"/>
          </a:xfrm>
        </p:spPr>
        <p:txBody>
          <a:bodyPr>
            <a:noAutofit/>
          </a:bodyPr>
          <a:lstStyle/>
          <a:p>
            <a:r>
              <a:rPr lang="en-GB" sz="5400" b="1" dirty="0">
                <a:latin typeface="Century Gothic" panose="020B0502020202020204" pitchFamily="34" charset="0"/>
              </a:rPr>
              <a:t>Risk Assessments</a:t>
            </a:r>
          </a:p>
        </p:txBody>
      </p:sp>
      <p:sp>
        <p:nvSpPr>
          <p:cNvPr id="3" name="Content Placeholder 2"/>
          <p:cNvSpPr>
            <a:spLocks noGrp="1"/>
          </p:cNvSpPr>
          <p:nvPr>
            <p:ph idx="1"/>
          </p:nvPr>
        </p:nvSpPr>
        <p:spPr>
          <a:xfrm>
            <a:off x="390364" y="1268760"/>
            <a:ext cx="8363272" cy="5256584"/>
          </a:xfrm>
        </p:spPr>
        <p:txBody>
          <a:bodyPr>
            <a:normAutofit/>
          </a:bodyPr>
          <a:lstStyle/>
          <a:p>
            <a:pPr marL="0" indent="0">
              <a:buNone/>
            </a:pPr>
            <a:endParaRPr lang="en-GB" sz="2800" b="1" dirty="0"/>
          </a:p>
          <a:p>
            <a:pPr marL="0" indent="0">
              <a:buNone/>
            </a:pPr>
            <a:endParaRPr lang="en-GB" sz="2800" b="1" dirty="0"/>
          </a:p>
          <a:p>
            <a:pPr marL="0" indent="0">
              <a:buNone/>
            </a:pPr>
            <a:endParaRPr lang="en-GB" sz="2800" b="1" dirty="0"/>
          </a:p>
          <a:p>
            <a:pPr marL="0" indent="0">
              <a:buNone/>
            </a:pPr>
            <a:endParaRPr lang="en-GB" sz="2800" dirty="0"/>
          </a:p>
          <a:p>
            <a:pPr marL="0" indent="0">
              <a:buNone/>
            </a:pPr>
            <a:endParaRPr lang="en-GB" sz="2800" dirty="0"/>
          </a:p>
        </p:txBody>
      </p:sp>
      <p:sp>
        <p:nvSpPr>
          <p:cNvPr id="4" name="Rectangle 3"/>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0364" y="1060435"/>
            <a:ext cx="8363272" cy="2308324"/>
          </a:xfrm>
          <a:prstGeom prst="rect">
            <a:avLst/>
          </a:prstGeom>
          <a:noFill/>
        </p:spPr>
        <p:txBody>
          <a:bodyPr wrap="square" rtlCol="0">
            <a:spAutoFit/>
          </a:bodyPr>
          <a:lstStyle/>
          <a:p>
            <a:pPr marL="285750" indent="-285750">
              <a:buFontTx/>
              <a:buChar char="-"/>
            </a:pPr>
            <a:r>
              <a:rPr lang="en-GB" dirty="0">
                <a:latin typeface="Century Gothic" panose="020B0502020202020204" pitchFamily="34" charset="0"/>
              </a:rPr>
              <a:t>You </a:t>
            </a:r>
            <a:r>
              <a:rPr lang="en-GB" b="1" dirty="0">
                <a:latin typeface="Century Gothic" panose="020B0502020202020204" pitchFamily="34" charset="0"/>
              </a:rPr>
              <a:t>must</a:t>
            </a:r>
            <a:r>
              <a:rPr lang="en-GB" dirty="0">
                <a:latin typeface="Century Gothic" panose="020B0502020202020204" pitchFamily="34" charset="0"/>
              </a:rPr>
              <a:t> fill out a risk assessment for all events. This must be signed off by a full time member of the student activities team. </a:t>
            </a:r>
          </a:p>
          <a:p>
            <a:pPr marL="285750" indent="-285750">
              <a:buFontTx/>
              <a:buChar char="-"/>
            </a:pPr>
            <a:endParaRPr lang="en-GB" dirty="0">
              <a:latin typeface="Century Gothic" panose="020B0502020202020204" pitchFamily="34" charset="0"/>
            </a:endParaRPr>
          </a:p>
          <a:p>
            <a:pPr marL="285750" indent="-285750">
              <a:buFontTx/>
              <a:buChar char="-"/>
            </a:pPr>
            <a:r>
              <a:rPr lang="en-GB" dirty="0">
                <a:latin typeface="Century Gothic" panose="020B0502020202020204" pitchFamily="34" charset="0"/>
              </a:rPr>
              <a:t>Much more info will be given with regards to this in Risk Assessment training. </a:t>
            </a:r>
          </a:p>
          <a:p>
            <a:endParaRPr lang="en-GB" dirty="0">
              <a:latin typeface="Century Gothic" panose="020B0502020202020204" pitchFamily="34" charset="0"/>
            </a:endParaRPr>
          </a:p>
          <a:p>
            <a:pPr marL="285750" indent="-285750">
              <a:buFontTx/>
              <a:buChar char="-"/>
            </a:pPr>
            <a:endParaRPr lang="en-GB" dirty="0">
              <a:latin typeface="Century Gothic" panose="020B0502020202020204" pitchFamily="34" charset="0"/>
            </a:endParaRPr>
          </a:p>
          <a:p>
            <a:pPr marL="285750" indent="-285750">
              <a:buFontTx/>
              <a:buChar char="-"/>
            </a:pPr>
            <a:endParaRPr lang="en-GB" dirty="0">
              <a:latin typeface="Century Gothic" panose="020B0502020202020204" pitchFamily="34" charset="0"/>
            </a:endParaRPr>
          </a:p>
        </p:txBody>
      </p:sp>
      <p:sp>
        <p:nvSpPr>
          <p:cNvPr id="9" name="TextBox 8"/>
          <p:cNvSpPr txBox="1"/>
          <p:nvPr/>
        </p:nvSpPr>
        <p:spPr>
          <a:xfrm>
            <a:off x="0" y="5704800"/>
            <a:ext cx="2520280" cy="1785104"/>
          </a:xfrm>
          <a:prstGeom prst="rect">
            <a:avLst/>
          </a:prstGeom>
          <a:noFill/>
        </p:spPr>
        <p:txBody>
          <a:bodyPr wrap="square" rtlCol="0">
            <a:spAutoFit/>
          </a:bodyPr>
          <a:lstStyle/>
          <a:p>
            <a:pPr algn="ctr"/>
            <a:r>
              <a:rPr lang="en-GB" sz="1400" dirty="0">
                <a:latin typeface="Century Gothic" panose="020B0502020202020204" pitchFamily="34" charset="0"/>
                <a:hlinkClick r:id="rId3"/>
              </a:rPr>
              <a:t>susocs@essex.ac.uk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4"/>
              </a:rPr>
              <a:t>blades@essex.ac.uk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5"/>
              </a:rPr>
              <a:t>vteam@essex.ac.uk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6"/>
              </a:rPr>
              <a:t>rebel@essex.ac.uk</a:t>
            </a:r>
            <a:endParaRPr lang="en-GB" sz="14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0" name="TextBox 9"/>
          <p:cNvSpPr txBox="1"/>
          <p:nvPr/>
        </p:nvSpPr>
        <p:spPr>
          <a:xfrm>
            <a:off x="8112914"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10</a:t>
            </a:r>
          </a:p>
        </p:txBody>
      </p:sp>
      <p:pic>
        <p:nvPicPr>
          <p:cNvPr id="8" name="Picture 10" descr="Graphical user interface, text, application, Word, email&#10;&#10;Description automatically generated">
            <a:extLst>
              <a:ext uri="{FF2B5EF4-FFF2-40B4-BE49-F238E27FC236}">
                <a16:creationId xmlns:a16="http://schemas.microsoft.com/office/drawing/2014/main" id="{7D8FAB19-E1DA-5499-169A-F1AA29231AAB}"/>
              </a:ext>
            </a:extLst>
          </p:cNvPr>
          <p:cNvPicPr>
            <a:picLocks noChangeAspect="1"/>
          </p:cNvPicPr>
          <p:nvPr/>
        </p:nvPicPr>
        <p:blipFill rotWithShape="1">
          <a:blip r:embed="rId7"/>
          <a:srcRect l="66188" t="8609" r="6563" b="29360"/>
          <a:stretch/>
        </p:blipFill>
        <p:spPr>
          <a:xfrm>
            <a:off x="2109143" y="2497610"/>
            <a:ext cx="5082762" cy="3272319"/>
          </a:xfrm>
          <a:prstGeom prst="rect">
            <a:avLst/>
          </a:prstGeom>
        </p:spPr>
      </p:pic>
    </p:spTree>
    <p:extLst>
      <p:ext uri="{BB962C8B-B14F-4D97-AF65-F5344CB8AC3E}">
        <p14:creationId xmlns:p14="http://schemas.microsoft.com/office/powerpoint/2010/main" val="238367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868"/>
            <a:ext cx="6015456" cy="1470025"/>
          </a:xfrm>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5400" b="1" dirty="0">
                <a:solidFill>
                  <a:sysClr val="windowText" lastClr="000000"/>
                </a:solidFill>
                <a:latin typeface="Century Gothic" panose="020B0502020202020204" pitchFamily="34" charset="0"/>
              </a:rPr>
              <a:t>External Speakers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105287"/>
            <a:ext cx="8208912" cy="532453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entury Gothic" panose="020B0502020202020204" pitchFamily="34" charset="0"/>
              </a:rPr>
              <a:t>Societies and clubs can invite external speakers to their events, so long as you fill out an external speaker submission form - </a:t>
            </a:r>
            <a:r>
              <a:rPr lang="en-GB" sz="1400" dirty="0">
                <a:latin typeface="Century Gothic" panose="020B0502020202020204" pitchFamily="34" charset="0"/>
                <a:hlinkClick r:id="rId3"/>
              </a:rPr>
              <a:t>https://www.essex.ac.uk/student/event/external-speaker</a:t>
            </a:r>
            <a:endParaRPr lang="en-GB" sz="1400" dirty="0">
              <a:latin typeface="Century Gothic" panose="020B0502020202020204" pitchFamily="34" charset="0"/>
            </a:endParaRPr>
          </a:p>
          <a:p>
            <a:pPr marL="285750" indent="-285750">
              <a:buFont typeface="Arial" panose="020B0604020202020204" pitchFamily="34" charset="0"/>
              <a:buChar char="•"/>
            </a:pPr>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Most requests are processed with minimal background checks on the attendee but please be aware that some requests may take longer to process – for example, inviting a controversial political figure will require at least 15 working days - this is to allow for thorough background checks, communications with the attendee and the society/club, and safety procedures to be put in place. </a:t>
            </a:r>
          </a:p>
          <a:p>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The University and the SU supports freedom of speech so we aim to make every request happen, but certain instances can potentially be rejected if the proposed attendee or event falls out of line with the University’s or SU’s policies.</a:t>
            </a:r>
            <a:br>
              <a:rPr lang="en-GB" sz="1400" dirty="0">
                <a:latin typeface="Century Gothic" panose="020B0502020202020204" pitchFamily="34" charset="0"/>
              </a:rPr>
            </a:br>
            <a:endParaRPr lang="en-GB" sz="1400" dirty="0">
              <a:latin typeface="Century Gothic" panose="020B0502020202020204" pitchFamily="34" charset="0"/>
            </a:endParaRPr>
          </a:p>
          <a:p>
            <a:pPr marL="285750" indent="-285750">
              <a:buFont typeface="Arial" panose="020B0604020202020204" pitchFamily="34" charset="0"/>
              <a:buChar char="•"/>
            </a:pPr>
            <a:r>
              <a:rPr lang="en-GB" sz="1400" b="1" dirty="0">
                <a:latin typeface="Century Gothic" panose="020B0502020202020204" pitchFamily="34" charset="0"/>
              </a:rPr>
              <a:t>You cannot advertise your event at all until an external speaker request has been approved.</a:t>
            </a:r>
            <a:br>
              <a:rPr lang="en-GB" sz="1400" dirty="0">
                <a:latin typeface="Century Gothic" panose="020B0502020202020204" pitchFamily="34" charset="0"/>
              </a:rPr>
            </a:br>
            <a:endParaRPr lang="en-GB" sz="1400" dirty="0">
              <a:latin typeface="Century Gothic" panose="020B0502020202020204" pitchFamily="34" charset="0"/>
            </a:endParaRPr>
          </a:p>
          <a:p>
            <a:pPr marL="285750" indent="-285750">
              <a:buFont typeface="Arial" panose="020B0604020202020204" pitchFamily="34" charset="0"/>
              <a:buChar char="•"/>
            </a:pPr>
            <a:r>
              <a:rPr lang="en-GB" sz="1400" b="1" dirty="0">
                <a:latin typeface="Century Gothic" panose="020B0502020202020204" pitchFamily="34" charset="0"/>
              </a:rPr>
              <a:t>An external speaker request will still need to be completed even if the </a:t>
            </a:r>
            <a:br>
              <a:rPr lang="en-GB" sz="1400" b="1" dirty="0">
                <a:latin typeface="Century Gothic" panose="020B0502020202020204" pitchFamily="34" charset="0"/>
              </a:rPr>
            </a:br>
            <a:r>
              <a:rPr lang="en-GB" sz="1400" b="1" dirty="0">
                <a:latin typeface="Century Gothic" panose="020B0502020202020204" pitchFamily="34" charset="0"/>
              </a:rPr>
              <a:t>event is a virtual one. </a:t>
            </a:r>
          </a:p>
          <a:p>
            <a:pPr marL="285750" indent="-285750">
              <a:buFont typeface="Arial" panose="020B0604020202020204" pitchFamily="34" charset="0"/>
              <a:buChar char="•"/>
            </a:pPr>
            <a:endParaRPr lang="en-GB" sz="1400" b="1" dirty="0">
              <a:latin typeface="Century Gothic" panose="020B0502020202020204" pitchFamily="34" charset="0"/>
            </a:endParaRPr>
          </a:p>
          <a:p>
            <a:pPr marL="285750" indent="-285750">
              <a:buFont typeface="Arial" panose="020B0604020202020204" pitchFamily="34" charset="0"/>
              <a:buChar char="•"/>
            </a:pPr>
            <a:r>
              <a:rPr lang="en-GB" sz="1400" b="1" dirty="0">
                <a:latin typeface="Century Gothic" panose="020B0502020202020204" pitchFamily="34" charset="0"/>
              </a:rPr>
              <a:t>Alumni count as external speakers, so you will still need to complete this form in this instance.</a:t>
            </a:r>
          </a:p>
          <a:p>
            <a:endParaRPr lang="en-GB" sz="1400" b="1" dirty="0">
              <a:latin typeface="Century Gothic" panose="020B0502020202020204" pitchFamily="34" charset="0"/>
            </a:endParaRPr>
          </a:p>
          <a:p>
            <a:pPr marL="285750" indent="-285750">
              <a:buFont typeface="Arial" panose="020B0604020202020204" pitchFamily="34" charset="0"/>
              <a:buChar char="•"/>
            </a:pPr>
            <a:endParaRPr lang="en-GB" dirty="0"/>
          </a:p>
        </p:txBody>
      </p:sp>
      <p:sp>
        <p:nvSpPr>
          <p:cNvPr id="10" name="TextBox 9"/>
          <p:cNvSpPr txBox="1"/>
          <p:nvPr/>
        </p:nvSpPr>
        <p:spPr>
          <a:xfrm>
            <a:off x="253480" y="5761096"/>
            <a:ext cx="2520280" cy="1661993"/>
          </a:xfrm>
          <a:prstGeom prst="rect">
            <a:avLst/>
          </a:prstGeom>
          <a:noFill/>
        </p:spPr>
        <p:txBody>
          <a:bodyPr wrap="square" rtlCol="0">
            <a:spAutoFit/>
          </a:bodyPr>
          <a:lstStyle/>
          <a:p>
            <a:r>
              <a:rPr lang="en-GB" sz="1400" dirty="0">
                <a:latin typeface="Century Gothic" panose="020B0502020202020204" pitchFamily="34" charset="0"/>
                <a:hlinkClick r:id="rId4"/>
              </a:rPr>
              <a:t>susocs@essex.ac.uk</a:t>
            </a:r>
            <a:endParaRPr lang="en-GB" sz="1400" dirty="0">
              <a:latin typeface="Century Gothic" panose="020B0502020202020204" pitchFamily="34" charset="0"/>
            </a:endParaRPr>
          </a:p>
          <a:p>
            <a:r>
              <a:rPr lang="en-GB" sz="1400" dirty="0">
                <a:latin typeface="Century Gothic" panose="020B0502020202020204" pitchFamily="34" charset="0"/>
                <a:hlinkClick r:id="rId5"/>
              </a:rPr>
              <a:t>blades@essex.ac.uk</a:t>
            </a:r>
            <a:endParaRPr lang="en-GB" sz="1400" dirty="0">
              <a:latin typeface="Century Gothic" panose="020B0502020202020204" pitchFamily="34" charset="0"/>
            </a:endParaRPr>
          </a:p>
          <a:p>
            <a:r>
              <a:rPr lang="en-GB" sz="1400" dirty="0">
                <a:latin typeface="Century Gothic" panose="020B0502020202020204" pitchFamily="34" charset="0"/>
                <a:hlinkClick r:id="rId6"/>
              </a:rPr>
              <a:t>vteam@essex.ac.uk</a:t>
            </a:r>
            <a:endParaRPr lang="en-GB" sz="1400" dirty="0">
              <a:latin typeface="Century Gothic" panose="020B0502020202020204" pitchFamily="34" charset="0"/>
            </a:endParaRPr>
          </a:p>
          <a:p>
            <a:r>
              <a:rPr lang="en-GB" sz="1400" dirty="0">
                <a:latin typeface="Century Gothic" panose="020B0502020202020204" pitchFamily="34" charset="0"/>
                <a:hlinkClick r:id="rId7"/>
              </a:rPr>
              <a:t>rebel@essex.ac.uk</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11</a:t>
            </a:r>
          </a:p>
        </p:txBody>
      </p:sp>
    </p:spTree>
    <p:extLst>
      <p:ext uri="{BB962C8B-B14F-4D97-AF65-F5344CB8AC3E}">
        <p14:creationId xmlns:p14="http://schemas.microsoft.com/office/powerpoint/2010/main" val="222073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868"/>
            <a:ext cx="6015456" cy="1470025"/>
          </a:xfrm>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5400" b="1" dirty="0">
                <a:solidFill>
                  <a:sysClr val="windowText" lastClr="000000"/>
                </a:solidFill>
                <a:latin typeface="Century Gothic" panose="020B0502020202020204" pitchFamily="34" charset="0"/>
              </a:rPr>
              <a:t>External Speakers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4952" y="1712984"/>
            <a:ext cx="8208912" cy="2523768"/>
          </a:xfrm>
          <a:prstGeom prst="rect">
            <a:avLst/>
          </a:prstGeom>
          <a:noFill/>
        </p:spPr>
        <p:txBody>
          <a:bodyPr wrap="square" rtlCol="0">
            <a:spAutoFit/>
          </a:bodyPr>
          <a:lstStyle/>
          <a:p>
            <a:r>
              <a:rPr lang="en-GB" sz="2000" dirty="0"/>
              <a:t>You must check that any external speakers or organisations you invite to speak are not included in the proscribed organisation list here:</a:t>
            </a:r>
            <a:endParaRPr lang="en-GB" sz="2000" dirty="0">
              <a:hlinkClick r:id="rId3"/>
            </a:endParaRPr>
          </a:p>
          <a:p>
            <a:endParaRPr lang="en-GB" sz="2000" dirty="0">
              <a:hlinkClick r:id="rId3"/>
            </a:endParaRPr>
          </a:p>
          <a:p>
            <a:r>
              <a:rPr lang="en-GB" sz="2000" dirty="0">
                <a:hlinkClick r:id="rId3"/>
              </a:rPr>
              <a:t>Proscribed terrorist groups or organisations - GOV.UK (www.gov.uk)</a:t>
            </a:r>
            <a:endParaRPr lang="en-GB" sz="2000" dirty="0"/>
          </a:p>
          <a:p>
            <a:endParaRPr lang="en-GB" sz="2000" b="1" dirty="0">
              <a:latin typeface="Century Gothic" panose="020B0502020202020204" pitchFamily="34" charset="0"/>
            </a:endParaRPr>
          </a:p>
          <a:p>
            <a:r>
              <a:rPr lang="en-GB" sz="2000" dirty="0">
                <a:latin typeface="Century Gothic" panose="020B0502020202020204" pitchFamily="34" charset="0"/>
              </a:rPr>
              <a:t>This can be found on the events toolkit under external speakers here: </a:t>
            </a:r>
            <a:r>
              <a:rPr lang="en-GB" sz="2000" dirty="0">
                <a:hlinkClick r:id="rId4"/>
              </a:rPr>
              <a:t>Event Toolkit (essexstudent.com)</a:t>
            </a:r>
            <a:endParaRPr lang="en-GB" sz="2000" b="1" dirty="0">
              <a:latin typeface="Century Gothic" panose="020B0502020202020204" pitchFamily="34" charset="0"/>
            </a:endParaRPr>
          </a:p>
          <a:p>
            <a:pPr marL="285750" indent="-285750">
              <a:buFont typeface="Arial" panose="020B0604020202020204" pitchFamily="34" charset="0"/>
              <a:buChar char="•"/>
            </a:pPr>
            <a:endParaRPr lang="en-GB" dirty="0"/>
          </a:p>
        </p:txBody>
      </p:sp>
      <p:sp>
        <p:nvSpPr>
          <p:cNvPr id="10" name="TextBox 9"/>
          <p:cNvSpPr txBox="1"/>
          <p:nvPr/>
        </p:nvSpPr>
        <p:spPr>
          <a:xfrm>
            <a:off x="253480" y="5761096"/>
            <a:ext cx="2520280" cy="1661993"/>
          </a:xfrm>
          <a:prstGeom prst="rect">
            <a:avLst/>
          </a:prstGeom>
          <a:noFill/>
        </p:spPr>
        <p:txBody>
          <a:bodyPr wrap="square" rtlCol="0">
            <a:spAutoFit/>
          </a:bodyPr>
          <a:lstStyle/>
          <a:p>
            <a:r>
              <a:rPr lang="en-GB" sz="1400" dirty="0">
                <a:latin typeface="Century Gothic" panose="020B0502020202020204" pitchFamily="34" charset="0"/>
                <a:hlinkClick r:id="rId5"/>
              </a:rPr>
              <a:t>susocs@essex.ac.uk</a:t>
            </a:r>
            <a:endParaRPr lang="en-GB" sz="1400" dirty="0">
              <a:latin typeface="Century Gothic" panose="020B0502020202020204" pitchFamily="34" charset="0"/>
            </a:endParaRPr>
          </a:p>
          <a:p>
            <a:r>
              <a:rPr lang="en-GB" sz="1400" dirty="0">
                <a:latin typeface="Century Gothic" panose="020B0502020202020204" pitchFamily="34" charset="0"/>
                <a:hlinkClick r:id="rId6"/>
              </a:rPr>
              <a:t>blades@essex.ac.uk</a:t>
            </a:r>
            <a:endParaRPr lang="en-GB" sz="1400" dirty="0">
              <a:latin typeface="Century Gothic" panose="020B0502020202020204" pitchFamily="34" charset="0"/>
            </a:endParaRPr>
          </a:p>
          <a:p>
            <a:r>
              <a:rPr lang="en-GB" sz="1400" dirty="0">
                <a:latin typeface="Century Gothic" panose="020B0502020202020204" pitchFamily="34" charset="0"/>
                <a:hlinkClick r:id="rId7"/>
              </a:rPr>
              <a:t>vteam@essex.ac.uk</a:t>
            </a:r>
            <a:endParaRPr lang="en-GB" sz="1400" dirty="0">
              <a:latin typeface="Century Gothic" panose="020B0502020202020204" pitchFamily="34" charset="0"/>
            </a:endParaRPr>
          </a:p>
          <a:p>
            <a:r>
              <a:rPr lang="en-GB" sz="1400" dirty="0">
                <a:latin typeface="Century Gothic" panose="020B0502020202020204" pitchFamily="34" charset="0"/>
                <a:hlinkClick r:id="rId8"/>
              </a:rPr>
              <a:t>rebel@essex.ac.uk</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11</a:t>
            </a:r>
          </a:p>
        </p:txBody>
      </p:sp>
    </p:spTree>
    <p:extLst>
      <p:ext uri="{BB962C8B-B14F-4D97-AF65-F5344CB8AC3E}">
        <p14:creationId xmlns:p14="http://schemas.microsoft.com/office/powerpoint/2010/main" val="21690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19868"/>
            <a:ext cx="6015456"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800" b="1" dirty="0">
                <a:solidFill>
                  <a:sysClr val="windowText" lastClr="000000"/>
                </a:solidFill>
                <a:latin typeface="Century Gothic" panose="020B0502020202020204" pitchFamily="34" charset="0"/>
              </a:rPr>
              <a:t>Freedom of Speech</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105287"/>
            <a:ext cx="8208912" cy="5355312"/>
          </a:xfrm>
          <a:prstGeom prst="rect">
            <a:avLst/>
          </a:prstGeom>
          <a:noFill/>
        </p:spPr>
        <p:txBody>
          <a:bodyPr wrap="square" rtlCol="0">
            <a:spAutoFit/>
          </a:bodyPr>
          <a:lstStyle/>
          <a:p>
            <a:pPr marL="285750" indent="-285750">
              <a:buFont typeface="Arial" panose="020B0604020202020204" pitchFamily="34" charset="0"/>
              <a:buChar char="•"/>
            </a:pPr>
            <a:r>
              <a:rPr lang="en-GB" sz="1700" dirty="0"/>
              <a:t>As of the 11</a:t>
            </a:r>
            <a:r>
              <a:rPr lang="en-GB" sz="1700" baseline="30000" dirty="0"/>
              <a:t>th</a:t>
            </a:r>
            <a:r>
              <a:rPr lang="en-GB" sz="1700" dirty="0"/>
              <a:t> of may 2023 a new Freedom of Speech Bill came into affect.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The idea of the Bill is to ensure an individual or group of individuals are able to express their right to freedom of speech and are not silenced.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To be put simply: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You </a:t>
            </a:r>
            <a:r>
              <a:rPr lang="en-GB" sz="1700" b="1" u="sng" dirty="0"/>
              <a:t>Cannot</a:t>
            </a:r>
            <a:r>
              <a:rPr lang="en-GB" sz="1700" dirty="0"/>
              <a:t>, prevent someone from their right to speak about a topic as long as this topic is not deemed as hate speech.</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Trigger warnings are still advised for sensitive topics to give individuals the opportunity to choose to attend or not.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You can express ideas, beliefs and views without being denied the ability or space to do so (as long as correct procedures have been followed). </a:t>
            </a:r>
          </a:p>
          <a:p>
            <a:endParaRPr lang="en-GB" sz="1700" dirty="0"/>
          </a:p>
          <a:p>
            <a:pPr marL="285750" indent="-285750">
              <a:buFont typeface="Arial" panose="020B0604020202020204" pitchFamily="34" charset="0"/>
              <a:buChar char="•"/>
            </a:pPr>
            <a:r>
              <a:rPr lang="en-GB" sz="1700" dirty="0"/>
              <a:t>External speakers will still follow the same procedure as before but it is your choice to invite them or not.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TextBox 9"/>
          <p:cNvSpPr txBox="1"/>
          <p:nvPr/>
        </p:nvSpPr>
        <p:spPr>
          <a:xfrm>
            <a:off x="253480" y="5761096"/>
            <a:ext cx="2520280" cy="1661993"/>
          </a:xfrm>
          <a:prstGeom prst="rect">
            <a:avLst/>
          </a:prstGeom>
          <a:noFill/>
        </p:spPr>
        <p:txBody>
          <a:bodyPr wrap="square" rtlCol="0">
            <a:spAutoFit/>
          </a:bodyPr>
          <a:lstStyle/>
          <a:p>
            <a:r>
              <a:rPr lang="en-GB" sz="1400" dirty="0">
                <a:latin typeface="Century Gothic" panose="020B0502020202020204" pitchFamily="34" charset="0"/>
                <a:hlinkClick r:id="rId3"/>
              </a:rPr>
              <a:t>susocs@essex.ac.uk</a:t>
            </a:r>
            <a:endParaRPr lang="en-GB" sz="1400" dirty="0">
              <a:latin typeface="Century Gothic" panose="020B0502020202020204" pitchFamily="34" charset="0"/>
            </a:endParaRPr>
          </a:p>
          <a:p>
            <a:r>
              <a:rPr lang="en-GB" sz="1400" dirty="0">
                <a:latin typeface="Century Gothic" panose="020B0502020202020204" pitchFamily="34" charset="0"/>
                <a:hlinkClick r:id="rId4"/>
              </a:rPr>
              <a:t>blades@essex.ac.uk</a:t>
            </a:r>
            <a:endParaRPr lang="en-GB" sz="1400" dirty="0">
              <a:latin typeface="Century Gothic" panose="020B0502020202020204" pitchFamily="34" charset="0"/>
            </a:endParaRPr>
          </a:p>
          <a:p>
            <a:r>
              <a:rPr lang="en-GB" sz="1400" dirty="0">
                <a:latin typeface="Century Gothic" panose="020B0502020202020204" pitchFamily="34" charset="0"/>
                <a:hlinkClick r:id="rId5"/>
              </a:rPr>
              <a:t>vteam@essex.ac.uk</a:t>
            </a:r>
            <a:endParaRPr lang="en-GB" sz="1400" dirty="0">
              <a:latin typeface="Century Gothic" panose="020B0502020202020204" pitchFamily="34" charset="0"/>
            </a:endParaRPr>
          </a:p>
          <a:p>
            <a:r>
              <a:rPr lang="en-GB" sz="1400" dirty="0">
                <a:latin typeface="Century Gothic" panose="020B0502020202020204" pitchFamily="34" charset="0"/>
                <a:hlinkClick r:id="rId6"/>
              </a:rPr>
              <a:t>rebel@essex.ac.uk</a:t>
            </a:r>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11</a:t>
            </a:r>
          </a:p>
        </p:txBody>
      </p:sp>
    </p:spTree>
    <p:extLst>
      <p:ext uri="{BB962C8B-B14F-4D97-AF65-F5344CB8AC3E}">
        <p14:creationId xmlns:p14="http://schemas.microsoft.com/office/powerpoint/2010/main" val="22701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496944"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5400" b="1" dirty="0">
                <a:solidFill>
                  <a:sysClr val="windowText" lastClr="000000"/>
                </a:solidFill>
                <a:latin typeface="Century Gothic" panose="020B0502020202020204" pitchFamily="34" charset="0"/>
              </a:rPr>
              <a:t>Event Permission Form</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6" name="TextBox 5"/>
          <p:cNvSpPr txBox="1"/>
          <p:nvPr/>
        </p:nvSpPr>
        <p:spPr>
          <a:xfrm>
            <a:off x="395537" y="1342216"/>
            <a:ext cx="4248472" cy="4247317"/>
          </a:xfrm>
          <a:prstGeom prst="rect">
            <a:avLst/>
          </a:prstGeom>
          <a:noFill/>
        </p:spPr>
        <p:txBody>
          <a:bodyPr wrap="square" rtlCol="0">
            <a:spAutoFit/>
          </a:bodyPr>
          <a:lstStyle/>
          <a:p>
            <a:r>
              <a:rPr lang="en-GB" sz="1400" dirty="0">
                <a:latin typeface="Century Gothic" panose="020B0502020202020204" pitchFamily="34" charset="0"/>
              </a:rPr>
              <a:t>If you are doing something outside on campus (especially if it involves music, electricity, food &amp; drink or just something a bit more out of the ordinary), then you will need to fill in this Estates form and send it to us for signing. Once we’ve signed it, we’ll email you to let you know it’s ready to be collected, and then you will need to send this to </a:t>
            </a:r>
            <a:r>
              <a:rPr lang="en-GB" sz="1400" dirty="0">
                <a:latin typeface="Century Gothic" panose="020B0502020202020204" pitchFamily="34" charset="0"/>
                <a:hlinkClick r:id="rId3"/>
              </a:rPr>
              <a:t>estates@essex.ac.uk</a:t>
            </a:r>
            <a:br>
              <a:rPr lang="en-GB" sz="1400" dirty="0">
                <a:latin typeface="Century Gothic" panose="020B0502020202020204" pitchFamily="34" charset="0"/>
              </a:rPr>
            </a:br>
            <a:br>
              <a:rPr lang="en-GB" sz="1400" dirty="0">
                <a:latin typeface="Century Gothic" panose="020B0502020202020204" pitchFamily="34" charset="0"/>
              </a:rPr>
            </a:br>
            <a:r>
              <a:rPr lang="en-GB" sz="1400" b="1" dirty="0">
                <a:latin typeface="Century Gothic" panose="020B0502020202020204" pitchFamily="34" charset="0"/>
              </a:rPr>
              <a:t>Three weeks' notice </a:t>
            </a:r>
            <a:r>
              <a:rPr lang="en-GB" sz="1400" dirty="0">
                <a:latin typeface="Century Gothic" panose="020B0502020202020204" pitchFamily="34" charset="0"/>
              </a:rPr>
              <a:t>will be required.</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Music can only be played between </a:t>
            </a:r>
            <a:r>
              <a:rPr lang="en-GB" sz="1400" b="1" dirty="0">
                <a:latin typeface="Century Gothic" panose="020B0502020202020204" pitchFamily="34" charset="0"/>
              </a:rPr>
              <a:t>12.00pm and 2.00pm and after 5.30pm </a:t>
            </a:r>
            <a:r>
              <a:rPr lang="en-GB" sz="1400" dirty="0">
                <a:latin typeface="Century Gothic" panose="020B0502020202020204" pitchFamily="34" charset="0"/>
              </a:rPr>
              <a:t>because of teaching times.</a:t>
            </a:r>
            <a:endParaRPr lang="en-GB" sz="1400" b="1" dirty="0">
              <a:latin typeface="Century Gothic" panose="020B0502020202020204" pitchFamily="34" charset="0"/>
            </a:endParaRPr>
          </a:p>
          <a:p>
            <a:endParaRPr lang="en-GB" dirty="0">
              <a:latin typeface="Century Gothic" panose="020B0502020202020204" pitchFamily="34" charset="0"/>
            </a:endParaRPr>
          </a:p>
          <a:p>
            <a:r>
              <a:rPr lang="en-US" sz="1400" dirty="0">
                <a:latin typeface="Century Gothic" panose="020B0502020202020204" pitchFamily="34" charset="0"/>
                <a:hlinkClick r:id="rId4"/>
              </a:rPr>
              <a:t>https://www.essex.ac.uk/-/media/documents/directories/estates-and-campus-services/event-permission-form.pdf</a:t>
            </a:r>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10" name="TextBox 9"/>
          <p:cNvSpPr txBox="1"/>
          <p:nvPr/>
        </p:nvSpPr>
        <p:spPr>
          <a:xfrm>
            <a:off x="143508" y="5515784"/>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5"/>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8"/>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92221" y="218732"/>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12</a:t>
            </a:r>
          </a:p>
        </p:txBody>
      </p:sp>
      <p:sp>
        <p:nvSpPr>
          <p:cNvPr id="3" name="TextBox 2">
            <a:extLst>
              <a:ext uri="{FF2B5EF4-FFF2-40B4-BE49-F238E27FC236}">
                <a16:creationId xmlns:a16="http://schemas.microsoft.com/office/drawing/2014/main" id="{CF6B6DCE-8C14-4014-A47D-139D774AB737}"/>
              </a:ext>
            </a:extLst>
          </p:cNvPr>
          <p:cNvSpPr txBox="1"/>
          <p:nvPr/>
        </p:nvSpPr>
        <p:spPr>
          <a:xfrm>
            <a:off x="5868144" y="2060848"/>
            <a:ext cx="2088232" cy="369332"/>
          </a:xfrm>
          <a:prstGeom prst="rect">
            <a:avLst/>
          </a:prstGeom>
          <a:noFill/>
        </p:spPr>
        <p:txBody>
          <a:bodyPr wrap="square" rtlCol="0">
            <a:spAutoFit/>
          </a:bodyPr>
          <a:lstStyle/>
          <a:p>
            <a:r>
              <a:rPr lang="en-GB" dirty="0"/>
              <a:t>Insert photo here </a:t>
            </a:r>
          </a:p>
        </p:txBody>
      </p:sp>
      <p:pic>
        <p:nvPicPr>
          <p:cNvPr id="12" name="Picture 11">
            <a:extLst>
              <a:ext uri="{FF2B5EF4-FFF2-40B4-BE49-F238E27FC236}">
                <a16:creationId xmlns:a16="http://schemas.microsoft.com/office/drawing/2014/main" id="{E6F50FC1-711D-4A57-B41E-2A37EDBAD76E}"/>
              </a:ext>
            </a:extLst>
          </p:cNvPr>
          <p:cNvPicPr>
            <a:picLocks noChangeAspect="1"/>
          </p:cNvPicPr>
          <p:nvPr/>
        </p:nvPicPr>
        <p:blipFill rotWithShape="1">
          <a:blip r:embed="rId9"/>
          <a:srcRect l="28738" t="14977" r="29976" b="19200"/>
          <a:stretch/>
        </p:blipFill>
        <p:spPr>
          <a:xfrm>
            <a:off x="4598930" y="1722284"/>
            <a:ext cx="4344866" cy="39668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84" y="45787"/>
            <a:ext cx="8712968" cy="1470025"/>
          </a:xfrm>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6000" b="1" dirty="0">
                <a:solidFill>
                  <a:schemeClr val="tx1"/>
                </a:solidFill>
                <a:latin typeface="Century Gothic" panose="020B0502020202020204" pitchFamily="34" charset="0"/>
              </a:rPr>
              <a:t>Food and Drink at Events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70458" y="1288673"/>
            <a:ext cx="8640960" cy="424731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500" dirty="0">
                <a:latin typeface="Century Gothic" panose="020B0502020202020204" pitchFamily="34" charset="0"/>
              </a:rPr>
              <a:t>If you are having food &amp; drink at your events, you need to make sure that is has been cooked, stored, handled and served safely.</a:t>
            </a:r>
          </a:p>
          <a:p>
            <a:pPr marL="342900" indent="-342900">
              <a:buFont typeface="Arial" panose="020B0604020202020204" pitchFamily="34" charset="0"/>
              <a:buChar char="•"/>
            </a:pPr>
            <a:endParaRPr lang="en-GB" sz="1500" dirty="0">
              <a:latin typeface="Century Gothic" panose="020B0502020202020204" pitchFamily="34" charset="0"/>
            </a:endParaRPr>
          </a:p>
          <a:p>
            <a:pPr marL="342900" indent="-342900">
              <a:buFont typeface="Arial" panose="020B0604020202020204" pitchFamily="34" charset="0"/>
              <a:buChar char="•"/>
            </a:pPr>
            <a:r>
              <a:rPr lang="en-GB" sz="1500" dirty="0">
                <a:latin typeface="Century Gothic" panose="020B0502020202020204" pitchFamily="34" charset="0"/>
              </a:rPr>
              <a:t>If you wish to cook something yourself (e.g. a cake for a bake sale) you will need to have at least a Level 2 Food Hygiene Certificate and provide a copy of this to us before you hold your event. There is a link to a course you can take on the Student Activities Exec resources page and you can get reimbursed for this through your club/society funds. </a:t>
            </a:r>
          </a:p>
          <a:p>
            <a:endParaRPr lang="en-GB" sz="1500" dirty="0">
              <a:latin typeface="Century Gothic" panose="020B0502020202020204" pitchFamily="34" charset="0"/>
            </a:endParaRPr>
          </a:p>
          <a:p>
            <a:pPr marL="342900" indent="-342900">
              <a:buFont typeface="Arial" panose="020B0604020202020204" pitchFamily="34" charset="0"/>
              <a:buChar char="•"/>
            </a:pPr>
            <a:r>
              <a:rPr lang="en-GB" sz="1500" dirty="0">
                <a:latin typeface="Century Gothic"/>
              </a:rPr>
              <a:t>All food and drink items </a:t>
            </a:r>
            <a:r>
              <a:rPr lang="en-GB" sz="1500" b="1" dirty="0">
                <a:latin typeface="Century Gothic"/>
              </a:rPr>
              <a:t>must</a:t>
            </a:r>
            <a:r>
              <a:rPr lang="en-GB" sz="1500" dirty="0">
                <a:latin typeface="Century Gothic"/>
              </a:rPr>
              <a:t> be labelled with their ingredients, any possible allergens and if they are vegetarian, vegan or gluten free items (Natasha's Law.)</a:t>
            </a:r>
            <a:endParaRPr lang="en-GB" sz="1500" dirty="0">
              <a:latin typeface="Century Gothic" panose="020B0502020202020204" pitchFamily="34" charset="0"/>
            </a:endParaRPr>
          </a:p>
          <a:p>
            <a:pPr marL="342900" indent="-342900">
              <a:buFont typeface="Arial" panose="020B0604020202020204" pitchFamily="34" charset="0"/>
              <a:buChar char="•"/>
            </a:pPr>
            <a:endParaRPr lang="en-GB" sz="1500" dirty="0">
              <a:latin typeface="Century Gothic" panose="020B0502020202020204" pitchFamily="34" charset="0"/>
            </a:endParaRPr>
          </a:p>
          <a:p>
            <a:pPr marL="342900" indent="-342900">
              <a:buFont typeface="Arial" panose="020B0604020202020204" pitchFamily="34" charset="0"/>
              <a:buChar char="•"/>
            </a:pPr>
            <a:r>
              <a:rPr lang="en-GB" sz="1500" dirty="0">
                <a:latin typeface="Century Gothic"/>
              </a:rPr>
              <a:t>Food must be stored at a suitable temperature. </a:t>
            </a:r>
            <a:br>
              <a:rPr lang="en-GB" sz="1500" dirty="0">
                <a:latin typeface="Century Gothic" panose="020B0502020202020204" pitchFamily="34" charset="0"/>
              </a:rPr>
            </a:br>
            <a:endParaRPr lang="en-GB" sz="1500">
              <a:latin typeface="Century Gothic" panose="020B0502020202020204" pitchFamily="34" charset="0"/>
            </a:endParaRPr>
          </a:p>
          <a:p>
            <a:pPr marL="342900" indent="-342900">
              <a:buFont typeface="Arial" panose="020B0604020202020204" pitchFamily="34" charset="0"/>
              <a:buChar char="•"/>
            </a:pPr>
            <a:r>
              <a:rPr lang="en-GB" sz="1500" dirty="0">
                <a:latin typeface="Century Gothic" panose="020B0502020202020204" pitchFamily="34" charset="0"/>
              </a:rPr>
              <a:t>Alcohol will only be permitted at events such as socials if a society/club adheres to the alcohol policy (this can be found on the FAQ’s page) – your funds cannot be spent on alcohol however unless except in certain circumstances please talk to the Student Activities Team.</a:t>
            </a:r>
          </a:p>
        </p:txBody>
      </p:sp>
      <p:sp>
        <p:nvSpPr>
          <p:cNvPr id="10" name="TextBox 9"/>
          <p:cNvSpPr txBox="1"/>
          <p:nvPr/>
        </p:nvSpPr>
        <p:spPr>
          <a:xfrm>
            <a:off x="270458" y="5653374"/>
            <a:ext cx="2418881" cy="1877437"/>
          </a:xfrm>
          <a:prstGeom prst="rect">
            <a:avLst/>
          </a:prstGeom>
          <a:noFill/>
        </p:spPr>
        <p:txBody>
          <a:bodyPr wrap="square" rtlCol="0">
            <a:spAutoFit/>
          </a:bodyPr>
          <a:lstStyle/>
          <a:p>
            <a:pPr algn="ctr"/>
            <a:r>
              <a:rPr lang="en-GB" sz="1600" dirty="0">
                <a:latin typeface="Century Gothic" panose="020B0502020202020204" pitchFamily="34" charset="0"/>
                <a:hlinkClick r:id="rId3"/>
              </a:rPr>
              <a:t>susocs@essex.ac.uk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4"/>
              </a:rPr>
              <a:t>blades@essex.ac.uk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5"/>
              </a:rPr>
              <a:t>vteam@essex.ac.uk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6"/>
              </a:rPr>
              <a:t>rebel@essex.ac.uk</a:t>
            </a: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46686" y="155302"/>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13</a:t>
            </a:r>
          </a:p>
        </p:txBody>
      </p:sp>
    </p:spTree>
    <p:extLst>
      <p:ext uri="{BB962C8B-B14F-4D97-AF65-F5344CB8AC3E}">
        <p14:creationId xmlns:p14="http://schemas.microsoft.com/office/powerpoint/2010/main" val="193105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6767"/>
            <a:ext cx="8208912"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800" b="1" dirty="0">
                <a:solidFill>
                  <a:schemeClr val="tx1"/>
                </a:solidFill>
                <a:latin typeface="Century Gothic" panose="020B0502020202020204" pitchFamily="34" charset="0"/>
              </a:rPr>
              <a:t>Table and Venue Bookings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556792"/>
            <a:ext cx="8208912" cy="923330"/>
          </a:xfrm>
          <a:prstGeom prst="rect">
            <a:avLst/>
          </a:prstGeom>
          <a:noFill/>
        </p:spPr>
        <p:txBody>
          <a:bodyPr wrap="square" rtlCol="0">
            <a:spAutoFit/>
          </a:bodyPr>
          <a:lstStyle/>
          <a:p>
            <a:endParaRPr lang="en-GB" dirty="0"/>
          </a:p>
          <a:p>
            <a:endParaRPr lang="en-US" dirty="0"/>
          </a:p>
          <a:p>
            <a:endParaRPr lang="en-US" dirty="0"/>
          </a:p>
        </p:txBody>
      </p:sp>
      <p:sp>
        <p:nvSpPr>
          <p:cNvPr id="3" name="TextBox 2"/>
          <p:cNvSpPr txBox="1"/>
          <p:nvPr/>
        </p:nvSpPr>
        <p:spPr>
          <a:xfrm>
            <a:off x="718591" y="1966481"/>
            <a:ext cx="7848872" cy="2862322"/>
          </a:xfrm>
          <a:prstGeom prst="rect">
            <a:avLst/>
          </a:prstGeom>
          <a:noFill/>
        </p:spPr>
        <p:txBody>
          <a:bodyPr wrap="square" lIns="91440" tIns="45720" rIns="91440" bIns="45720" rtlCol="0" anchor="t">
            <a:spAutoFit/>
          </a:bodyPr>
          <a:lstStyle/>
          <a:p>
            <a:endParaRPr lang="en-GB" dirty="0">
              <a:latin typeface="Century Gothic" panose="020B0502020202020204" pitchFamily="34" charset="0"/>
            </a:endParaRPr>
          </a:p>
          <a:p>
            <a:pPr marL="285750" indent="-285750">
              <a:buFont typeface="Arial" panose="020B0604020202020204" pitchFamily="34" charset="0"/>
              <a:buChar char="•"/>
            </a:pPr>
            <a:r>
              <a:rPr lang="en-GB" b="1" dirty="0">
                <a:latin typeface="Century Gothic"/>
              </a:rPr>
              <a:t>Table bookings </a:t>
            </a:r>
            <a:r>
              <a:rPr lang="en-GB" dirty="0">
                <a:latin typeface="Century Gothic"/>
              </a:rPr>
              <a:t>- </a:t>
            </a:r>
            <a:r>
              <a:rPr lang="en-GB" dirty="0">
                <a:latin typeface="Century Gothic"/>
                <a:hlinkClick r:id="rId3"/>
              </a:rPr>
              <a:t>https://www.essexstudent.com/toolkit/</a:t>
            </a:r>
          </a:p>
          <a:p>
            <a:r>
              <a:rPr lang="en-GB" dirty="0">
                <a:latin typeface="Century Gothic" panose="020B0502020202020204" pitchFamily="34" charset="0"/>
              </a:rPr>
              <a:t> Please use this form to book tables and gazebos for use on the squares.</a:t>
            </a:r>
          </a:p>
          <a:p>
            <a:endParaRPr lang="en-GB" dirty="0">
              <a:latin typeface="Century Gothic" panose="020B0502020202020204" pitchFamily="34" charset="0"/>
            </a:endParaRPr>
          </a:p>
          <a:p>
            <a:pPr marL="285750" indent="-285750">
              <a:buFont typeface="Arial" panose="020B0604020202020204" pitchFamily="34" charset="0"/>
              <a:buChar char="•"/>
            </a:pPr>
            <a:r>
              <a:rPr lang="en-GB" b="1" dirty="0">
                <a:latin typeface="Century Gothic"/>
              </a:rPr>
              <a:t>Venue booking form </a:t>
            </a:r>
            <a:r>
              <a:rPr lang="en-GB" dirty="0">
                <a:latin typeface="Century Gothic"/>
              </a:rPr>
              <a:t>– </a:t>
            </a:r>
            <a:r>
              <a:rPr lang="en-GB" dirty="0">
                <a:latin typeface="Century Gothic"/>
                <a:hlinkClick r:id="rId3"/>
              </a:rPr>
              <a:t>https://www.essexstudent.com/toolkit/</a:t>
            </a:r>
            <a:endParaRPr lang="en-GB">
              <a:highlight>
                <a:srgbClr val="FF0000"/>
              </a:highlight>
              <a:latin typeface="Century Gothic"/>
            </a:endParaRPr>
          </a:p>
          <a:p>
            <a:r>
              <a:rPr lang="en-GB" dirty="0">
                <a:latin typeface="Century Gothic" panose="020B0502020202020204" pitchFamily="34" charset="0"/>
              </a:rPr>
              <a:t>If you want to hold an event in one of the following venues: SU Bar, Top Bar, The Atrium or Sub Zero please complete the above form with as much information as possible. </a:t>
            </a:r>
          </a:p>
          <a:p>
            <a:endParaRPr lang="en-GB" dirty="0">
              <a:latin typeface="Century Gothic" panose="020B0502020202020204" pitchFamily="34" charset="0"/>
            </a:endParaRPr>
          </a:p>
        </p:txBody>
      </p:sp>
      <p:sp>
        <p:nvSpPr>
          <p:cNvPr id="10" name="TextBox 9"/>
          <p:cNvSpPr txBox="1"/>
          <p:nvPr/>
        </p:nvSpPr>
        <p:spPr>
          <a:xfrm>
            <a:off x="179512" y="5517232"/>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4"/>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56484"/>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14</a:t>
            </a:r>
          </a:p>
        </p:txBody>
      </p:sp>
    </p:spTree>
    <p:extLst>
      <p:ext uri="{BB962C8B-B14F-4D97-AF65-F5344CB8AC3E}">
        <p14:creationId xmlns:p14="http://schemas.microsoft.com/office/powerpoint/2010/main" val="81988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752"/>
            <a:ext cx="8496944" cy="1244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6000" b="1" dirty="0">
                <a:solidFill>
                  <a:schemeClr val="tx1"/>
                </a:solidFill>
                <a:latin typeface="Century Gothic" panose="020B0502020202020204" pitchFamily="34" charset="0"/>
              </a:rPr>
              <a:t>Funding Events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95536" y="1225911"/>
            <a:ext cx="8352928" cy="4478149"/>
          </a:xfrm>
          <a:prstGeom prst="rect">
            <a:avLst/>
          </a:prstGeom>
          <a:noFill/>
        </p:spPr>
        <p:txBody>
          <a:bodyPr wrap="square" rtlCol="0">
            <a:spAutoFit/>
          </a:bodyPr>
          <a:lstStyle/>
          <a:p>
            <a:pPr marL="285750" indent="-285750">
              <a:buFont typeface="Arial" panose="020B0604020202020204" pitchFamily="34" charset="0"/>
              <a:buChar char="•"/>
            </a:pPr>
            <a:r>
              <a:rPr lang="en-GB" sz="1500" dirty="0">
                <a:latin typeface="Century Gothic" panose="020B0502020202020204" pitchFamily="34" charset="0"/>
              </a:rPr>
              <a:t>Before you plan an event, make sure you have an estimated cost and that the President and Treasurer are in agreement that there are sufficient funds available and the money can be used for this purpose</a:t>
            </a:r>
            <a:br>
              <a:rPr lang="en-GB" sz="1500" dirty="0">
                <a:latin typeface="Century Gothic" panose="020B0502020202020204" pitchFamily="34" charset="0"/>
              </a:rPr>
            </a:br>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Make sure to gauge interest from your members before you start making purchases –may sell less tickets than you anticipate</a:t>
            </a:r>
          </a:p>
          <a:p>
            <a:pPr marL="285750" indent="-285750">
              <a:buFont typeface="Arial" panose="020B0604020202020204" pitchFamily="34" charset="0"/>
              <a:buChar char="•"/>
            </a:pPr>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Societies and Clubs do not have any restrictions when spending whatever money is in their account (other than </a:t>
            </a:r>
            <a:r>
              <a:rPr lang="en-GB" sz="1500" b="1" dirty="0">
                <a:latin typeface="Century Gothic" panose="020B0502020202020204" pitchFamily="34" charset="0"/>
              </a:rPr>
              <a:t>alcohol, illegal substances, purchases that only benefit certain members</a:t>
            </a:r>
            <a:r>
              <a:rPr lang="en-GB" sz="1500" dirty="0">
                <a:latin typeface="Century Gothic" panose="020B0502020202020204" pitchFamily="34" charset="0"/>
              </a:rPr>
              <a:t>)</a:t>
            </a:r>
            <a:br>
              <a:rPr lang="en-GB" sz="1500" dirty="0">
                <a:latin typeface="Century Gothic" panose="020B0502020202020204" pitchFamily="34" charset="0"/>
              </a:rPr>
            </a:br>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You cannot use expected income to buy things – so for example if you know you’ve already sold 10 tickets at £10 each for an event, you cannot use this £100 (minus VAT) to buy anything until the money has cleared and is displayed in your weekly finance report </a:t>
            </a:r>
          </a:p>
          <a:p>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All web sales are processed at the end of each month – for example any money made from tickets at an event on the 6th October wouldn’t be processed and accessible to use until the start of November. </a:t>
            </a:r>
          </a:p>
        </p:txBody>
      </p:sp>
      <p:sp>
        <p:nvSpPr>
          <p:cNvPr id="9" name="TextBox 8"/>
          <p:cNvSpPr txBox="1"/>
          <p:nvPr/>
        </p:nvSpPr>
        <p:spPr>
          <a:xfrm>
            <a:off x="107504" y="5601910"/>
            <a:ext cx="2520280" cy="1908215"/>
          </a:xfrm>
          <a:prstGeom prst="rect">
            <a:avLst/>
          </a:prstGeom>
          <a:noFill/>
        </p:spPr>
        <p:txBody>
          <a:bodyPr wrap="square" rtlCol="0">
            <a:spAutoFit/>
          </a:bodyPr>
          <a:lstStyle/>
          <a:p>
            <a:pPr algn="ctr"/>
            <a:r>
              <a:rPr lang="en-GB" sz="1600" dirty="0">
                <a:latin typeface="Century Gothic" panose="020B0502020202020204" pitchFamily="34" charset="0"/>
                <a:hlinkClick r:id="rId3"/>
              </a:rPr>
              <a:t>susocs@essex.ac.uk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4"/>
              </a:rPr>
              <a:t>blades@essex.ac.uk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5"/>
              </a:rPr>
              <a:t>vteam@essex.ac.uk</a:t>
            </a:r>
            <a:endParaRPr lang="en-GB" sz="1600" dirty="0">
              <a:latin typeface="Century Gothic" panose="020B0502020202020204" pitchFamily="34" charset="0"/>
            </a:endParaRPr>
          </a:p>
          <a:p>
            <a:pPr algn="ctr"/>
            <a:r>
              <a:rPr lang="en-GB" sz="1600" dirty="0">
                <a:latin typeface="Century Gothic" panose="020B0502020202020204" pitchFamily="34" charset="0"/>
                <a:hlinkClick r:id="rId6"/>
              </a:rPr>
              <a:t>rebel@essex.ac.uk</a:t>
            </a: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0" name="TextBox 9"/>
          <p:cNvSpPr txBox="1"/>
          <p:nvPr/>
        </p:nvSpPr>
        <p:spPr>
          <a:xfrm>
            <a:off x="8060660"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15</a:t>
            </a:r>
          </a:p>
        </p:txBody>
      </p:sp>
    </p:spTree>
    <p:extLst>
      <p:ext uri="{BB962C8B-B14F-4D97-AF65-F5344CB8AC3E}">
        <p14:creationId xmlns:p14="http://schemas.microsoft.com/office/powerpoint/2010/main" val="309778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sz="6000" b="1" dirty="0">
                <a:latin typeface="Century Gothic" panose="020B0502020202020204" pitchFamily="34" charset="0"/>
              </a:rPr>
              <a:t>Ticketing Events</a:t>
            </a:r>
          </a:p>
        </p:txBody>
      </p:sp>
      <p:sp>
        <p:nvSpPr>
          <p:cNvPr id="3" name="Content Placeholder 2"/>
          <p:cNvSpPr>
            <a:spLocks noGrp="1"/>
          </p:cNvSpPr>
          <p:nvPr>
            <p:ph idx="1"/>
          </p:nvPr>
        </p:nvSpPr>
        <p:spPr>
          <a:xfrm>
            <a:off x="358417" y="922359"/>
            <a:ext cx="8606071" cy="5256584"/>
          </a:xfrm>
        </p:spPr>
        <p:txBody>
          <a:bodyPr>
            <a:noAutofit/>
          </a:bodyPr>
          <a:lstStyle/>
          <a:p>
            <a:pPr marL="0" indent="0">
              <a:buNone/>
            </a:pPr>
            <a:endParaRPr lang="en-GB" sz="1100" b="1" u="sng" dirty="0">
              <a:latin typeface="Century Gothic" panose="020B0502020202020204" pitchFamily="34" charset="0"/>
            </a:endParaRPr>
          </a:p>
          <a:p>
            <a:r>
              <a:rPr lang="en-GB" sz="1600" dirty="0">
                <a:latin typeface="Century Gothic" panose="020B0502020202020204" pitchFamily="34" charset="0"/>
              </a:rPr>
              <a:t>The Student Activities team can create tickets that can be bought by members and non-members online. </a:t>
            </a:r>
            <a:br>
              <a:rPr lang="en-GB" sz="1600" dirty="0">
                <a:latin typeface="Century Gothic" panose="020B0502020202020204" pitchFamily="34" charset="0"/>
              </a:rPr>
            </a:br>
            <a:endParaRPr lang="en-GB" sz="1600" dirty="0">
              <a:latin typeface="Century Gothic" panose="020B0502020202020204" pitchFamily="34" charset="0"/>
            </a:endParaRPr>
          </a:p>
          <a:p>
            <a:r>
              <a:rPr lang="en-GB" sz="1600" dirty="0">
                <a:latin typeface="Century Gothic" panose="020B0502020202020204" pitchFamily="34" charset="0"/>
              </a:rPr>
              <a:t>Create an event on your society/club web page and then use the form on the ‘Ticket Request’ button on the Student Activities executive resources page to submit details of the event, including the ticket prices and any capacity limits. Please allow adequate time for us to set it up but also for members to buy their tickets. Ticket income from web sales goes straight into your society/club account - please note that VAT will be deducted. </a:t>
            </a:r>
            <a:br>
              <a:rPr lang="en-GB" sz="1400" dirty="0">
                <a:latin typeface="Century Gothic" panose="020B0502020202020204" pitchFamily="34" charset="0"/>
              </a:rPr>
            </a:br>
            <a:endParaRPr lang="en-GB" sz="1400" dirty="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0528" y="5830460"/>
            <a:ext cx="2520280" cy="1538883"/>
          </a:xfrm>
          <a:prstGeom prst="rect">
            <a:avLst/>
          </a:prstGeom>
          <a:noFill/>
        </p:spPr>
        <p:txBody>
          <a:bodyPr wrap="square" rtlCol="0">
            <a:spAutoFit/>
          </a:bodyPr>
          <a:lstStyle/>
          <a:p>
            <a:pPr algn="ctr"/>
            <a:r>
              <a:rPr lang="en-GB" sz="1200" dirty="0">
                <a:latin typeface="Century Gothic" panose="020B0502020202020204" pitchFamily="34" charset="0"/>
                <a:hlinkClick r:id="rId3"/>
              </a:rPr>
              <a:t>susocs@essex.ac.uk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4"/>
              </a:rPr>
              <a:t>blades@essex.ac.uk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5"/>
              </a:rPr>
              <a:t>vteam@essex.ac.uk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6"/>
              </a:rPr>
              <a:t>rebel@essex.ac.uk</a:t>
            </a:r>
            <a:endParaRPr lang="en-GB" sz="12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8" name="TextBox 7"/>
          <p:cNvSpPr txBox="1"/>
          <p:nvPr/>
        </p:nvSpPr>
        <p:spPr>
          <a:xfrm>
            <a:off x="8082904" y="177555"/>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16</a:t>
            </a:r>
          </a:p>
        </p:txBody>
      </p:sp>
      <p:sp>
        <p:nvSpPr>
          <p:cNvPr id="12" name="TextBox 11">
            <a:extLst>
              <a:ext uri="{FF2B5EF4-FFF2-40B4-BE49-F238E27FC236}">
                <a16:creationId xmlns:a16="http://schemas.microsoft.com/office/drawing/2014/main" id="{07A51C9A-6260-47EB-AE70-6FD7FAA57400}"/>
              </a:ext>
            </a:extLst>
          </p:cNvPr>
          <p:cNvSpPr txBox="1"/>
          <p:nvPr/>
        </p:nvSpPr>
        <p:spPr>
          <a:xfrm>
            <a:off x="620304" y="5617095"/>
            <a:ext cx="7903392" cy="338554"/>
          </a:xfrm>
          <a:prstGeom prst="rect">
            <a:avLst/>
          </a:prstGeom>
          <a:noFill/>
        </p:spPr>
        <p:txBody>
          <a:bodyPr wrap="square">
            <a:spAutoFit/>
          </a:bodyPr>
          <a:lstStyle/>
          <a:p>
            <a:pPr algn="ctr"/>
            <a:r>
              <a:rPr lang="en-GB" sz="1600" dirty="0">
                <a:latin typeface="Century Gothic" panose="020B0502020202020204" pitchFamily="34" charset="0"/>
              </a:rPr>
              <a:t>https://www.essexstudent.com/activities/studentactivitiesexechelp/</a:t>
            </a:r>
          </a:p>
        </p:txBody>
      </p:sp>
      <p:pic>
        <p:nvPicPr>
          <p:cNvPr id="11" name="Picture 10">
            <a:extLst>
              <a:ext uri="{FF2B5EF4-FFF2-40B4-BE49-F238E27FC236}">
                <a16:creationId xmlns:a16="http://schemas.microsoft.com/office/drawing/2014/main" id="{54D4D928-E966-448C-9EA3-8251F95B4B17}"/>
              </a:ext>
            </a:extLst>
          </p:cNvPr>
          <p:cNvPicPr>
            <a:picLocks noChangeAspect="1"/>
          </p:cNvPicPr>
          <p:nvPr/>
        </p:nvPicPr>
        <p:blipFill rotWithShape="1">
          <a:blip r:embed="rId7"/>
          <a:srcRect l="17713" t="12201" r="39763" b="43700"/>
          <a:stretch/>
        </p:blipFill>
        <p:spPr>
          <a:xfrm>
            <a:off x="2742333" y="3427789"/>
            <a:ext cx="3749341" cy="2187116"/>
          </a:xfrm>
          <a:prstGeom prst="rect">
            <a:avLst/>
          </a:prstGeom>
        </p:spPr>
      </p:pic>
      <p:sp>
        <p:nvSpPr>
          <p:cNvPr id="27" name="Oval 26">
            <a:extLst>
              <a:ext uri="{FF2B5EF4-FFF2-40B4-BE49-F238E27FC236}">
                <a16:creationId xmlns:a16="http://schemas.microsoft.com/office/drawing/2014/main" id="{0ECC73F0-972F-43BC-BBE2-5053A6E39B8A}"/>
              </a:ext>
            </a:extLst>
          </p:cNvPr>
          <p:cNvSpPr/>
          <p:nvPr/>
        </p:nvSpPr>
        <p:spPr>
          <a:xfrm>
            <a:off x="4274408" y="4817046"/>
            <a:ext cx="774088" cy="797859"/>
          </a:xfrm>
          <a:prstGeom prst="ellipse">
            <a:avLst/>
          </a:prstGeom>
          <a:noFill/>
          <a:ln>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79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8"/>
            <a:ext cx="8229600" cy="1143000"/>
          </a:xfrm>
        </p:spPr>
        <p:txBody>
          <a:bodyPr>
            <a:normAutofit/>
          </a:bodyPr>
          <a:lstStyle/>
          <a:p>
            <a:r>
              <a:rPr lang="en-GB" sz="6000" b="1" dirty="0">
                <a:latin typeface="Century Gothic" panose="020B0502020202020204" pitchFamily="34" charset="0"/>
              </a:rPr>
              <a:t>Ticketing Events</a:t>
            </a:r>
          </a:p>
        </p:txBody>
      </p:sp>
      <p:sp>
        <p:nvSpPr>
          <p:cNvPr id="3" name="Content Placeholder 2"/>
          <p:cNvSpPr>
            <a:spLocks noGrp="1"/>
          </p:cNvSpPr>
          <p:nvPr>
            <p:ph idx="1"/>
          </p:nvPr>
        </p:nvSpPr>
        <p:spPr>
          <a:xfrm>
            <a:off x="268964" y="1227585"/>
            <a:ext cx="8606071" cy="5256584"/>
          </a:xfrm>
        </p:spPr>
        <p:txBody>
          <a:bodyPr vert="horz" lIns="91440" tIns="45720" rIns="91440" bIns="45720" rtlCol="0" anchor="t">
            <a:noAutofit/>
          </a:bodyPr>
          <a:lstStyle/>
          <a:p>
            <a:pPr marL="0" indent="0">
              <a:buNone/>
            </a:pPr>
            <a:endParaRPr lang="en-GB" sz="1400" dirty="0">
              <a:latin typeface="Century Gothic" panose="020B0502020202020204" pitchFamily="34" charset="0"/>
            </a:endParaRPr>
          </a:p>
          <a:p>
            <a:r>
              <a:rPr lang="en-GB" sz="1600" dirty="0">
                <a:latin typeface="Century Gothic" panose="020B0502020202020204" pitchFamily="34" charset="0"/>
              </a:rPr>
              <a:t>If there is more than one society/club collaborating in this event, we can add different ticket types so that members of specific societies/clubs can buy the right ticket and make sure their society receives the income from this. This doesn’t stop people buying the wrong ticket however so our advice would be to agree profit share percentages, run all ticket sales through to one society/club, and then ask us to split this after the event.  </a:t>
            </a:r>
            <a:br>
              <a:rPr lang="en-GB" sz="1600" dirty="0">
                <a:latin typeface="Century Gothic" panose="020B0502020202020204" pitchFamily="34" charset="0"/>
              </a:rPr>
            </a:br>
            <a:endParaRPr lang="en-GB" sz="1600" dirty="0">
              <a:latin typeface="Century Gothic" panose="020B0502020202020204" pitchFamily="34" charset="0"/>
            </a:endParaRPr>
          </a:p>
          <a:p>
            <a:r>
              <a:rPr lang="en-GB" sz="1600" dirty="0">
                <a:latin typeface="Century Gothic"/>
              </a:rPr>
              <a:t>Do not use third- sites to sell tickets (e.g. Eventbrite). They will very likely take a cut. and you will be liable for ensuring you follow VAT laws yourselves. </a:t>
            </a:r>
          </a:p>
          <a:p>
            <a:endParaRPr lang="en-GB" sz="1600" dirty="0">
              <a:latin typeface="Century Gothic" panose="020B0502020202020204" pitchFamily="34" charset="0"/>
            </a:endParaRPr>
          </a:p>
          <a:p>
            <a:r>
              <a:rPr lang="en-GB" sz="1600" dirty="0">
                <a:latin typeface="Century Gothic" panose="020B0502020202020204" pitchFamily="34" charset="0"/>
              </a:rPr>
              <a:t>Selling tickets through the SU website allows us to ensure 100% of the income goes to your society/club/project (minus VAT). Our finance team will automatically handle the VAT for you.</a:t>
            </a:r>
          </a:p>
        </p:txBody>
      </p:sp>
      <p:sp>
        <p:nvSpPr>
          <p:cNvPr id="4" name="Rectangle 3"/>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1" y="5502183"/>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8" name="TextBox 7"/>
          <p:cNvSpPr txBox="1"/>
          <p:nvPr/>
        </p:nvSpPr>
        <p:spPr>
          <a:xfrm>
            <a:off x="8107995" y="170847"/>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17</a:t>
            </a:r>
          </a:p>
        </p:txBody>
      </p:sp>
    </p:spTree>
    <p:extLst>
      <p:ext uri="{BB962C8B-B14F-4D97-AF65-F5344CB8AC3E}">
        <p14:creationId xmlns:p14="http://schemas.microsoft.com/office/powerpoint/2010/main" val="25702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79512" y="167071"/>
            <a:ext cx="8784976" cy="1470025"/>
          </a:xfrm>
          <a:prstGeom prst="rect">
            <a:avLst/>
          </a:prstGeom>
          <a:ln w="571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dirty="0">
                <a:solidFill>
                  <a:sysClr val="windowText" lastClr="000000"/>
                </a:solidFill>
                <a:latin typeface="Century Gothic" panose="020B0502020202020204" pitchFamily="34" charset="0"/>
              </a:rPr>
              <a:t>Session Format</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79467" y="5441202"/>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2" name="Rectangle 11"/>
          <p:cNvSpPr/>
          <p:nvPr/>
        </p:nvSpPr>
        <p:spPr>
          <a:xfrm>
            <a:off x="539552" y="1710767"/>
            <a:ext cx="8064896" cy="347787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000" dirty="0">
                <a:latin typeface="Century Gothic" panose="020B0502020202020204" pitchFamily="34" charset="0"/>
              </a:rPr>
              <a:t>Take notes.</a:t>
            </a:r>
          </a:p>
          <a:p>
            <a:pPr marL="285750" indent="-285750">
              <a:buFont typeface="Arial" panose="020B0604020202020204" pitchFamily="34" charset="0"/>
              <a:buChar char="•"/>
            </a:pPr>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If you have any questions take note of them and we will answer them at the end of the session. </a:t>
            </a:r>
          </a:p>
          <a:p>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a:rPr>
              <a:t>Relay this information back to your, club, society or project committee, team. </a:t>
            </a:r>
            <a:endParaRPr lang="en-US" sz="2000" dirty="0">
              <a:latin typeface="Century Gothic" panose="020B0502020202020204" pitchFamily="34" charset="0"/>
            </a:endParaRPr>
          </a:p>
          <a:p>
            <a:pPr marL="285750" indent="-285750">
              <a:buFont typeface="Arial" panose="020B0604020202020204" pitchFamily="34" charset="0"/>
              <a:buChar char="•"/>
            </a:pPr>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This session is being recorded and will be uploaded online – make sure to turn your camera off if you do not want to be in the video!</a:t>
            </a:r>
          </a:p>
        </p:txBody>
      </p:sp>
      <p:sp>
        <p:nvSpPr>
          <p:cNvPr id="9" name="TextBox 8"/>
          <p:cNvSpPr txBox="1"/>
          <p:nvPr/>
        </p:nvSpPr>
        <p:spPr>
          <a:xfrm>
            <a:off x="8060660"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a:t>
            </a:r>
          </a:p>
        </p:txBody>
      </p:sp>
    </p:spTree>
    <p:extLst>
      <p:ext uri="{BB962C8B-B14F-4D97-AF65-F5344CB8AC3E}">
        <p14:creationId xmlns:p14="http://schemas.microsoft.com/office/powerpoint/2010/main" val="336085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195" y="0"/>
            <a:ext cx="8496944"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6000" b="1" dirty="0">
                <a:solidFill>
                  <a:schemeClr val="tx1"/>
                </a:solidFill>
                <a:latin typeface="Century Gothic" panose="020B0502020202020204" pitchFamily="34" charset="0"/>
              </a:rPr>
              <a:t>Fundraising</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1861" y="1268760"/>
            <a:ext cx="8352928" cy="4247317"/>
          </a:xfrm>
          <a:prstGeom prst="rect">
            <a:avLst/>
          </a:prstGeom>
          <a:noFill/>
        </p:spPr>
        <p:txBody>
          <a:bodyPr wrap="square" rtlCol="0">
            <a:spAutoFit/>
          </a:bodyPr>
          <a:lstStyle/>
          <a:p>
            <a:pPr marL="685800" indent="-685800">
              <a:buFont typeface="Arial" panose="020B0604020202020204" pitchFamily="34" charset="0"/>
              <a:buChar char="•"/>
            </a:pPr>
            <a:r>
              <a:rPr lang="en-GB" sz="1600" dirty="0">
                <a:latin typeface="Century Gothic" panose="020B0502020202020204" pitchFamily="34" charset="0"/>
              </a:rPr>
              <a:t>You can hold fundraising events for your society/club or for charities</a:t>
            </a:r>
            <a:br>
              <a:rPr lang="en-GB" sz="1600" dirty="0">
                <a:latin typeface="Century Gothic" panose="020B0502020202020204" pitchFamily="34" charset="0"/>
              </a:rPr>
            </a:br>
            <a:endParaRPr lang="en-GB" sz="1600" dirty="0">
              <a:latin typeface="Century Gothic" panose="020B0502020202020204" pitchFamily="34" charset="0"/>
            </a:endParaRPr>
          </a:p>
          <a:p>
            <a:pPr marL="685800" indent="-685800">
              <a:buFont typeface="Arial" panose="020B0604020202020204" pitchFamily="34" charset="0"/>
              <a:buChar char="•"/>
            </a:pPr>
            <a:r>
              <a:rPr lang="en-GB" sz="1600" dirty="0">
                <a:latin typeface="Century Gothic" panose="020B0502020202020204" pitchFamily="34" charset="0"/>
              </a:rPr>
              <a:t>When starting your fundraising event, make sure you take a cash float with you – the SU </a:t>
            </a:r>
            <a:r>
              <a:rPr lang="en-GB" sz="1600" b="1" dirty="0">
                <a:latin typeface="Century Gothic" panose="020B0502020202020204" pitchFamily="34" charset="0"/>
              </a:rPr>
              <a:t>cannot</a:t>
            </a:r>
            <a:r>
              <a:rPr lang="en-GB" sz="1600" dirty="0">
                <a:latin typeface="Century Gothic" panose="020B0502020202020204" pitchFamily="34" charset="0"/>
              </a:rPr>
              <a:t> provide one</a:t>
            </a:r>
          </a:p>
          <a:p>
            <a:pPr marL="685800" indent="-685800">
              <a:buFont typeface="Arial" panose="020B0604020202020204" pitchFamily="34" charset="0"/>
              <a:buChar char="•"/>
            </a:pPr>
            <a:endParaRPr lang="en-GB" sz="1600" dirty="0">
              <a:latin typeface="Century Gothic" panose="020B0502020202020204" pitchFamily="34" charset="0"/>
            </a:endParaRPr>
          </a:p>
          <a:p>
            <a:pPr marL="685800" indent="-685800">
              <a:buFont typeface="Arial" panose="020B0604020202020204" pitchFamily="34" charset="0"/>
              <a:buChar char="•"/>
            </a:pPr>
            <a:r>
              <a:rPr lang="en-GB" sz="1600" dirty="0">
                <a:latin typeface="Century Gothic" panose="020B0502020202020204" pitchFamily="34" charset="0"/>
              </a:rPr>
              <a:t>Make sure another executive member checks the amount before starting so that there are no disputes at the end of your event</a:t>
            </a:r>
            <a:br>
              <a:rPr lang="en-GB" sz="1600" dirty="0">
                <a:latin typeface="Century Gothic" panose="020B0502020202020204" pitchFamily="34" charset="0"/>
              </a:rPr>
            </a:br>
            <a:endParaRPr lang="en-GB" sz="1600" dirty="0">
              <a:latin typeface="Century Gothic" panose="020B0502020202020204" pitchFamily="34" charset="0"/>
            </a:endParaRPr>
          </a:p>
          <a:p>
            <a:pPr marL="685800" indent="-685800">
              <a:buFont typeface="Arial" panose="020B0604020202020204" pitchFamily="34" charset="0"/>
              <a:buChar char="•"/>
            </a:pPr>
            <a:r>
              <a:rPr lang="en-GB" sz="1600" dirty="0">
                <a:latin typeface="Century Gothic" panose="020B0502020202020204" pitchFamily="34" charset="0"/>
              </a:rPr>
              <a:t>The treasurer is responsible for taking this money and paying it in to the account. </a:t>
            </a:r>
          </a:p>
          <a:p>
            <a:pPr marL="685800" indent="-685800">
              <a:buFont typeface="Arial" panose="020B0604020202020204" pitchFamily="34" charset="0"/>
              <a:buChar char="•"/>
            </a:pPr>
            <a:endParaRPr lang="en-GB" sz="1600" dirty="0">
              <a:latin typeface="Century Gothic" panose="020B0502020202020204" pitchFamily="34" charset="0"/>
            </a:endParaRPr>
          </a:p>
          <a:p>
            <a:pPr marL="685800" indent="-685800">
              <a:buFont typeface="Arial" panose="020B0604020202020204" pitchFamily="34" charset="0"/>
              <a:buChar char="•"/>
            </a:pPr>
            <a:r>
              <a:rPr lang="en-US" sz="1600" dirty="0">
                <a:latin typeface="Century Gothic" panose="020B0502020202020204" pitchFamily="34" charset="0"/>
              </a:rPr>
              <a:t>You can pay in cash that you have raised at the Students’ Union Reception using a paying in slip</a:t>
            </a:r>
          </a:p>
          <a:p>
            <a:pPr marL="685800" indent="-685800">
              <a:buFont typeface="Arial" panose="020B0604020202020204" pitchFamily="34" charset="0"/>
              <a:buChar char="•"/>
            </a:pPr>
            <a:endParaRPr lang="en-US" sz="1600" dirty="0">
              <a:latin typeface="Century Gothic" panose="020B0502020202020204" pitchFamily="34" charset="0"/>
            </a:endParaRPr>
          </a:p>
          <a:p>
            <a:pPr marL="685800" indent="-685800">
              <a:buFont typeface="Arial" panose="020B0604020202020204" pitchFamily="34" charset="0"/>
              <a:buChar char="•"/>
            </a:pPr>
            <a:r>
              <a:rPr lang="en-US" sz="1600" dirty="0">
                <a:latin typeface="Century Gothic" panose="020B0502020202020204" pitchFamily="34" charset="0"/>
              </a:rPr>
              <a:t>If the money raised is for a charity (other than the SU), please complete a RAG form.</a:t>
            </a:r>
            <a:br>
              <a:rPr lang="en-GB" sz="1400" dirty="0">
                <a:latin typeface="Century Gothic" panose="020B0502020202020204" pitchFamily="34" charset="0"/>
              </a:rPr>
            </a:br>
            <a:endParaRPr lang="en-GB" sz="1400" dirty="0">
              <a:latin typeface="Century Gothic" panose="020B0502020202020204" pitchFamily="34" charset="0"/>
            </a:endParaRPr>
          </a:p>
        </p:txBody>
      </p:sp>
      <p:sp>
        <p:nvSpPr>
          <p:cNvPr id="10" name="TextBox 9"/>
          <p:cNvSpPr txBox="1"/>
          <p:nvPr/>
        </p:nvSpPr>
        <p:spPr>
          <a:xfrm>
            <a:off x="275195" y="5454179"/>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38946"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18</a:t>
            </a:r>
          </a:p>
        </p:txBody>
      </p:sp>
    </p:spTree>
    <p:extLst>
      <p:ext uri="{BB962C8B-B14F-4D97-AF65-F5344CB8AC3E}">
        <p14:creationId xmlns:p14="http://schemas.microsoft.com/office/powerpoint/2010/main" val="80491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32656"/>
            <a:ext cx="7184192"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3600" b="1" dirty="0">
                <a:solidFill>
                  <a:schemeClr val="tx1"/>
                </a:solidFill>
              </a:rPr>
              <a:t>Click Funding – Clubs and Societies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5121" y="2348880"/>
            <a:ext cx="5029539" cy="707886"/>
          </a:xfrm>
          <a:prstGeom prst="rect">
            <a:avLst/>
          </a:prstGeom>
          <a:noFill/>
        </p:spPr>
        <p:txBody>
          <a:bodyPr wrap="square" rtlCol="0">
            <a:spAutoFit/>
          </a:bodyPr>
          <a:lstStyle/>
          <a:p>
            <a:pPr>
              <a:buFont typeface="Wingdings" pitchFamily="2" charset="2"/>
              <a:buChar char="Ø"/>
            </a:pPr>
            <a:endParaRPr lang="en-GB" sz="2000" dirty="0"/>
          </a:p>
          <a:p>
            <a:pPr>
              <a:buFont typeface="Wingdings" pitchFamily="2" charset="2"/>
              <a:buChar char="Ø"/>
            </a:pPr>
            <a:endParaRPr lang="en-GB" sz="2000" dirty="0"/>
          </a:p>
        </p:txBody>
      </p:sp>
      <p:sp>
        <p:nvSpPr>
          <p:cNvPr id="4" name="TextBox 3"/>
          <p:cNvSpPr txBox="1"/>
          <p:nvPr/>
        </p:nvSpPr>
        <p:spPr>
          <a:xfrm>
            <a:off x="611560" y="1556792"/>
            <a:ext cx="7776864" cy="4508927"/>
          </a:xfrm>
          <a:prstGeom prst="rect">
            <a:avLst/>
          </a:prstGeom>
          <a:noFill/>
        </p:spPr>
        <p:txBody>
          <a:bodyPr wrap="square" rtlCol="0">
            <a:spAutoFit/>
          </a:bodyPr>
          <a:lstStyle/>
          <a:p>
            <a:pPr marL="285750" indent="-285750">
              <a:buFont typeface="Arial" panose="020B0604020202020204" pitchFamily="34" charset="0"/>
              <a:buChar char="•"/>
            </a:pPr>
            <a:r>
              <a:rPr lang="en-GB" sz="1500" dirty="0">
                <a:latin typeface="Century Gothic" panose="020B0502020202020204" pitchFamily="34" charset="0"/>
                <a:hlinkClick r:id="rId3"/>
              </a:rPr>
              <a:t>https://click.hubbub.net/</a:t>
            </a:r>
            <a:endParaRPr lang="en-GB" sz="1500" dirty="0">
              <a:latin typeface="Century Gothic" panose="020B0502020202020204" pitchFamily="34" charset="0"/>
            </a:endParaRPr>
          </a:p>
          <a:p>
            <a:pPr marL="285750" indent="-285750">
              <a:buFont typeface="Arial" panose="020B0604020202020204" pitchFamily="34" charset="0"/>
              <a:buChar char="•"/>
            </a:pPr>
            <a:endParaRPr lang="en-GB" sz="1500" dirty="0">
              <a:latin typeface="Century Gothic" panose="020B0502020202020204" pitchFamily="34" charset="0"/>
            </a:endParaRPr>
          </a:p>
          <a:p>
            <a:pPr marL="285750" indent="-285750">
              <a:buFont typeface="Arial" panose="020B0604020202020204" pitchFamily="34" charset="0"/>
              <a:buChar char="•"/>
            </a:pPr>
            <a:r>
              <a:rPr lang="en-US" sz="1500" dirty="0">
                <a:latin typeface="Century Gothic" panose="020B0502020202020204" pitchFamily="34" charset="0"/>
              </a:rPr>
              <a:t>Click will match fund you 50% of the minimum project target up to a total match fund value of £250!</a:t>
            </a:r>
            <a:br>
              <a:rPr lang="en-GB" sz="1500" dirty="0">
                <a:latin typeface="Century Gothic" panose="020B0502020202020204" pitchFamily="34" charset="0"/>
              </a:rPr>
            </a:br>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Make sure to give yourselves plenty of time to start a Click funding page – </a:t>
            </a:r>
            <a:r>
              <a:rPr lang="en-GB" sz="1500" b="1" dirty="0">
                <a:latin typeface="Century Gothic" panose="020B0502020202020204" pitchFamily="34" charset="0"/>
              </a:rPr>
              <a:t>you won’t receive the money raised until after the Click project has finished</a:t>
            </a:r>
          </a:p>
          <a:p>
            <a:pPr marL="285750" indent="-285750">
              <a:buFont typeface="Arial" panose="020B0604020202020204" pitchFamily="34" charset="0"/>
              <a:buChar char="•"/>
            </a:pPr>
            <a:endParaRPr lang="en-GB" sz="1500" b="1"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Once it’s finished, allow four weeks for the funding to show in your club/society account </a:t>
            </a:r>
            <a:br>
              <a:rPr lang="en-GB" sz="1500" b="1" dirty="0">
                <a:latin typeface="Century Gothic" panose="020B0502020202020204" pitchFamily="34" charset="0"/>
              </a:rPr>
            </a:br>
            <a:endParaRPr lang="en-GB" sz="1500" b="1"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You have to set a minimum target for a project – </a:t>
            </a:r>
            <a:r>
              <a:rPr lang="en-GB" sz="1500" b="1" dirty="0">
                <a:latin typeface="Century Gothic" panose="020B0502020202020204" pitchFamily="34" charset="0"/>
              </a:rPr>
              <a:t>if you do not hit this minimum target then no pledges will be taken from donors’ accounts and you will receive nothing</a:t>
            </a:r>
            <a:br>
              <a:rPr lang="en-GB" sz="1500" b="1" dirty="0">
                <a:latin typeface="Century Gothic" panose="020B0502020202020204" pitchFamily="34" charset="0"/>
              </a:rPr>
            </a:br>
            <a:endParaRPr lang="en-GB" sz="1500" b="1" dirty="0">
              <a:latin typeface="Century Gothic" panose="020B0502020202020204" pitchFamily="34" charset="0"/>
            </a:endParaRPr>
          </a:p>
          <a:p>
            <a:pPr marL="285750" indent="-285750">
              <a:buFont typeface="Arial" panose="020B0604020202020204" pitchFamily="34" charset="0"/>
              <a:buChar char="•"/>
            </a:pPr>
            <a:r>
              <a:rPr lang="en-GB" sz="1500" dirty="0">
                <a:latin typeface="Century Gothic" panose="020B0502020202020204" pitchFamily="34" charset="0"/>
              </a:rPr>
              <a:t>The Click team will also generally ask you to make slight changes to your project before it can go live, so allow more time for this too. </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10" name="TextBox 9"/>
          <p:cNvSpPr txBox="1"/>
          <p:nvPr/>
        </p:nvSpPr>
        <p:spPr>
          <a:xfrm>
            <a:off x="233772" y="5509681"/>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4"/>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83784" y="204677"/>
            <a:ext cx="851574" cy="461665"/>
          </a:xfrm>
          <a:prstGeom prst="rect">
            <a:avLst/>
          </a:prstGeom>
          <a:noFill/>
        </p:spPr>
        <p:txBody>
          <a:bodyPr wrap="square" rtlCol="0">
            <a:spAutoFit/>
          </a:bodyPr>
          <a:lstStyle/>
          <a:p>
            <a:pPr algn="r"/>
            <a:r>
              <a:rPr lang="en-GB" sz="2400" b="1" dirty="0">
                <a:latin typeface="Century Gothic" panose="020B0502020202020204" pitchFamily="34" charset="0"/>
              </a:rPr>
              <a:t>19</a:t>
            </a:r>
          </a:p>
        </p:txBody>
      </p:sp>
    </p:spTree>
    <p:extLst>
      <p:ext uri="{BB962C8B-B14F-4D97-AF65-F5344CB8AC3E}">
        <p14:creationId xmlns:p14="http://schemas.microsoft.com/office/powerpoint/2010/main" val="170495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195" y="0"/>
            <a:ext cx="8496944"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6000" b="1" dirty="0">
                <a:solidFill>
                  <a:schemeClr val="tx1"/>
                </a:solidFill>
                <a:latin typeface="Century Gothic" panose="020B0502020202020204" pitchFamily="34" charset="0"/>
              </a:rPr>
              <a:t>Sponsors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1861" y="1268760"/>
            <a:ext cx="8352928" cy="3293209"/>
          </a:xfrm>
          <a:prstGeom prst="rect">
            <a:avLst/>
          </a:prstGeom>
          <a:noFill/>
        </p:spPr>
        <p:txBody>
          <a:bodyPr wrap="square" rtlCol="0">
            <a:spAutoFit/>
          </a:bodyPr>
          <a:lstStyle/>
          <a:p>
            <a:br>
              <a:rPr lang="en-GB" sz="1400" dirty="0">
                <a:latin typeface="Century Gothic" panose="020B0502020202020204" pitchFamily="34" charset="0"/>
              </a:rPr>
            </a:br>
            <a:endParaRPr lang="en-GB" sz="1400" dirty="0">
              <a:latin typeface="Century Gothic" panose="020B0502020202020204" pitchFamily="34" charset="0"/>
            </a:endParaRPr>
          </a:p>
          <a:p>
            <a:pPr marL="685800" indent="-685800">
              <a:buFont typeface="Arial" panose="020B0604020202020204" pitchFamily="34" charset="0"/>
              <a:buChar char="•"/>
            </a:pPr>
            <a:r>
              <a:rPr lang="en-GB" dirty="0">
                <a:latin typeface="Century Gothic" panose="020B0502020202020204" pitchFamily="34" charset="0"/>
              </a:rPr>
              <a:t>We encourage you to look for companies to sponsor your events, as long as they do not clash with any SU outlets or policies. </a:t>
            </a:r>
            <a:r>
              <a:rPr lang="en-GB" b="1" u="sng" dirty="0">
                <a:latin typeface="Century Gothic" panose="020B0502020202020204" pitchFamily="34" charset="0"/>
              </a:rPr>
              <a:t>NEVER </a:t>
            </a:r>
            <a:r>
              <a:rPr lang="en-GB" dirty="0">
                <a:latin typeface="Century Gothic" panose="020B0502020202020204" pitchFamily="34" charset="0"/>
              </a:rPr>
              <a:t>sign any contract or personally agree to anything – this can happen in the form of an email, social media message or even speaking to someone face to face – companies sometimes view these agreements as a form of contract.</a:t>
            </a:r>
            <a:br>
              <a:rPr lang="en-GB" dirty="0">
                <a:latin typeface="Century Gothic" panose="020B0502020202020204" pitchFamily="34" charset="0"/>
              </a:rPr>
            </a:br>
            <a:endParaRPr lang="en-GB" dirty="0">
              <a:latin typeface="Century Gothic" panose="020B0502020202020204" pitchFamily="34" charset="0"/>
            </a:endParaRPr>
          </a:p>
          <a:p>
            <a:pPr marL="685800" indent="-685800">
              <a:buFont typeface="Arial" panose="020B0604020202020204" pitchFamily="34" charset="0"/>
              <a:buChar char="•"/>
            </a:pPr>
            <a:r>
              <a:rPr lang="en-GB" dirty="0">
                <a:latin typeface="Century Gothic" panose="020B0502020202020204" pitchFamily="34" charset="0"/>
              </a:rPr>
              <a:t>It is up to you to search for these sponsors – be proactive and ask around! Some tips we’d give would be to visit shops in town and email departments across the University.</a:t>
            </a:r>
          </a:p>
        </p:txBody>
      </p:sp>
      <p:sp>
        <p:nvSpPr>
          <p:cNvPr id="10" name="TextBox 9"/>
          <p:cNvSpPr txBox="1"/>
          <p:nvPr/>
        </p:nvSpPr>
        <p:spPr>
          <a:xfrm>
            <a:off x="275195" y="5517232"/>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38946"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20</a:t>
            </a:r>
          </a:p>
        </p:txBody>
      </p:sp>
    </p:spTree>
    <p:extLst>
      <p:ext uri="{BB962C8B-B14F-4D97-AF65-F5344CB8AC3E}">
        <p14:creationId xmlns:p14="http://schemas.microsoft.com/office/powerpoint/2010/main" val="241845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195" y="0"/>
            <a:ext cx="8496944"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6000" b="1" dirty="0">
                <a:solidFill>
                  <a:schemeClr val="tx1"/>
                </a:solidFill>
                <a:latin typeface="Century Gothic" panose="020B0502020202020204" pitchFamily="34" charset="0"/>
              </a:rPr>
              <a:t>Sponsors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1861" y="1268760"/>
            <a:ext cx="8352928" cy="4924425"/>
          </a:xfrm>
          <a:prstGeom prst="rect">
            <a:avLst/>
          </a:prstGeom>
          <a:noFill/>
        </p:spPr>
        <p:txBody>
          <a:bodyPr wrap="square" rtlCol="0">
            <a:spAutoFit/>
          </a:bodyPr>
          <a:lstStyle/>
          <a:p>
            <a:pPr marL="685800" indent="-685800">
              <a:buFont typeface="Arial" panose="020B0604020202020204" pitchFamily="34" charset="0"/>
              <a:buChar char="•"/>
            </a:pPr>
            <a:r>
              <a:rPr lang="en-GB" dirty="0">
                <a:latin typeface="Century Gothic" panose="020B0502020202020204" pitchFamily="34" charset="0"/>
              </a:rPr>
              <a:t>Do not approach companies that fall under the following categories: </a:t>
            </a:r>
          </a:p>
          <a:p>
            <a:endParaRPr lang="en-GB" sz="1300" dirty="0">
              <a:latin typeface="Century Gothic" panose="020B0502020202020204" pitchFamily="34" charset="0"/>
            </a:endParaRPr>
          </a:p>
          <a:p>
            <a:pPr marL="342900" lvl="0" indent="-342900">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rPr>
              <a:t>Pizzerias</a:t>
            </a: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rPr>
              <a:t>Estate agents</a:t>
            </a: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rPr>
              <a:t>Any food delivery company e.g. Deliveroo</a:t>
            </a: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rPr>
              <a:t>Leisure Centres</a:t>
            </a: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rPr>
              <a:t>Theatres</a:t>
            </a:r>
          </a:p>
          <a:p>
            <a:pPr marL="342900" lvl="0" indent="-342900">
              <a:buFont typeface="Calibri" panose="020F0502020204030204" pitchFamily="34" charset="0"/>
              <a:buChar char="-"/>
            </a:pPr>
            <a:r>
              <a:rPr lang="en-GB" dirty="0">
                <a:latin typeface="Century Gothic" panose="020B0502020202020204" pitchFamily="34" charset="0"/>
                <a:ea typeface="Calibri" panose="020F0502020204030204" pitchFamily="34" charset="0"/>
              </a:rPr>
              <a:t>Supermarkets</a:t>
            </a:r>
          </a:p>
          <a:p>
            <a:pPr marL="342900" lvl="0" indent="-342900">
              <a:buFont typeface="Calibri" panose="020F0502020204030204" pitchFamily="34" charset="0"/>
              <a:buChar char="-"/>
            </a:pPr>
            <a:r>
              <a:rPr lang="en-GB" sz="1800" dirty="0">
                <a:effectLst/>
                <a:latin typeface="Century Gothic" panose="020B0502020202020204" pitchFamily="34" charset="0"/>
                <a:ea typeface="Calibri" panose="020F0502020204030204" pitchFamily="34" charset="0"/>
              </a:rPr>
              <a:t>Nightclubs/Bars/Pubs</a:t>
            </a:r>
          </a:p>
          <a:p>
            <a:pPr marL="342900" lvl="0" indent="-342900">
              <a:buFont typeface="Calibri" panose="020F0502020204030204" pitchFamily="34" charset="0"/>
              <a:buChar char="-"/>
            </a:pPr>
            <a:r>
              <a:rPr lang="en-GB" dirty="0">
                <a:latin typeface="Century Gothic" panose="020B0502020202020204" pitchFamily="34" charset="0"/>
                <a:ea typeface="Calibri" panose="020F0502020204030204" pitchFamily="34" charset="0"/>
              </a:rPr>
              <a:t>Cinemas</a:t>
            </a:r>
          </a:p>
          <a:p>
            <a:pPr marL="342900" lvl="0" indent="-342900">
              <a:buFont typeface="Calibri" panose="020F0502020204030204" pitchFamily="34" charset="0"/>
              <a:buChar char="-"/>
            </a:pPr>
            <a:r>
              <a:rPr lang="en-GB" dirty="0">
                <a:latin typeface="Century Gothic" panose="020B0502020202020204" pitchFamily="34" charset="0"/>
                <a:ea typeface="Calibri" panose="020F0502020204030204" pitchFamily="34" charset="0"/>
              </a:rPr>
              <a:t>Social Networking apps or platforms</a:t>
            </a:r>
          </a:p>
          <a:p>
            <a:pPr lvl="0"/>
            <a:endParaRPr lang="en-GB" dirty="0">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GB" dirty="0">
                <a:latin typeface="Century Gothic" panose="020B0502020202020204" pitchFamily="34" charset="0"/>
                <a:ea typeface="Calibri" panose="020F0502020204030204" pitchFamily="34" charset="0"/>
              </a:rPr>
              <a:t>This is because the SU has its own facilities and contracts in these areas. </a:t>
            </a:r>
            <a:endParaRPr lang="en-GB" sz="18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endParaRPr lang="en-GB" sz="1800" dirty="0">
              <a:effectLst/>
              <a:latin typeface="Century Gothic" panose="020B0502020202020204" pitchFamily="34" charset="0"/>
              <a:ea typeface="Calibri" panose="020F0502020204030204" pitchFamily="34" charset="0"/>
            </a:endParaRPr>
          </a:p>
          <a:p>
            <a:pPr marL="685800" indent="-685800">
              <a:buFont typeface="Arial" panose="020B0604020202020204" pitchFamily="34" charset="0"/>
              <a:buChar char="•"/>
            </a:pPr>
            <a:endParaRPr lang="en-GB" sz="1300" dirty="0">
              <a:latin typeface="Century Gothic" panose="020B0502020202020204" pitchFamily="34" charset="0"/>
            </a:endParaRPr>
          </a:p>
        </p:txBody>
      </p:sp>
      <p:sp>
        <p:nvSpPr>
          <p:cNvPr id="10" name="TextBox 9"/>
          <p:cNvSpPr txBox="1"/>
          <p:nvPr/>
        </p:nvSpPr>
        <p:spPr>
          <a:xfrm>
            <a:off x="179512" y="5445224"/>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38946"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21</a:t>
            </a:r>
          </a:p>
        </p:txBody>
      </p:sp>
    </p:spTree>
    <p:extLst>
      <p:ext uri="{BB962C8B-B14F-4D97-AF65-F5344CB8AC3E}">
        <p14:creationId xmlns:p14="http://schemas.microsoft.com/office/powerpoint/2010/main" val="263687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0885"/>
            <a:ext cx="8064896"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5400" b="1" dirty="0">
                <a:solidFill>
                  <a:schemeClr val="tx1"/>
                </a:solidFill>
                <a:latin typeface="Century Gothic" panose="020B0502020202020204" pitchFamily="34" charset="0"/>
              </a:rPr>
              <a:t>Promotion Requests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548625" y="1886049"/>
            <a:ext cx="8208912" cy="38472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latin typeface="Century Gothic"/>
              </a:rPr>
              <a:t>We are always happy to help to promote your events across our social media platforms. </a:t>
            </a:r>
            <a:br>
              <a:rPr lang="en-GB" sz="2000" dirty="0">
                <a:highlight>
                  <a:srgbClr val="FFFF00"/>
                </a:highlight>
                <a:latin typeface="Century Gothic" panose="020B0502020202020204" pitchFamily="34" charset="0"/>
              </a:rPr>
            </a:b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a:rPr>
              <a:t>All you need to do is use the ‘Social Media Request’ form on the Student Activities Executive Help page to let us know what you’d like</a:t>
            </a:r>
          </a:p>
          <a:p>
            <a:pPr marL="285750" indent="-285750">
              <a:buFont typeface="Arial" panose="020B0604020202020204" pitchFamily="34" charset="0"/>
              <a:buChar char="•"/>
            </a:pPr>
            <a:r>
              <a:rPr lang="en-GB" sz="2000" dirty="0">
                <a:latin typeface="Century Gothic"/>
              </a:rPr>
              <a:t>We aim to log into our social media sites </a:t>
            </a:r>
            <a:r>
              <a:rPr lang="en-GB" sz="2000">
                <a:latin typeface="Century Gothic"/>
              </a:rPr>
              <a:t>a few times a week </a:t>
            </a:r>
            <a:r>
              <a:rPr lang="en-GB" sz="2000" dirty="0">
                <a:latin typeface="Century Gothic"/>
              </a:rPr>
              <a:t>(this can change during busy periods) so please feel free to tag us or send a private message if you want something shared.</a:t>
            </a:r>
          </a:p>
          <a:p>
            <a:endParaRPr lang="en-GB" sz="2000" dirty="0">
              <a:highlight>
                <a:srgbClr val="FFFF00"/>
              </a:highlight>
              <a:latin typeface="Century Gothic"/>
            </a:endParaRPr>
          </a:p>
          <a:p>
            <a:endParaRPr lang="en-US" sz="2400" dirty="0"/>
          </a:p>
        </p:txBody>
      </p:sp>
      <p:sp>
        <p:nvSpPr>
          <p:cNvPr id="10" name="TextBox 9"/>
          <p:cNvSpPr txBox="1"/>
          <p:nvPr/>
        </p:nvSpPr>
        <p:spPr>
          <a:xfrm>
            <a:off x="253480" y="5445224"/>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72680"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22</a:t>
            </a:r>
          </a:p>
        </p:txBody>
      </p:sp>
      <p:sp>
        <p:nvSpPr>
          <p:cNvPr id="12" name="Rectangle 11">
            <a:extLst>
              <a:ext uri="{FF2B5EF4-FFF2-40B4-BE49-F238E27FC236}">
                <a16:creationId xmlns:a16="http://schemas.microsoft.com/office/drawing/2014/main" id="{D7D407A3-58B2-4620-955B-D340E46F4805}"/>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499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84" y="170885"/>
            <a:ext cx="8677236"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b="1" dirty="0">
                <a:solidFill>
                  <a:schemeClr val="tx1"/>
                </a:solidFill>
                <a:latin typeface="Century Gothic" panose="020B0502020202020204" pitchFamily="34" charset="0"/>
              </a:rPr>
              <a:t>Consent &amp; Bystander Training</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539552" y="1561630"/>
            <a:ext cx="8208912" cy="4339650"/>
          </a:xfrm>
          <a:prstGeom prst="rect">
            <a:avLst/>
          </a:prstGeom>
          <a:noFill/>
        </p:spPr>
        <p:txBody>
          <a:bodyPr wrap="square" rtlCol="0">
            <a:spAutoFit/>
          </a:bodyPr>
          <a:lstStyle/>
          <a:p>
            <a:pPr marL="342900" indent="-342900">
              <a:buFont typeface="Wingdings" panose="05000000000000000000" pitchFamily="2" charset="2"/>
              <a:buChar char="§"/>
            </a:pPr>
            <a:r>
              <a:rPr lang="en-GB" dirty="0">
                <a:highlight>
                  <a:srgbClr val="FFFF00"/>
                </a:highlight>
                <a:latin typeface="Century Gothic" panose="020B0502020202020204" pitchFamily="34" charset="0"/>
              </a:rPr>
              <a:t>The Demand for Change group at the University have arranged Consent and Bystander Intervention workshops with Essex Police, helping to equip you with the skills needed to help those around you who may be being sexually harassed.</a:t>
            </a:r>
          </a:p>
          <a:p>
            <a:pPr marL="342900" indent="-342900">
              <a:buFont typeface="Wingdings" panose="05000000000000000000" pitchFamily="2" charset="2"/>
              <a:buChar char="§"/>
            </a:pPr>
            <a:endParaRPr lang="en-GB" dirty="0">
              <a:highlight>
                <a:srgbClr val="FFFF00"/>
              </a:highlight>
              <a:latin typeface="Century Gothic" panose="020B0502020202020204" pitchFamily="34" charset="0"/>
            </a:endParaRPr>
          </a:p>
          <a:p>
            <a:pPr marL="342900" indent="-342900">
              <a:buFont typeface="Wingdings" panose="05000000000000000000" pitchFamily="2" charset="2"/>
              <a:buChar char="§"/>
            </a:pPr>
            <a:r>
              <a:rPr lang="en-GB" dirty="0">
                <a:highlight>
                  <a:srgbClr val="FFFF00"/>
                </a:highlight>
                <a:latin typeface="Century Gothic" panose="020B0502020202020204" pitchFamily="34" charset="0"/>
              </a:rPr>
              <a:t>Not only do the workshops teach people the skills to help diffuse situations of sexual harassment, but also aims to give you the confidence to speak up if someone uses victim-blaming language, or racist, sexist, or homophobic language.</a:t>
            </a:r>
          </a:p>
          <a:p>
            <a:pPr marL="342900" indent="-342900">
              <a:buFont typeface="Wingdings" panose="05000000000000000000" pitchFamily="2" charset="2"/>
              <a:buChar char="§"/>
            </a:pPr>
            <a:endParaRPr lang="en-GB" dirty="0">
              <a:highlight>
                <a:srgbClr val="FFFF00"/>
              </a:highlight>
              <a:latin typeface="Century Gothic" panose="020B0502020202020204" pitchFamily="34" charset="0"/>
            </a:endParaRPr>
          </a:p>
          <a:p>
            <a:pPr marL="342900" indent="-342900">
              <a:buFont typeface="Wingdings" panose="05000000000000000000" pitchFamily="2" charset="2"/>
              <a:buChar char="§"/>
            </a:pPr>
            <a:r>
              <a:rPr lang="en-GB" dirty="0">
                <a:highlight>
                  <a:srgbClr val="FFFF00"/>
                </a:highlight>
                <a:latin typeface="Century Gothic" panose="020B0502020202020204" pitchFamily="34" charset="0"/>
              </a:rPr>
              <a:t>Presidents, Welfare Officers and Social Secretaries of each Sports Club and Society are expected to complete this training.</a:t>
            </a:r>
          </a:p>
          <a:p>
            <a:pPr marL="342900" indent="-342900">
              <a:buFont typeface="Wingdings" panose="05000000000000000000" pitchFamily="2" charset="2"/>
              <a:buChar char="§"/>
            </a:pPr>
            <a:endParaRPr lang="en-GB" dirty="0">
              <a:highlight>
                <a:srgbClr val="FFFF00"/>
              </a:highlight>
              <a:latin typeface="Century Gothic" panose="020B0502020202020204" pitchFamily="34" charset="0"/>
            </a:endParaRPr>
          </a:p>
          <a:p>
            <a:pPr marL="342900" indent="-342900">
              <a:buFont typeface="Wingdings" panose="05000000000000000000" pitchFamily="2" charset="2"/>
              <a:buChar char="§"/>
            </a:pPr>
            <a:r>
              <a:rPr lang="en-GB" dirty="0">
                <a:highlight>
                  <a:srgbClr val="FFFF00"/>
                </a:highlight>
                <a:latin typeface="Century Gothic" panose="020B0502020202020204" pitchFamily="34" charset="0"/>
              </a:rPr>
              <a:t>Once we have confirmation of dates, we will send these out to you.</a:t>
            </a:r>
          </a:p>
          <a:p>
            <a:endParaRPr lang="en-US" sz="24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3772" y="5766763"/>
            <a:ext cx="2520280" cy="1477328"/>
          </a:xfrm>
          <a:prstGeom prst="rect">
            <a:avLst/>
          </a:prstGeom>
          <a:noFill/>
        </p:spPr>
        <p:txBody>
          <a:bodyPr wrap="square" rtlCol="0">
            <a:spAutoFit/>
          </a:bodyPr>
          <a:lstStyle/>
          <a:p>
            <a:pPr algn="ctr"/>
            <a:r>
              <a:rPr lang="en-GB" dirty="0">
                <a:latin typeface="Century Gothic" panose="020B0502020202020204" pitchFamily="34" charset="0"/>
                <a:hlinkClick r:id="rId5"/>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vteam@essex.ac.uk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09929"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26</a:t>
            </a:r>
          </a:p>
        </p:txBody>
      </p:sp>
      <p:sp>
        <p:nvSpPr>
          <p:cNvPr id="12" name="Rectangle 11">
            <a:extLst>
              <a:ext uri="{FF2B5EF4-FFF2-40B4-BE49-F238E27FC236}">
                <a16:creationId xmlns:a16="http://schemas.microsoft.com/office/drawing/2014/main" id="{94855C31-6799-4C98-AB5F-528972E9063A}"/>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9422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84" y="170885"/>
            <a:ext cx="8677236" cy="1470025"/>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b="1" dirty="0">
                <a:solidFill>
                  <a:schemeClr val="tx1"/>
                </a:solidFill>
                <a:latin typeface="Century Gothic" panose="020B0502020202020204" pitchFamily="34" charset="0"/>
              </a:rPr>
              <a:t>Socials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530297" y="1350928"/>
            <a:ext cx="8208912" cy="1692771"/>
          </a:xfrm>
          <a:prstGeom prst="rect">
            <a:avLst/>
          </a:prstGeom>
          <a:noFill/>
        </p:spPr>
        <p:txBody>
          <a:bodyPr wrap="square" rtlCol="0">
            <a:spAutoFit/>
          </a:bodyPr>
          <a:lstStyle/>
          <a:p>
            <a:pPr marL="342900" indent="-342900">
              <a:buFont typeface="Wingdings" panose="05000000000000000000" pitchFamily="2" charset="2"/>
              <a:buChar char="§"/>
            </a:pPr>
            <a:r>
              <a:rPr lang="en-GB" sz="2000" dirty="0">
                <a:latin typeface="Century Gothic" panose="020B0502020202020204" pitchFamily="34" charset="0"/>
              </a:rPr>
              <a:t>Socials are one of the best parts of being part of a club or society, so make sure everyone feels welcome and enjoys them.</a:t>
            </a:r>
          </a:p>
          <a:p>
            <a:pPr marL="342900" indent="-342900">
              <a:buFont typeface="Wingdings" panose="05000000000000000000" pitchFamily="2" charset="2"/>
              <a:buChar char="§"/>
            </a:pPr>
            <a:endParaRPr lang="en-GB" sz="2000" dirty="0">
              <a:latin typeface="Century Gothic" panose="020B0502020202020204" pitchFamily="34" charset="0"/>
            </a:endParaRPr>
          </a:p>
          <a:p>
            <a:endParaRPr lang="en-US" sz="2400" dirty="0"/>
          </a:p>
        </p:txBody>
      </p:sp>
      <p:sp>
        <p:nvSpPr>
          <p:cNvPr id="10" name="TextBox 9"/>
          <p:cNvSpPr txBox="1"/>
          <p:nvPr/>
        </p:nvSpPr>
        <p:spPr>
          <a:xfrm>
            <a:off x="168769" y="5478970"/>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72718"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23</a:t>
            </a:r>
          </a:p>
        </p:txBody>
      </p:sp>
      <p:sp>
        <p:nvSpPr>
          <p:cNvPr id="12" name="Rectangle 11">
            <a:extLst>
              <a:ext uri="{FF2B5EF4-FFF2-40B4-BE49-F238E27FC236}">
                <a16:creationId xmlns:a16="http://schemas.microsoft.com/office/drawing/2014/main" id="{413CFD7B-2B44-41C3-9FAE-685A74DEFD8B}"/>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7481755-956A-459C-B9A1-6F08E933399E}"/>
              </a:ext>
            </a:extLst>
          </p:cNvPr>
          <p:cNvSpPr txBox="1"/>
          <p:nvPr/>
        </p:nvSpPr>
        <p:spPr>
          <a:xfrm>
            <a:off x="899592" y="4205043"/>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14" name="TextBox 13">
            <a:extLst>
              <a:ext uri="{FF2B5EF4-FFF2-40B4-BE49-F238E27FC236}">
                <a16:creationId xmlns:a16="http://schemas.microsoft.com/office/drawing/2014/main" id="{C74EECA8-3DD8-4B98-8351-E8A233EF8AA1}"/>
              </a:ext>
            </a:extLst>
          </p:cNvPr>
          <p:cNvSpPr txBox="1"/>
          <p:nvPr/>
        </p:nvSpPr>
        <p:spPr>
          <a:xfrm>
            <a:off x="871966" y="2485710"/>
            <a:ext cx="3096344" cy="3077766"/>
          </a:xfrm>
          <a:prstGeom prst="rect">
            <a:avLst/>
          </a:prstGeom>
          <a:noFill/>
        </p:spPr>
        <p:txBody>
          <a:bodyPr wrap="square" rtlCol="0">
            <a:spAutoFit/>
          </a:bodyPr>
          <a:lstStyle/>
          <a:p>
            <a:r>
              <a:rPr lang="en-GB" sz="1600" b="1" u="sng" dirty="0">
                <a:latin typeface="Century Gothic" panose="020B0502020202020204" pitchFamily="34" charset="0"/>
              </a:rPr>
              <a:t>Do’s</a:t>
            </a:r>
          </a:p>
          <a:p>
            <a:pPr marL="285750" indent="-285750">
              <a:buFont typeface="Arial" panose="020B0604020202020204" pitchFamily="34" charset="0"/>
              <a:buChar char="•"/>
            </a:pPr>
            <a:r>
              <a:rPr lang="en-GB" sz="1600" dirty="0">
                <a:latin typeface="Century Gothic" panose="020B0502020202020204" pitchFamily="34" charset="0"/>
              </a:rPr>
              <a:t>Non alcoholic socials and activities</a:t>
            </a:r>
          </a:p>
          <a:p>
            <a:pPr marL="285750" indent="-285750">
              <a:buFont typeface="Arial" panose="020B0604020202020204" pitchFamily="34" charset="0"/>
              <a:buChar char="•"/>
            </a:pPr>
            <a:r>
              <a:rPr lang="en-GB" sz="1600" dirty="0">
                <a:latin typeface="Century Gothic" panose="020B0502020202020204" pitchFamily="34" charset="0"/>
              </a:rPr>
              <a:t>Games Nights </a:t>
            </a:r>
          </a:p>
          <a:p>
            <a:pPr marL="285750" indent="-285750">
              <a:buFont typeface="Arial" panose="020B0604020202020204" pitchFamily="34" charset="0"/>
              <a:buChar char="•"/>
            </a:pPr>
            <a:r>
              <a:rPr lang="en-GB" sz="1600" dirty="0">
                <a:latin typeface="Century Gothic" panose="020B0502020202020204" pitchFamily="34" charset="0"/>
              </a:rPr>
              <a:t>Adequate venues e.g. SU Bar, Top Bar, Teaching Rooms</a:t>
            </a:r>
          </a:p>
          <a:p>
            <a:pPr marL="285750" indent="-285750">
              <a:buFont typeface="Arial" panose="020B0604020202020204" pitchFamily="34" charset="0"/>
              <a:buChar char="•"/>
            </a:pPr>
            <a:r>
              <a:rPr lang="en-GB" sz="1600" dirty="0">
                <a:latin typeface="Century Gothic" panose="020B0502020202020204" pitchFamily="34" charset="0"/>
              </a:rPr>
              <a:t>Events - FED/Milk it</a:t>
            </a:r>
          </a:p>
          <a:p>
            <a:pPr marL="285750" indent="-285750">
              <a:buFont typeface="Arial" panose="020B0604020202020204" pitchFamily="34" charset="0"/>
              <a:buChar char="•"/>
            </a:pPr>
            <a:r>
              <a:rPr lang="en-GB" sz="1600" dirty="0">
                <a:latin typeface="Century Gothic" panose="020B0502020202020204" pitchFamily="34" charset="0"/>
              </a:rPr>
              <a:t>Mixers </a:t>
            </a:r>
          </a:p>
          <a:p>
            <a:pPr marL="285750" indent="-285750">
              <a:buFont typeface="Arial" panose="020B0604020202020204" pitchFamily="34" charset="0"/>
              <a:buChar char="•"/>
            </a:pPr>
            <a:r>
              <a:rPr lang="en-GB" sz="1600" dirty="0">
                <a:latin typeface="Century Gothic" panose="020B0502020202020204" pitchFamily="34" charset="0"/>
              </a:rPr>
              <a:t>Encourage Active Bystanding</a:t>
            </a:r>
          </a:p>
          <a:p>
            <a:endParaRPr lang="en-GB" dirty="0">
              <a:latin typeface="Century Gothic" panose="020B0502020202020204" pitchFamily="34" charset="0"/>
            </a:endParaRPr>
          </a:p>
        </p:txBody>
      </p:sp>
      <p:sp>
        <p:nvSpPr>
          <p:cNvPr id="15" name="TextBox 14">
            <a:extLst>
              <a:ext uri="{FF2B5EF4-FFF2-40B4-BE49-F238E27FC236}">
                <a16:creationId xmlns:a16="http://schemas.microsoft.com/office/drawing/2014/main" id="{81D78D60-2175-4449-A9FC-47D6139823D2}"/>
              </a:ext>
            </a:extLst>
          </p:cNvPr>
          <p:cNvSpPr txBox="1"/>
          <p:nvPr/>
        </p:nvSpPr>
        <p:spPr>
          <a:xfrm>
            <a:off x="4432612" y="2485710"/>
            <a:ext cx="3096344" cy="2554545"/>
          </a:xfrm>
          <a:prstGeom prst="rect">
            <a:avLst/>
          </a:prstGeom>
          <a:noFill/>
        </p:spPr>
        <p:txBody>
          <a:bodyPr wrap="square" rtlCol="0">
            <a:spAutoFit/>
          </a:bodyPr>
          <a:lstStyle/>
          <a:p>
            <a:r>
              <a:rPr lang="en-GB" sz="1600" b="1" u="sng" dirty="0">
                <a:latin typeface="Century Gothic" panose="020B0502020202020204" pitchFamily="34" charset="0"/>
              </a:rPr>
              <a:t>Don’ts</a:t>
            </a:r>
          </a:p>
          <a:p>
            <a:pPr marL="285750" indent="-285750">
              <a:buFont typeface="Arial" panose="020B0604020202020204" pitchFamily="34" charset="0"/>
              <a:buChar char="•"/>
            </a:pPr>
            <a:r>
              <a:rPr lang="en-GB" sz="1600" dirty="0">
                <a:latin typeface="Century Gothic" panose="020B0502020202020204" pitchFamily="34" charset="0"/>
              </a:rPr>
              <a:t>Flat Socials/Parties </a:t>
            </a:r>
          </a:p>
          <a:p>
            <a:pPr marL="285750" indent="-285750">
              <a:buFont typeface="Arial" panose="020B0604020202020204" pitchFamily="34" charset="0"/>
              <a:buChar char="•"/>
            </a:pPr>
            <a:r>
              <a:rPr lang="en-GB" sz="1600" dirty="0">
                <a:latin typeface="Century Gothic" panose="020B0502020202020204" pitchFamily="34" charset="0"/>
              </a:rPr>
              <a:t>Hazing/Initiations </a:t>
            </a:r>
          </a:p>
          <a:p>
            <a:pPr marL="285750" indent="-285750">
              <a:buFont typeface="Arial" panose="020B0604020202020204" pitchFamily="34" charset="0"/>
              <a:buChar char="•"/>
            </a:pPr>
            <a:r>
              <a:rPr lang="en-GB" sz="1600" dirty="0">
                <a:latin typeface="Century Gothic" panose="020B0502020202020204" pitchFamily="34" charset="0"/>
              </a:rPr>
              <a:t>Offensive costume parties </a:t>
            </a:r>
          </a:p>
          <a:p>
            <a:pPr marL="285750" indent="-285750">
              <a:buFont typeface="Arial" panose="020B0604020202020204" pitchFamily="34" charset="0"/>
              <a:buChar char="•"/>
            </a:pPr>
            <a:r>
              <a:rPr lang="en-GB" sz="1600" dirty="0">
                <a:latin typeface="Century Gothic" panose="020B0502020202020204" pitchFamily="34" charset="0"/>
              </a:rPr>
              <a:t>Peer pressured attendance or participation</a:t>
            </a:r>
          </a:p>
          <a:p>
            <a:pPr marL="285750" indent="-285750">
              <a:buFont typeface="Arial" panose="020B0604020202020204" pitchFamily="34" charset="0"/>
              <a:buChar char="•"/>
            </a:pPr>
            <a:r>
              <a:rPr lang="en-GB" sz="1600" dirty="0">
                <a:latin typeface="Century Gothic" panose="020B0502020202020204" pitchFamily="34" charset="0"/>
              </a:rPr>
              <a:t>Forced alcohol drinking </a:t>
            </a:r>
          </a:p>
          <a:p>
            <a:pPr marL="285750" indent="-285750">
              <a:buFont typeface="Arial" panose="020B0604020202020204" pitchFamily="34" charset="0"/>
              <a:buChar char="•"/>
            </a:pPr>
            <a:r>
              <a:rPr lang="en-GB" sz="1600" dirty="0">
                <a:latin typeface="Century Gothic" panose="020B0502020202020204" pitchFamily="34" charset="0"/>
              </a:rPr>
              <a:t>Drugs</a:t>
            </a:r>
          </a:p>
          <a:p>
            <a:pPr marL="285750" indent="-285750">
              <a:buFont typeface="Arial" panose="020B0604020202020204" pitchFamily="34" charset="0"/>
              <a:buChar char="•"/>
            </a:pPr>
            <a:r>
              <a:rPr lang="en-GB" sz="1600" dirty="0">
                <a:latin typeface="Century Gothic" panose="020B0502020202020204" pitchFamily="34" charset="0"/>
              </a:rPr>
              <a:t>White T-Shirt parties</a:t>
            </a:r>
          </a:p>
        </p:txBody>
      </p:sp>
    </p:spTree>
    <p:extLst>
      <p:ext uri="{BB962C8B-B14F-4D97-AF65-F5344CB8AC3E}">
        <p14:creationId xmlns:p14="http://schemas.microsoft.com/office/powerpoint/2010/main" val="35465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84" y="332656"/>
            <a:ext cx="8677236"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5400" b="1" dirty="0">
                <a:solidFill>
                  <a:schemeClr val="tx1"/>
                </a:solidFill>
                <a:latin typeface="Century Gothic" panose="020B0502020202020204" pitchFamily="34" charset="0"/>
              </a:rPr>
              <a:t>Socials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67544" y="1597149"/>
            <a:ext cx="8208912" cy="3970318"/>
          </a:xfrm>
          <a:prstGeom prst="rect">
            <a:avLst/>
          </a:prstGeom>
          <a:noFill/>
        </p:spPr>
        <p:txBody>
          <a:bodyPr wrap="square" rtlCol="0">
            <a:spAutoFit/>
          </a:bodyPr>
          <a:lstStyle/>
          <a:p>
            <a:pPr marL="342900" indent="-342900">
              <a:buFont typeface="Wingdings" panose="05000000000000000000" pitchFamily="2" charset="2"/>
              <a:buChar char="§"/>
            </a:pPr>
            <a:r>
              <a:rPr lang="en-GB" dirty="0">
                <a:latin typeface="Century Gothic" panose="020B0502020202020204" pitchFamily="34" charset="0"/>
              </a:rPr>
              <a:t>As per the Students’ Union Alcohol Policy, agreed to by all Club/Society execs, the following events and behaviour is not endorsed or condoned by the Students’ Union:</a:t>
            </a:r>
          </a:p>
          <a:p>
            <a:pPr marL="342900" indent="-342900">
              <a:buFont typeface="Courier New" panose="02070309020205020404" pitchFamily="49" charset="0"/>
              <a:buChar char="o"/>
            </a:pPr>
            <a:endParaRPr lang="en-GB" dirty="0">
              <a:latin typeface="Century Gothic" panose="020B0502020202020204" pitchFamily="34" charset="0"/>
            </a:endParaRPr>
          </a:p>
          <a:p>
            <a:pPr marL="800100" lvl="1" indent="-342900">
              <a:buFont typeface="Courier New" panose="02070309020205020404" pitchFamily="49" charset="0"/>
              <a:buChar char="o"/>
            </a:pPr>
            <a:r>
              <a:rPr lang="en-GB" dirty="0">
                <a:latin typeface="Century Gothic" panose="020B0502020202020204" pitchFamily="34" charset="0"/>
              </a:rPr>
              <a:t>An initiation and/or Mothers and Daughters/Fathers and Sons are events in which members (often new members) of the club/society are expected to perform any activity as a means of gaining credibility, status or entry into that club/society.</a:t>
            </a:r>
          </a:p>
          <a:p>
            <a:pPr marL="800100" lvl="1" indent="-342900">
              <a:buFont typeface="Courier New" panose="02070309020205020404" pitchFamily="49" charset="0"/>
              <a:buChar char="o"/>
            </a:pPr>
            <a:endParaRPr lang="en-GB" dirty="0">
              <a:latin typeface="Century Gothic" panose="020B0502020202020204" pitchFamily="34" charset="0"/>
            </a:endParaRPr>
          </a:p>
          <a:p>
            <a:pPr marL="800100" lvl="1" indent="-342900">
              <a:buFont typeface="Courier New" panose="02070309020205020404" pitchFamily="49" charset="0"/>
              <a:buChar char="o"/>
            </a:pPr>
            <a:r>
              <a:rPr lang="en-GB" dirty="0">
                <a:latin typeface="Century Gothic" panose="020B0502020202020204" pitchFamily="34" charset="0"/>
              </a:rPr>
              <a:t>Any event where peer pressure is placed upon members of a particular club and may involve the consumption of alcohol, drinking/eating concoctions of various food or drink, nudity, any behaviour that may be deemed humiliating and any activity which includes physical violence.</a:t>
            </a:r>
          </a:p>
        </p:txBody>
      </p:sp>
      <p:sp>
        <p:nvSpPr>
          <p:cNvPr id="10" name="TextBox 9"/>
          <p:cNvSpPr txBox="1"/>
          <p:nvPr/>
        </p:nvSpPr>
        <p:spPr>
          <a:xfrm>
            <a:off x="234353" y="5509681"/>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62620" y="182904"/>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24</a:t>
            </a:r>
          </a:p>
        </p:txBody>
      </p:sp>
      <p:sp>
        <p:nvSpPr>
          <p:cNvPr id="12" name="Rectangle 11">
            <a:extLst>
              <a:ext uri="{FF2B5EF4-FFF2-40B4-BE49-F238E27FC236}">
                <a16:creationId xmlns:a16="http://schemas.microsoft.com/office/drawing/2014/main" id="{E67A40D8-9A20-4F9A-A587-5AC94E657DCE}"/>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4055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01" y="404664"/>
            <a:ext cx="8677236"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5400" b="1" dirty="0">
                <a:solidFill>
                  <a:schemeClr val="tx1"/>
                </a:solidFill>
                <a:latin typeface="Century Gothic" panose="020B0502020202020204" pitchFamily="34" charset="0"/>
              </a:rPr>
              <a:t>Socials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67544" y="1720840"/>
            <a:ext cx="8208912" cy="3416320"/>
          </a:xfrm>
          <a:prstGeom prst="rect">
            <a:avLst/>
          </a:prstGeom>
          <a:noFill/>
        </p:spPr>
        <p:txBody>
          <a:bodyPr wrap="square" rtlCol="0">
            <a:spAutoFit/>
          </a:bodyPr>
          <a:lstStyle/>
          <a:p>
            <a:pPr marL="342900" indent="-342900">
              <a:buFont typeface="Wingdings" panose="05000000000000000000" pitchFamily="2" charset="2"/>
              <a:buChar char="§"/>
            </a:pPr>
            <a:r>
              <a:rPr lang="en-GB" dirty="0">
                <a:highlight>
                  <a:srgbClr val="FFFF00"/>
                </a:highlight>
                <a:latin typeface="Century Gothic" panose="020B0502020202020204" pitchFamily="34" charset="0"/>
              </a:rPr>
              <a:t>Although we strongly do not condone initiations and hazing, we are aware that these activities can still happen ‘underground’.</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highlight>
                  <a:srgbClr val="FFFF00"/>
                </a:highlight>
                <a:latin typeface="Century Gothic" panose="020B0502020202020204" pitchFamily="34" charset="0"/>
              </a:rPr>
              <a:t>It is important that as committee members you understand why such activities are not endorsed and should not be conducted. You may see it as a harmless welcome for new members, a bit of fun, but that’s not how everyone sees it.</a:t>
            </a:r>
          </a:p>
          <a:p>
            <a:pPr marL="342900" indent="-342900">
              <a:buFont typeface="Wingdings" panose="05000000000000000000" pitchFamily="2" charset="2"/>
              <a:buChar char="§"/>
            </a:pPr>
            <a:endParaRPr lang="en-GB" dirty="0">
              <a:highlight>
                <a:srgbClr val="FFFF00"/>
              </a:highlight>
              <a:latin typeface="Century Gothic" panose="020B0502020202020204" pitchFamily="34" charset="0"/>
            </a:endParaRPr>
          </a:p>
          <a:p>
            <a:pPr marL="342900" indent="-342900">
              <a:buFont typeface="Wingdings" panose="05000000000000000000" pitchFamily="2" charset="2"/>
              <a:buChar char="§"/>
            </a:pPr>
            <a:r>
              <a:rPr lang="en-GB" dirty="0">
                <a:highlight>
                  <a:srgbClr val="FFFF00"/>
                </a:highlight>
                <a:latin typeface="Century Gothic" panose="020B0502020202020204" pitchFamily="34" charset="0"/>
              </a:rPr>
              <a:t>Initiations and hazing can put off potential members/players, create uncomfortable or intimidating atmospheres and ruin someone's experience of that sport or even the University. It can be seen as bullying or abuse, and have serious consequences.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701" y="5733256"/>
            <a:ext cx="2520280" cy="1477328"/>
          </a:xfrm>
          <a:prstGeom prst="rect">
            <a:avLst/>
          </a:prstGeom>
          <a:noFill/>
        </p:spPr>
        <p:txBody>
          <a:bodyPr wrap="square" rtlCol="0">
            <a:spAutoFit/>
          </a:bodyPr>
          <a:lstStyle/>
          <a:p>
            <a:pPr algn="ctr"/>
            <a:r>
              <a:rPr lang="en-GB" dirty="0">
                <a:latin typeface="Century Gothic" panose="020B0502020202020204" pitchFamily="34" charset="0"/>
                <a:hlinkClick r:id="rId5"/>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vteam@essex.ac.uk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99118" y="204677"/>
            <a:ext cx="851574" cy="461665"/>
          </a:xfrm>
          <a:prstGeom prst="rect">
            <a:avLst/>
          </a:prstGeom>
          <a:noFill/>
        </p:spPr>
        <p:txBody>
          <a:bodyPr wrap="square" rtlCol="0">
            <a:spAutoFit/>
          </a:bodyPr>
          <a:lstStyle/>
          <a:p>
            <a:pPr algn="r"/>
            <a:r>
              <a:rPr lang="en-GB" sz="2400" b="1" dirty="0">
                <a:latin typeface="Century Gothic" panose="020B0502020202020204" pitchFamily="34" charset="0"/>
              </a:rPr>
              <a:t>31</a:t>
            </a:r>
          </a:p>
        </p:txBody>
      </p:sp>
      <p:sp>
        <p:nvSpPr>
          <p:cNvPr id="12" name="Rectangle 11">
            <a:extLst>
              <a:ext uri="{FF2B5EF4-FFF2-40B4-BE49-F238E27FC236}">
                <a16:creationId xmlns:a16="http://schemas.microsoft.com/office/drawing/2014/main" id="{8F8A8765-C648-4932-A95C-E03837242884}"/>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45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382" y="332656"/>
            <a:ext cx="8677236"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5400" b="1" dirty="0">
                <a:solidFill>
                  <a:schemeClr val="tx1"/>
                </a:solidFill>
                <a:latin typeface="Century Gothic" panose="020B0502020202020204" pitchFamily="34" charset="0"/>
              </a:rPr>
              <a:t>Socials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86908" y="1305341"/>
            <a:ext cx="8208912" cy="4247317"/>
          </a:xfrm>
          <a:prstGeom prst="rect">
            <a:avLst/>
          </a:prstGeom>
          <a:noFill/>
        </p:spPr>
        <p:txBody>
          <a:bodyPr wrap="square" rtlCol="0">
            <a:spAutoFit/>
          </a:bodyPr>
          <a:lstStyle/>
          <a:p>
            <a:pPr marL="342900" indent="-342900">
              <a:buFont typeface="Wingdings" panose="05000000000000000000" pitchFamily="2" charset="2"/>
              <a:buChar char="§"/>
            </a:pPr>
            <a:r>
              <a:rPr lang="en-GB" dirty="0">
                <a:latin typeface="Century Gothic" panose="020B0502020202020204" pitchFamily="34" charset="0"/>
              </a:rPr>
              <a:t>There have been cases of students who have been subjected to initiations or hazing leaving University, being arrested/given a criminal record, </a:t>
            </a:r>
            <a:r>
              <a:rPr lang="en-GB" dirty="0">
                <a:latin typeface="Century Gothic" panose="020B0502020202020204" pitchFamily="34" charset="0"/>
                <a:hlinkClick r:id="rId3"/>
              </a:rPr>
              <a:t>and in some tragic cases, losing their lives</a:t>
            </a:r>
            <a:r>
              <a:rPr lang="en-GB" dirty="0">
                <a:latin typeface="Century Gothic" panose="020B0502020202020204" pitchFamily="34" charset="0"/>
              </a:rPr>
              <a:t>. </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latin typeface="Century Gothic" panose="020B0502020202020204" pitchFamily="34" charset="0"/>
              </a:rPr>
              <a:t>The majority of students that arrive at Essex will be 18 years old (or some even younger), just out of full-time education and living away from home for the first time. They may be impressionable and want to show off to senior members of a sports club/society. It is therefore vital that you as senior and committee members are respectful, responsible and welcoming to all.</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latin typeface="Century Gothic" panose="020B0502020202020204" pitchFamily="34" charset="0"/>
              </a:rPr>
              <a:t>Please don’t feel the need to conform to ‘tradition’ and hold initiations for new members. It doesn’t matter if you think an initiation has always happened in your club/society and you think it’s normal, it isn’t. </a:t>
            </a:r>
          </a:p>
        </p:txBody>
      </p:sp>
      <p:sp>
        <p:nvSpPr>
          <p:cNvPr id="10" name="TextBox 9"/>
          <p:cNvSpPr txBox="1"/>
          <p:nvPr/>
        </p:nvSpPr>
        <p:spPr>
          <a:xfrm>
            <a:off x="186698" y="5503679"/>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4"/>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52058"/>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25</a:t>
            </a:r>
          </a:p>
        </p:txBody>
      </p:sp>
      <p:sp>
        <p:nvSpPr>
          <p:cNvPr id="12" name="Rectangle 11">
            <a:extLst>
              <a:ext uri="{FF2B5EF4-FFF2-40B4-BE49-F238E27FC236}">
                <a16:creationId xmlns:a16="http://schemas.microsoft.com/office/drawing/2014/main" id="{3AF3414C-4AF5-42B7-AE11-6B1A7E4F2A2C}"/>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39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79512" y="16494"/>
            <a:ext cx="8784976" cy="1470025"/>
          </a:xfrm>
          <a:prstGeom prst="rect">
            <a:avLst/>
          </a:prstGeom>
          <a:ln w="571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b="1" dirty="0">
                <a:solidFill>
                  <a:schemeClr val="tx1"/>
                </a:solidFill>
                <a:latin typeface="Century Gothic" panose="020B0502020202020204" pitchFamily="34" charset="0"/>
              </a:rPr>
              <a:t>Who We Are</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10" name="TextBox 9"/>
          <p:cNvSpPr txBox="1"/>
          <p:nvPr/>
        </p:nvSpPr>
        <p:spPr>
          <a:xfrm>
            <a:off x="260666" y="5465980"/>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9" name="TextBox 8"/>
          <p:cNvSpPr txBox="1"/>
          <p:nvPr/>
        </p:nvSpPr>
        <p:spPr>
          <a:xfrm>
            <a:off x="8099463" y="167071"/>
            <a:ext cx="851574" cy="461665"/>
          </a:xfrm>
          <a:prstGeom prst="rect">
            <a:avLst/>
          </a:prstGeom>
          <a:noFill/>
        </p:spPr>
        <p:txBody>
          <a:bodyPr wrap="square" rtlCol="0">
            <a:spAutoFit/>
          </a:bodyPr>
          <a:lstStyle/>
          <a:p>
            <a:pPr algn="r"/>
            <a:r>
              <a:rPr lang="en-GB" sz="2400" b="1" dirty="0">
                <a:latin typeface="Century Gothic" panose="020B0502020202020204" pitchFamily="34" charset="0"/>
              </a:rPr>
              <a:t>3</a:t>
            </a:r>
          </a:p>
        </p:txBody>
      </p:sp>
      <p:sp>
        <p:nvSpPr>
          <p:cNvPr id="14" name="TextBox 13">
            <a:extLst>
              <a:ext uri="{FF2B5EF4-FFF2-40B4-BE49-F238E27FC236}">
                <a16:creationId xmlns:a16="http://schemas.microsoft.com/office/drawing/2014/main" id="{0C3EB439-D7DB-4A80-A5E8-7770A27D7D16}"/>
              </a:ext>
            </a:extLst>
          </p:cNvPr>
          <p:cNvSpPr txBox="1"/>
          <p:nvPr/>
        </p:nvSpPr>
        <p:spPr>
          <a:xfrm>
            <a:off x="196490" y="1320151"/>
            <a:ext cx="8694030" cy="3693319"/>
          </a:xfrm>
          <a:prstGeom prst="rect">
            <a:avLst/>
          </a:prstGeom>
          <a:noFill/>
        </p:spPr>
        <p:txBody>
          <a:bodyPr wrap="square">
            <a:spAutoFit/>
          </a:bodyPr>
          <a:lstStyle/>
          <a:p>
            <a:pPr marL="342900" indent="-342900">
              <a:buFont typeface="Wingdings" panose="05000000000000000000" pitchFamily="2" charset="2"/>
              <a:buChar char="§"/>
            </a:pPr>
            <a:r>
              <a:rPr lang="en-GB" dirty="0">
                <a:latin typeface="Century Gothic" panose="020B0502020202020204" pitchFamily="34" charset="0"/>
              </a:rPr>
              <a:t>We help to enable you to put on events, compete in competitions, carry out volunteering opportunities and much more</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latin typeface="Century Gothic" panose="020B0502020202020204" pitchFamily="34" charset="0"/>
              </a:rPr>
              <a:t>This training is aimed at ensuring you have the info you need to be able to run your societies effectively</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latin typeface="Century Gothic" panose="020B0502020202020204" pitchFamily="34" charset="0"/>
              </a:rPr>
              <a:t>Feel free to take notes and if you have any questions while we’re going along note them down and we can answer them at the end</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dirty="0">
                <a:latin typeface="Century Gothic" panose="020B0502020202020204" pitchFamily="34" charset="0"/>
              </a:rPr>
              <a:t>A lot of the questions we get asked by exec members (especially in the first few weeks of term) can be answered by these training sessions, so make sure to attend as many as you can. </a:t>
            </a:r>
          </a:p>
          <a:p>
            <a:pPr marL="342900" indent="-342900">
              <a:buFont typeface="Wingdings" panose="05000000000000000000" pitchFamily="2" charset="2"/>
              <a:buChar char="§"/>
            </a:pPr>
            <a:endParaRPr lang="en-GB" sz="1800" dirty="0">
              <a:latin typeface="Century Gothic" panose="020B0502020202020204" pitchFamily="34" charset="0"/>
            </a:endParaRPr>
          </a:p>
        </p:txBody>
      </p:sp>
    </p:spTree>
    <p:extLst>
      <p:ext uri="{BB962C8B-B14F-4D97-AF65-F5344CB8AC3E}">
        <p14:creationId xmlns:p14="http://schemas.microsoft.com/office/powerpoint/2010/main" val="120980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800" b="1" dirty="0">
                <a:solidFill>
                  <a:schemeClr val="tx1"/>
                </a:solidFill>
                <a:latin typeface="Century Gothic" panose="020B0502020202020204" pitchFamily="34" charset="0"/>
              </a:rPr>
              <a:t>Zero Tolerance Policy</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67544" y="1052736"/>
            <a:ext cx="8208912"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entury Gothic" panose="020B0502020202020204" pitchFamily="34" charset="0"/>
              </a:rPr>
              <a:t>A zero tolerance approach to harassment </a:t>
            </a:r>
            <a:r>
              <a:rPr lang="en-GB" u="sng" dirty="0">
                <a:latin typeface="Century Gothic" panose="020B0502020202020204" pitchFamily="34" charset="0"/>
              </a:rPr>
              <a:t>including sexual harassment</a:t>
            </a:r>
            <a:r>
              <a:rPr lang="en-GB" dirty="0">
                <a:latin typeface="Century Gothic" panose="020B0502020202020204" pitchFamily="34" charset="0"/>
              </a:rPr>
              <a:t> meaning that the Students' Union will take action and that action taken will be proportionate to the circumstances. - </a:t>
            </a:r>
            <a:r>
              <a:rPr lang="en-GB" dirty="0">
                <a:latin typeface="Century Gothic" panose="020B0502020202020204" pitchFamily="34" charset="0"/>
                <a:hlinkClick r:id="rId3"/>
              </a:rPr>
              <a:t>https://reportandsupport.essex.ac.uk/</a:t>
            </a:r>
            <a:r>
              <a:rPr lang="en-GB" dirty="0">
                <a:latin typeface="Century Gothic" panose="020B0502020202020204" pitchFamily="34" charset="0"/>
              </a:rPr>
              <a:t>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Staff and students are expected to be treated and to treat each other with dignity and respect regardless of:</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656" y="5724877"/>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5761096"/>
            <a:ext cx="2520280" cy="1661993"/>
          </a:xfrm>
          <a:prstGeom prst="rect">
            <a:avLst/>
          </a:prstGeom>
          <a:noFill/>
        </p:spPr>
        <p:txBody>
          <a:bodyPr wrap="square" rtlCol="0">
            <a:spAutoFit/>
          </a:bodyPr>
          <a:lstStyle/>
          <a:p>
            <a:pPr algn="ctr"/>
            <a:r>
              <a:rPr lang="en-GB" sz="1350" dirty="0">
                <a:latin typeface="Century Gothic" panose="020B0502020202020204" pitchFamily="34" charset="0"/>
                <a:hlinkClick r:id="rId6"/>
              </a:rPr>
              <a:t>susocs@essex.ac.uk</a:t>
            </a:r>
            <a:endParaRPr lang="en-GB" sz="1350" dirty="0">
              <a:latin typeface="Century Gothic" panose="020B0502020202020204" pitchFamily="34" charset="0"/>
            </a:endParaRPr>
          </a:p>
          <a:p>
            <a:pPr algn="ctr"/>
            <a:r>
              <a:rPr lang="en-GB" sz="1350" dirty="0">
                <a:latin typeface="Century Gothic" panose="020B0502020202020204" pitchFamily="34" charset="0"/>
                <a:hlinkClick r:id="rId7"/>
              </a:rPr>
              <a:t>blades@essex.ac.uk</a:t>
            </a:r>
            <a:endParaRPr lang="en-GB" sz="1350" dirty="0">
              <a:latin typeface="Century Gothic" panose="020B0502020202020204" pitchFamily="34" charset="0"/>
            </a:endParaRPr>
          </a:p>
          <a:p>
            <a:pPr algn="ctr"/>
            <a:r>
              <a:rPr lang="en-GB" sz="1350" dirty="0">
                <a:latin typeface="Century Gothic" panose="020B0502020202020204" pitchFamily="34" charset="0"/>
                <a:hlinkClick r:id="rId8"/>
              </a:rPr>
              <a:t>vteam@essex.ac.uk</a:t>
            </a:r>
            <a:endParaRPr lang="en-GB" sz="1350" dirty="0">
              <a:latin typeface="Century Gothic" panose="020B0502020202020204" pitchFamily="34" charset="0"/>
            </a:endParaRPr>
          </a:p>
          <a:p>
            <a:pPr algn="ctr"/>
            <a:r>
              <a:rPr lang="en-GB" sz="1350" dirty="0">
                <a:latin typeface="Century Gothic" panose="020B0502020202020204" pitchFamily="34" charset="0"/>
                <a:hlinkClick r:id="rId9"/>
              </a:rPr>
              <a:t>rebel@essex.ac.uk</a:t>
            </a:r>
            <a:endParaRPr lang="en-GB" sz="135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06421732"/>
              </p:ext>
            </p:extLst>
          </p:nvPr>
        </p:nvGraphicFramePr>
        <p:xfrm>
          <a:off x="367949" y="3212976"/>
          <a:ext cx="8498820" cy="2941320"/>
        </p:xfrm>
        <a:graphic>
          <a:graphicData uri="http://schemas.openxmlformats.org/drawingml/2006/table">
            <a:tbl>
              <a:tblPr firstRow="1" bandRow="1">
                <a:tableStyleId>{5C22544A-7EE6-4342-B048-85BDC9FD1C3A}</a:tableStyleId>
              </a:tblPr>
              <a:tblGrid>
                <a:gridCol w="4249410">
                  <a:extLst>
                    <a:ext uri="{9D8B030D-6E8A-4147-A177-3AD203B41FA5}">
                      <a16:colId xmlns:a16="http://schemas.microsoft.com/office/drawing/2014/main" val="20000"/>
                    </a:ext>
                  </a:extLst>
                </a:gridCol>
                <a:gridCol w="4249410">
                  <a:extLst>
                    <a:ext uri="{9D8B030D-6E8A-4147-A177-3AD203B41FA5}">
                      <a16:colId xmlns:a16="http://schemas.microsoft.com/office/drawing/2014/main" val="20001"/>
                    </a:ext>
                  </a:extLst>
                </a:gridCol>
              </a:tblGrid>
              <a:tr h="1633702">
                <a:tc>
                  <a:txBody>
                    <a:bodyPr/>
                    <a:lstStyle/>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Gender expression, identity, affirmation or reassignment</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Race, ethnic origin or national origin</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Age</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Socio-economic background</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Disability</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Religious beliefs or affiliations, or absence of religious beliefs or affiliations</a:t>
                      </a:r>
                    </a:p>
                    <a:p>
                      <a:endParaRPr lang="en-GB" sz="1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Political beliefs or affiliations</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Family circumstances, including maternity and paternity</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Marital or civil partnership status</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Pregnancy and maternity</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Sexual orientation</a:t>
                      </a:r>
                    </a:p>
                    <a:p>
                      <a:pPr marL="285750" indent="-285750">
                        <a:buFont typeface="Courier New" panose="02070309020205020404" pitchFamily="49" charset="0"/>
                        <a:buChar char="o"/>
                      </a:pPr>
                      <a:r>
                        <a:rPr lang="en-GB" sz="1700" b="0" dirty="0">
                          <a:solidFill>
                            <a:schemeClr val="tx1"/>
                          </a:solidFill>
                          <a:latin typeface="Century Gothic" panose="020B0502020202020204" pitchFamily="34" charset="0"/>
                        </a:rPr>
                        <a:t>Sex</a:t>
                      </a:r>
                    </a:p>
                    <a:p>
                      <a:endParaRPr lang="en-GB" sz="1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8038946" y="202521"/>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26</a:t>
            </a:r>
          </a:p>
        </p:txBody>
      </p:sp>
      <p:sp>
        <p:nvSpPr>
          <p:cNvPr id="13" name="Rectangle 12">
            <a:extLst>
              <a:ext uri="{FF2B5EF4-FFF2-40B4-BE49-F238E27FC236}">
                <a16:creationId xmlns:a16="http://schemas.microsoft.com/office/drawing/2014/main" id="{CFFA8C4F-0436-437C-B1C5-DB4897FD47A7}"/>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532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382" y="476672"/>
            <a:ext cx="8677236"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5400" b="1" dirty="0">
                <a:solidFill>
                  <a:schemeClr val="tx1"/>
                </a:solidFill>
                <a:latin typeface="Century Gothic" panose="020B0502020202020204" pitchFamily="34" charset="0"/>
              </a:rPr>
              <a:t>Signposting</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86908" y="1859339"/>
            <a:ext cx="8208912" cy="3693319"/>
          </a:xfrm>
          <a:prstGeom prst="rect">
            <a:avLst/>
          </a:prstGeom>
          <a:noFill/>
        </p:spPr>
        <p:txBody>
          <a:bodyPr wrap="square" rtlCol="0">
            <a:spAutoFit/>
          </a:bodyPr>
          <a:lstStyle/>
          <a:p>
            <a:pPr marL="342900" indent="-342900">
              <a:buFont typeface="Wingdings" panose="05000000000000000000" pitchFamily="2" charset="2"/>
              <a:buChar char="§"/>
            </a:pPr>
            <a:r>
              <a:rPr lang="en-GB" b="1" dirty="0">
                <a:latin typeface="Century Gothic" panose="020B0502020202020204" pitchFamily="34" charset="0"/>
              </a:rPr>
              <a:t>‘Ask for Angela’</a:t>
            </a:r>
            <a:r>
              <a:rPr lang="en-GB" dirty="0">
                <a:latin typeface="Century Gothic" panose="020B0502020202020204" pitchFamily="34" charset="0"/>
              </a:rPr>
              <a:t> - a phrase aimed at alerting bar staff discretely to an issue on a date, a night out etc. so they can help defuse the situation.</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b="1" dirty="0">
                <a:latin typeface="Century Gothic" panose="020B0502020202020204" pitchFamily="34" charset="0"/>
              </a:rPr>
              <a:t>Nightline</a:t>
            </a:r>
            <a:r>
              <a:rPr lang="en-GB" dirty="0">
                <a:latin typeface="Century Gothic" panose="020B0502020202020204" pitchFamily="34" charset="0"/>
              </a:rPr>
              <a:t> - </a:t>
            </a:r>
            <a:r>
              <a:rPr lang="en-GB" dirty="0">
                <a:latin typeface="Century Gothic" panose="020B0502020202020204" pitchFamily="34" charset="0"/>
                <a:hlinkClick r:id="rId3"/>
              </a:rPr>
              <a:t>https://www1.essex.ac.uk/students/health-and-wellbeing/nightline.aspx</a:t>
            </a:r>
            <a:r>
              <a:rPr lang="en-GB" dirty="0">
                <a:latin typeface="Century Gothic" panose="020B0502020202020204" pitchFamily="34" charset="0"/>
              </a:rPr>
              <a:t> </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b="1" dirty="0">
                <a:latin typeface="Century Gothic" panose="020B0502020202020204" pitchFamily="34" charset="0"/>
              </a:rPr>
              <a:t>Security Desk</a:t>
            </a:r>
            <a:r>
              <a:rPr lang="en-GB" dirty="0">
                <a:latin typeface="Century Gothic" panose="020B0502020202020204" pitchFamily="34" charset="0"/>
              </a:rPr>
              <a:t> – Square 3</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b="1" dirty="0">
                <a:latin typeface="Century Gothic" panose="020B0502020202020204" pitchFamily="34" charset="0"/>
              </a:rPr>
              <a:t>SU Advice</a:t>
            </a:r>
          </a:p>
          <a:p>
            <a:pPr marL="342900" indent="-342900">
              <a:buFont typeface="Wingdings" panose="05000000000000000000" pitchFamily="2" charset="2"/>
              <a:buChar char="§"/>
            </a:pPr>
            <a:endParaRPr lang="en-GB" dirty="0">
              <a:latin typeface="Century Gothic" panose="020B0502020202020204" pitchFamily="34" charset="0"/>
            </a:endParaRPr>
          </a:p>
          <a:p>
            <a:pPr marL="342900" indent="-342900">
              <a:buFont typeface="Wingdings" panose="05000000000000000000" pitchFamily="2" charset="2"/>
              <a:buChar char="§"/>
            </a:pPr>
            <a:r>
              <a:rPr lang="en-GB" b="1" dirty="0">
                <a:latin typeface="Century Gothic" panose="020B0502020202020204" pitchFamily="34" charset="0"/>
              </a:rPr>
              <a:t>University anonymous reporting system </a:t>
            </a:r>
            <a:r>
              <a:rPr lang="en-GB" dirty="0">
                <a:latin typeface="Century Gothic" panose="020B0502020202020204" pitchFamily="34" charset="0"/>
              </a:rPr>
              <a:t>- </a:t>
            </a:r>
            <a:r>
              <a:rPr lang="en-GB" dirty="0">
                <a:solidFill>
                  <a:srgbClr val="FF0000"/>
                </a:solidFill>
                <a:latin typeface="Century Gothic" panose="020B0502020202020204" pitchFamily="34" charset="0"/>
                <a:hlinkClick r:id="rId4"/>
              </a:rPr>
              <a:t>https://reportandsupport.essex.ac.uk/</a:t>
            </a:r>
            <a:r>
              <a:rPr lang="en-GB" dirty="0">
                <a:solidFill>
                  <a:srgbClr val="FF0000"/>
                </a:solidFill>
                <a:latin typeface="Century Gothic" panose="020B0502020202020204" pitchFamily="34" charset="0"/>
              </a:rPr>
              <a:t> </a:t>
            </a:r>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440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3508" y="5522171"/>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7"/>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8"/>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9"/>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10"/>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63625" y="198287"/>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27</a:t>
            </a:r>
          </a:p>
        </p:txBody>
      </p:sp>
      <p:sp>
        <p:nvSpPr>
          <p:cNvPr id="12" name="Rectangle 11">
            <a:extLst>
              <a:ext uri="{FF2B5EF4-FFF2-40B4-BE49-F238E27FC236}">
                <a16:creationId xmlns:a16="http://schemas.microsoft.com/office/drawing/2014/main" id="{949E83ED-4AA5-417E-BBCE-E7ED4B6E4C89}"/>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627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5050"/>
            <a:ext cx="8208912"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800" b="1" dirty="0">
                <a:solidFill>
                  <a:schemeClr val="tx1"/>
                </a:solidFill>
                <a:latin typeface="Century Gothic" panose="020B0502020202020204" pitchFamily="34" charset="0"/>
              </a:rPr>
              <a:t>FED NIGHTS!!!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67544" y="1556792"/>
            <a:ext cx="8208912" cy="923330"/>
          </a:xfrm>
          <a:prstGeom prst="rect">
            <a:avLst/>
          </a:prstGeom>
          <a:noFill/>
        </p:spPr>
        <p:txBody>
          <a:bodyPr wrap="square" rtlCol="0">
            <a:spAutoFit/>
          </a:bodyPr>
          <a:lstStyle/>
          <a:p>
            <a:endParaRPr lang="en-GB" dirty="0"/>
          </a:p>
          <a:p>
            <a:endParaRPr lang="en-US" dirty="0"/>
          </a:p>
          <a:p>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613" y="5796129"/>
            <a:ext cx="79578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411" y="5815341"/>
            <a:ext cx="573109" cy="76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5710042"/>
            <a:ext cx="2520280" cy="1661993"/>
          </a:xfrm>
          <a:prstGeom prst="rect">
            <a:avLst/>
          </a:prstGeom>
          <a:noFill/>
        </p:spPr>
        <p:txBody>
          <a:bodyPr wrap="square" rtlCol="0">
            <a:spAutoFit/>
          </a:bodyPr>
          <a:lstStyle/>
          <a:p>
            <a:pPr algn="ctr"/>
            <a:r>
              <a:rPr lang="en-GB" sz="1400" dirty="0">
                <a:latin typeface="Century Gothic" panose="020B0502020202020204" pitchFamily="34" charset="0"/>
                <a:hlinkClick r:id="rId5"/>
              </a:rPr>
              <a:t>susocs@essex.ac.uk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6"/>
              </a:rPr>
              <a:t>blades@essex.ac.uk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7"/>
              </a:rPr>
              <a:t>vteam@essex.ac.uk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8"/>
              </a:rPr>
              <a:t>rebel@essex.ac.uk</a:t>
            </a: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56484"/>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28</a:t>
            </a:r>
          </a:p>
        </p:txBody>
      </p:sp>
      <p:pic>
        <p:nvPicPr>
          <p:cNvPr id="14" name="Picture 13" descr="A red sign with white text&#10;&#10;Description automatically generated with low confidence">
            <a:extLst>
              <a:ext uri="{FF2B5EF4-FFF2-40B4-BE49-F238E27FC236}">
                <a16:creationId xmlns:a16="http://schemas.microsoft.com/office/drawing/2014/main" id="{98CFC0EB-E1CE-4A92-A2DF-3E76001950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0571" y="2269539"/>
            <a:ext cx="3388391" cy="1905970"/>
          </a:xfrm>
          <a:prstGeom prst="rect">
            <a:avLst/>
          </a:prstGeom>
        </p:spPr>
      </p:pic>
      <p:sp>
        <p:nvSpPr>
          <p:cNvPr id="17" name="TextBox 16">
            <a:extLst>
              <a:ext uri="{FF2B5EF4-FFF2-40B4-BE49-F238E27FC236}">
                <a16:creationId xmlns:a16="http://schemas.microsoft.com/office/drawing/2014/main" id="{DC8D6A55-BF97-48D4-AF17-86B0D9EFDA28}"/>
              </a:ext>
            </a:extLst>
          </p:cNvPr>
          <p:cNvSpPr txBox="1"/>
          <p:nvPr/>
        </p:nvSpPr>
        <p:spPr>
          <a:xfrm>
            <a:off x="3943233" y="751739"/>
            <a:ext cx="4644516" cy="4678204"/>
          </a:xfrm>
          <a:prstGeom prst="rect">
            <a:avLst/>
          </a:prstGeom>
          <a:noFill/>
        </p:spPr>
        <p:txBody>
          <a:bodyPr wrap="square" rtlCol="0">
            <a:spAutoFit/>
          </a:bodyPr>
          <a:lstStyle/>
          <a:p>
            <a:endParaRPr lang="en-US" dirty="0">
              <a:solidFill>
                <a:srgbClr val="333333"/>
              </a:solidFill>
              <a:latin typeface="Century Gothic" panose="020B0502020202020204" pitchFamily="34" charset="0"/>
            </a:endParaRPr>
          </a:p>
          <a:p>
            <a:endParaRPr lang="en-US" sz="2800" dirty="0">
              <a:solidFill>
                <a:srgbClr val="333333"/>
              </a:solidFill>
              <a:latin typeface="Century Gothic" panose="020B0502020202020204" pitchFamily="34" charset="0"/>
            </a:endParaRPr>
          </a:p>
          <a:p>
            <a:endParaRPr lang="en-US" sz="2800" dirty="0">
              <a:solidFill>
                <a:srgbClr val="333333"/>
              </a:solidFill>
              <a:latin typeface="Century Gothic" panose="020B0502020202020204" pitchFamily="34" charset="0"/>
            </a:endParaRPr>
          </a:p>
          <a:p>
            <a:r>
              <a:rPr lang="en-GB" sz="2800" dirty="0">
                <a:latin typeface="Century Gothic" panose="020B0502020202020204" pitchFamily="34" charset="0"/>
              </a:rPr>
              <a:t>Every Wednesday night in Sub Zero, open to all students (not just Blades players). However, if you are a Blades member you will be able to get discounted tickets to FED nights!</a:t>
            </a:r>
          </a:p>
        </p:txBody>
      </p:sp>
      <p:sp>
        <p:nvSpPr>
          <p:cNvPr id="18" name="Rectangle 17">
            <a:extLst>
              <a:ext uri="{FF2B5EF4-FFF2-40B4-BE49-F238E27FC236}">
                <a16:creationId xmlns:a16="http://schemas.microsoft.com/office/drawing/2014/main" id="{996E19E8-A93A-477B-91FF-596CED6C0F7A}"/>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4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846" y="188640"/>
            <a:ext cx="8764308" cy="951093"/>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800" b="1" dirty="0">
                <a:solidFill>
                  <a:schemeClr val="tx1"/>
                </a:solidFill>
                <a:latin typeface="Century Gothic" panose="020B0502020202020204" pitchFamily="34" charset="0"/>
              </a:rPr>
              <a:t>TOUR!!!</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6" name="TextBox 5"/>
          <p:cNvSpPr txBox="1"/>
          <p:nvPr/>
        </p:nvSpPr>
        <p:spPr>
          <a:xfrm>
            <a:off x="467544" y="1196752"/>
            <a:ext cx="8208912" cy="3385542"/>
          </a:xfrm>
          <a:prstGeom prst="rect">
            <a:avLst/>
          </a:prstGeom>
          <a:noFill/>
        </p:spPr>
        <p:txBody>
          <a:bodyPr wrap="square" rtlCol="0">
            <a:spAutoFit/>
          </a:bodyPr>
          <a:lstStyle/>
          <a:p>
            <a:pPr marL="285750" indent="-285750" algn="l">
              <a:buFont typeface="Wingdings" panose="05000000000000000000" pitchFamily="2" charset="2"/>
              <a:buChar char="§"/>
            </a:pPr>
            <a:r>
              <a:rPr lang="en-GB" sz="2000" b="0" i="0" dirty="0">
                <a:solidFill>
                  <a:srgbClr val="201F1E"/>
                </a:solidFill>
                <a:effectLst/>
                <a:latin typeface="Century Gothic" panose="020B0502020202020204" pitchFamily="34" charset="0"/>
              </a:rPr>
              <a:t>Tour is 4 nights in Croatia/Italy with 2 days of sport and competitions, and a different party everyday and night.</a:t>
            </a:r>
            <a:endParaRPr lang="en-GB" sz="2000" dirty="0">
              <a:solidFill>
                <a:srgbClr val="201F1E"/>
              </a:solidFill>
              <a:latin typeface="Calibri" panose="020F0502020204030204" pitchFamily="34" charset="0"/>
            </a:endParaRPr>
          </a:p>
          <a:p>
            <a:pPr marL="285750" indent="-285750" algn="l">
              <a:buFont typeface="Wingdings" panose="05000000000000000000" pitchFamily="2" charset="2"/>
              <a:buChar char="§"/>
            </a:pPr>
            <a:endParaRPr lang="en-GB" sz="2000" b="0" i="0" dirty="0">
              <a:solidFill>
                <a:srgbClr val="201F1E"/>
              </a:solidFill>
              <a:effectLst/>
              <a:latin typeface="Calibri" panose="020F0502020204030204" pitchFamily="34" charset="0"/>
            </a:endParaRPr>
          </a:p>
          <a:p>
            <a:pPr marL="285750" indent="-285750" algn="l">
              <a:buFont typeface="Wingdings" panose="05000000000000000000" pitchFamily="2" charset="2"/>
              <a:buChar char="§"/>
            </a:pPr>
            <a:r>
              <a:rPr lang="en-GB" sz="2000" b="0" i="0" dirty="0">
                <a:solidFill>
                  <a:srgbClr val="201F1E"/>
                </a:solidFill>
                <a:effectLst/>
                <a:latin typeface="Century Gothic" panose="020B0502020202020204" pitchFamily="34" charset="0"/>
              </a:rPr>
              <a:t>Some of you may have seen an email from ILOVETOUR recently releasing their tour dates for next year!</a:t>
            </a:r>
            <a:endParaRPr lang="en-GB" sz="2000" dirty="0">
              <a:solidFill>
                <a:srgbClr val="201F1E"/>
              </a:solidFill>
              <a:latin typeface="Calibri" panose="020F0502020204030204" pitchFamily="34" charset="0"/>
            </a:endParaRPr>
          </a:p>
          <a:p>
            <a:pPr marL="285750" indent="-285750" algn="l">
              <a:buFont typeface="Wingdings" panose="05000000000000000000" pitchFamily="2" charset="2"/>
              <a:buChar char="§"/>
            </a:pPr>
            <a:endParaRPr lang="en-GB" sz="2000" b="0" i="0" dirty="0">
              <a:solidFill>
                <a:srgbClr val="201F1E"/>
              </a:solidFill>
              <a:effectLst/>
              <a:latin typeface="Calibri" panose="020F0502020204030204" pitchFamily="34" charset="0"/>
            </a:endParaRPr>
          </a:p>
          <a:p>
            <a:pPr marL="285750" indent="-285750" algn="l">
              <a:buFont typeface="Wingdings" panose="05000000000000000000" pitchFamily="2" charset="2"/>
              <a:buChar char="§"/>
            </a:pPr>
            <a:r>
              <a:rPr lang="en-GB" sz="2000" b="0" i="0" dirty="0">
                <a:solidFill>
                  <a:srgbClr val="201F1E"/>
                </a:solidFill>
                <a:effectLst/>
                <a:latin typeface="Century Gothic" panose="020B0502020202020204" pitchFamily="34" charset="0"/>
              </a:rPr>
              <a:t>The zero-tolerance policy and best practice at socials still applies when you’re on Tour so please have fun but please do not do anything stupid unless you want to cut your trip short!</a:t>
            </a:r>
            <a:endParaRPr lang="en-GB" sz="2000" b="0" i="0" dirty="0">
              <a:solidFill>
                <a:srgbClr val="201F1E"/>
              </a:solidFill>
              <a:effectLst/>
              <a:latin typeface="Calibri" panose="020F0502020204030204" pitchFamily="34" charset="0"/>
            </a:endParaRPr>
          </a:p>
          <a:p>
            <a:pPr marL="342900" indent="-342900">
              <a:buFont typeface="Wingdings" panose="05000000000000000000" pitchFamily="2" charset="2"/>
              <a:buChar char="§"/>
            </a:pPr>
            <a:endParaRPr lang="en-GB" dirty="0">
              <a:latin typeface="Century Gothic" panose="020B0502020202020204" pitchFamily="34" charset="0"/>
            </a:endParaRPr>
          </a:p>
          <a:p>
            <a:endParaRPr lang="en-GB" sz="1600" b="1" i="1" dirty="0">
              <a:latin typeface="Century Gothic" panose="020B0502020202020204"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3508" y="5445224"/>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5"/>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6"/>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7"/>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8"/>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2" name="TextBox 11"/>
          <p:cNvSpPr txBox="1"/>
          <p:nvPr/>
        </p:nvSpPr>
        <p:spPr>
          <a:xfrm>
            <a:off x="8097661" y="18864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29</a:t>
            </a:r>
          </a:p>
        </p:txBody>
      </p:sp>
      <p:sp>
        <p:nvSpPr>
          <p:cNvPr id="11" name="Rectangle 10">
            <a:extLst>
              <a:ext uri="{FF2B5EF4-FFF2-40B4-BE49-F238E27FC236}">
                <a16:creationId xmlns:a16="http://schemas.microsoft.com/office/drawing/2014/main" id="{D4819098-46A2-4192-94FB-34B50776490A}"/>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verything Lancaster students need to know about ILOVETOUR 2021">
            <a:extLst>
              <a:ext uri="{FF2B5EF4-FFF2-40B4-BE49-F238E27FC236}">
                <a16:creationId xmlns:a16="http://schemas.microsoft.com/office/drawing/2014/main" id="{ABF06163-BBD4-4F55-AB0C-0CCA48DE3B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4806" y="4221088"/>
            <a:ext cx="3214388" cy="182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82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64C92-1055-6E23-4B01-6B62061CE20A}"/>
              </a:ext>
            </a:extLst>
          </p:cNvPr>
          <p:cNvPicPr>
            <a:picLocks noChangeAspect="1"/>
          </p:cNvPicPr>
          <p:nvPr/>
        </p:nvPicPr>
        <p:blipFill rotWithShape="1">
          <a:blip r:embed="rId3"/>
          <a:srcRect t="4954" b="8459"/>
          <a:stretch/>
        </p:blipFill>
        <p:spPr>
          <a:xfrm>
            <a:off x="0" y="639691"/>
            <a:ext cx="9125337" cy="5578618"/>
          </a:xfrm>
          <a:prstGeom prst="rect">
            <a:avLst/>
          </a:prstGeom>
        </p:spPr>
      </p:pic>
    </p:spTree>
    <p:extLst>
      <p:ext uri="{BB962C8B-B14F-4D97-AF65-F5344CB8AC3E}">
        <p14:creationId xmlns:p14="http://schemas.microsoft.com/office/powerpoint/2010/main" val="206536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BBD5F-B73A-B550-2D07-30AE9258DFB6}"/>
              </a:ext>
            </a:extLst>
          </p:cNvPr>
          <p:cNvPicPr>
            <a:picLocks noChangeAspect="1"/>
          </p:cNvPicPr>
          <p:nvPr/>
        </p:nvPicPr>
        <p:blipFill rotWithShape="1">
          <a:blip r:embed="rId3"/>
          <a:srcRect t="953"/>
          <a:stretch/>
        </p:blipFill>
        <p:spPr>
          <a:xfrm>
            <a:off x="0" y="535191"/>
            <a:ext cx="9171414" cy="5787618"/>
          </a:xfrm>
          <a:prstGeom prst="rect">
            <a:avLst/>
          </a:prstGeom>
        </p:spPr>
      </p:pic>
    </p:spTree>
    <p:extLst>
      <p:ext uri="{BB962C8B-B14F-4D97-AF65-F5344CB8AC3E}">
        <p14:creationId xmlns:p14="http://schemas.microsoft.com/office/powerpoint/2010/main" val="3373460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282ADE-CACA-9A43-AF0B-DA55A1B6BD6C}"/>
              </a:ext>
            </a:extLst>
          </p:cNvPr>
          <p:cNvSpPr/>
          <p:nvPr/>
        </p:nvSpPr>
        <p:spPr>
          <a:xfrm>
            <a:off x="0" y="1011140"/>
            <a:ext cx="9144000" cy="636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descr="Icon&#10;&#10;Description automatically generated with low confidence">
            <a:extLst>
              <a:ext uri="{FF2B5EF4-FFF2-40B4-BE49-F238E27FC236}">
                <a16:creationId xmlns:a16="http://schemas.microsoft.com/office/drawing/2014/main" id="{75673229-04CE-CB45-A181-A892D3A0DAC2}"/>
              </a:ext>
            </a:extLst>
          </p:cNvPr>
          <p:cNvPicPr>
            <a:picLocks noChangeAspect="1"/>
          </p:cNvPicPr>
          <p:nvPr/>
        </p:nvPicPr>
        <p:blipFill>
          <a:blip r:embed="rId3"/>
          <a:stretch>
            <a:fillRect/>
          </a:stretch>
        </p:blipFill>
        <p:spPr>
          <a:xfrm>
            <a:off x="477079" y="857250"/>
            <a:ext cx="1147970" cy="1147970"/>
          </a:xfrm>
          <a:prstGeom prst="rect">
            <a:avLst/>
          </a:prstGeom>
        </p:spPr>
      </p:pic>
      <p:sp>
        <p:nvSpPr>
          <p:cNvPr id="4" name="TextBox 3">
            <a:extLst>
              <a:ext uri="{FF2B5EF4-FFF2-40B4-BE49-F238E27FC236}">
                <a16:creationId xmlns:a16="http://schemas.microsoft.com/office/drawing/2014/main" id="{5EC833D8-7080-6140-9B4A-D33461EBD648}"/>
              </a:ext>
            </a:extLst>
          </p:cNvPr>
          <p:cNvSpPr txBox="1"/>
          <p:nvPr/>
        </p:nvSpPr>
        <p:spPr>
          <a:xfrm>
            <a:off x="1909264" y="1040735"/>
            <a:ext cx="7233743" cy="577081"/>
          </a:xfrm>
          <a:prstGeom prst="rect">
            <a:avLst/>
          </a:prstGeom>
          <a:noFill/>
        </p:spPr>
        <p:txBody>
          <a:bodyPr wrap="square" lIns="68580" tIns="34290" rIns="68580" bIns="34290" rtlCol="0" anchor="t">
            <a:spAutoFit/>
          </a:bodyPr>
          <a:lstStyle/>
          <a:p>
            <a:r>
              <a:rPr lang="en-GB" sz="3300" dirty="0">
                <a:latin typeface="esu v2"/>
              </a:rPr>
              <a:t>Tour 2024</a:t>
            </a:r>
            <a:endParaRPr lang="en-GB" dirty="0">
              <a:latin typeface="esu v2"/>
            </a:endParaRPr>
          </a:p>
        </p:txBody>
      </p:sp>
      <p:sp>
        <p:nvSpPr>
          <p:cNvPr id="6" name="Rectangle 5">
            <a:extLst>
              <a:ext uri="{FF2B5EF4-FFF2-40B4-BE49-F238E27FC236}">
                <a16:creationId xmlns:a16="http://schemas.microsoft.com/office/drawing/2014/main" id="{82610117-AB4B-484D-8FF4-15311F9EC916}"/>
              </a:ext>
            </a:extLst>
          </p:cNvPr>
          <p:cNvSpPr/>
          <p:nvPr/>
        </p:nvSpPr>
        <p:spPr>
          <a:xfrm>
            <a:off x="477079" y="2464963"/>
            <a:ext cx="8885582" cy="415498"/>
          </a:xfrm>
          <a:prstGeom prst="rect">
            <a:avLst/>
          </a:prstGeom>
        </p:spPr>
        <p:txBody>
          <a:bodyPr wrap="square">
            <a:spAutoFit/>
          </a:bodyPr>
          <a:lstStyle/>
          <a:p>
            <a:endParaRPr lang="en-GB" sz="600" b="1" u="sng">
              <a:solidFill>
                <a:srgbClr val="D9B574"/>
              </a:solidFill>
              <a:latin typeface="Century Gothic" panose="020B0502020202020204" pitchFamily="34" charset="0"/>
            </a:endParaRPr>
          </a:p>
          <a:p>
            <a:pPr marL="257175" indent="-257175">
              <a:buSzPct val="150000"/>
              <a:buBlip>
                <a:blip r:embed="rId4"/>
              </a:buBlip>
            </a:pPr>
            <a:endParaRPr lang="en-GB" sz="1500" b="1">
              <a:latin typeface="Century Gothic" panose="020B0502020202020204" pitchFamily="34" charset="0"/>
            </a:endParaRPr>
          </a:p>
        </p:txBody>
      </p:sp>
      <p:sp>
        <p:nvSpPr>
          <p:cNvPr id="11" name="Rectangle 10">
            <a:extLst>
              <a:ext uri="{FF2B5EF4-FFF2-40B4-BE49-F238E27FC236}">
                <a16:creationId xmlns:a16="http://schemas.microsoft.com/office/drawing/2014/main" id="{794D80AD-C79E-6343-1237-357C9A24FE9E}"/>
              </a:ext>
            </a:extLst>
          </p:cNvPr>
          <p:cNvSpPr/>
          <p:nvPr/>
        </p:nvSpPr>
        <p:spPr>
          <a:xfrm>
            <a:off x="472732" y="1864416"/>
            <a:ext cx="8666921" cy="807913"/>
          </a:xfrm>
          <a:prstGeom prst="rect">
            <a:avLst/>
          </a:prstGeom>
        </p:spPr>
        <p:txBody>
          <a:bodyPr wrap="square" lIns="68580" tIns="34290" rIns="68580" bIns="34290" anchor="t">
            <a:spAutoFit/>
          </a:bodyPr>
          <a:lstStyle/>
          <a:p>
            <a:endParaRPr lang="en-GB" sz="600" b="1" u="sng">
              <a:solidFill>
                <a:srgbClr val="D9B574"/>
              </a:solidFill>
              <a:latin typeface="Century Gothic" panose="020B0502020202020204" pitchFamily="34" charset="0"/>
            </a:endParaRPr>
          </a:p>
          <a:p>
            <a:pPr>
              <a:buSzPct val="150000"/>
            </a:pPr>
            <a:endParaRPr lang="en-GB" sz="2100">
              <a:ea typeface="+mn-lt"/>
              <a:cs typeface="Calibri" panose="020F0502020204030204"/>
            </a:endParaRPr>
          </a:p>
          <a:p>
            <a:pPr>
              <a:buSzPct val="150000"/>
              <a:buBlip>
                <a:blip r:embed="rId4"/>
              </a:buBlip>
            </a:pPr>
            <a:endParaRPr lang="en-GB" sz="2100">
              <a:ea typeface="+mn-lt"/>
              <a:cs typeface="+mn-lt"/>
            </a:endParaRPr>
          </a:p>
        </p:txBody>
      </p:sp>
      <p:sp>
        <p:nvSpPr>
          <p:cNvPr id="9" name="TextBox 8">
            <a:extLst>
              <a:ext uri="{FF2B5EF4-FFF2-40B4-BE49-F238E27FC236}">
                <a16:creationId xmlns:a16="http://schemas.microsoft.com/office/drawing/2014/main" id="{F6F43663-6E6E-DB9B-A393-8904FEE9CF51}"/>
              </a:ext>
            </a:extLst>
          </p:cNvPr>
          <p:cNvSpPr txBox="1"/>
          <p:nvPr/>
        </p:nvSpPr>
        <p:spPr>
          <a:xfrm>
            <a:off x="472731" y="2268373"/>
            <a:ext cx="8369517" cy="4216539"/>
          </a:xfrm>
          <a:prstGeom prst="rect">
            <a:avLst/>
          </a:prstGeom>
          <a:noFill/>
        </p:spPr>
        <p:txBody>
          <a:bodyPr wrap="square">
            <a:spAutoFit/>
          </a:bodyPr>
          <a:lstStyle/>
          <a:p>
            <a:pPr algn="ctr">
              <a:buSzPct val="150000"/>
            </a:pPr>
            <a:r>
              <a:rPr lang="en-GB" sz="2800" b="1" u="sng" dirty="0">
                <a:latin typeface="Century Gothic" panose="020B0502020202020204" pitchFamily="34" charset="0"/>
              </a:rPr>
              <a:t>ILT 2024 Tours</a:t>
            </a:r>
          </a:p>
          <a:p>
            <a:pPr>
              <a:buSzPct val="150000"/>
              <a:buBlip>
                <a:blip r:embed="rId4"/>
              </a:buBlip>
            </a:pPr>
            <a:r>
              <a:rPr lang="en-GB" sz="2400" dirty="0" err="1">
                <a:latin typeface="Century Gothic" panose="020B0502020202020204" pitchFamily="34" charset="0"/>
              </a:rPr>
              <a:t>Porec</a:t>
            </a:r>
            <a:r>
              <a:rPr lang="en-GB" sz="2400" dirty="0">
                <a:latin typeface="Century Gothic" panose="020B0502020202020204" pitchFamily="34" charset="0"/>
              </a:rPr>
              <a:t>, Croatia (Easter only)</a:t>
            </a:r>
          </a:p>
          <a:p>
            <a:pPr>
              <a:buSzPct val="150000"/>
              <a:buBlip>
                <a:blip r:embed="rId4"/>
              </a:buBlip>
            </a:pPr>
            <a:r>
              <a:rPr lang="en-GB" sz="2400" dirty="0">
                <a:latin typeface="Century Gothic" panose="020B0502020202020204" pitchFamily="34" charset="0"/>
              </a:rPr>
              <a:t>Rimini, Italy (Easter only)</a:t>
            </a:r>
          </a:p>
          <a:p>
            <a:pPr>
              <a:buSzPct val="150000"/>
              <a:buBlip>
                <a:blip r:embed="rId4"/>
              </a:buBlip>
            </a:pPr>
            <a:r>
              <a:rPr lang="en-GB" sz="2400" dirty="0">
                <a:latin typeface="Century Gothic" panose="020B0502020202020204" pitchFamily="34" charset="0"/>
              </a:rPr>
              <a:t>Salou, Spain (Summer only)</a:t>
            </a:r>
          </a:p>
          <a:p>
            <a:pPr>
              <a:buSzPct val="150000"/>
              <a:buBlip>
                <a:blip r:embed="rId4"/>
              </a:buBlip>
            </a:pPr>
            <a:endParaRPr lang="en-GB" sz="2400" dirty="0">
              <a:latin typeface="Century Gothic" panose="020B0502020202020204" pitchFamily="34" charset="0"/>
            </a:endParaRPr>
          </a:p>
          <a:p>
            <a:pPr>
              <a:buSzPct val="150000"/>
            </a:pPr>
            <a:r>
              <a:rPr lang="en-GB" sz="2400" dirty="0">
                <a:latin typeface="Century Gothic" panose="020B0502020202020204" pitchFamily="34" charset="0"/>
              </a:rPr>
              <a:t>EASTER</a:t>
            </a:r>
          </a:p>
          <a:p>
            <a:pPr lvl="1">
              <a:buSzPct val="150000"/>
              <a:buBlip>
                <a:blip r:embed="rId4"/>
              </a:buBlip>
            </a:pPr>
            <a:r>
              <a:rPr lang="en-GB" sz="2400" dirty="0">
                <a:latin typeface="Century Gothic" panose="020B0502020202020204" pitchFamily="34" charset="0"/>
              </a:rPr>
              <a:t>Week 1: 23</a:t>
            </a:r>
            <a:r>
              <a:rPr lang="en-GB" sz="2400" baseline="30000" dirty="0">
                <a:latin typeface="Century Gothic" panose="020B0502020202020204" pitchFamily="34" charset="0"/>
              </a:rPr>
              <a:t>rd </a:t>
            </a:r>
            <a:r>
              <a:rPr lang="en-GB" sz="2400" dirty="0">
                <a:latin typeface="Century Gothic" panose="020B0502020202020204" pitchFamily="34" charset="0"/>
              </a:rPr>
              <a:t>– 29th March 2024</a:t>
            </a:r>
          </a:p>
          <a:p>
            <a:pPr lvl="1">
              <a:buSzPct val="150000"/>
              <a:buBlip>
                <a:blip r:embed="rId4"/>
              </a:buBlip>
            </a:pPr>
            <a:r>
              <a:rPr lang="en-GB" sz="2400" dirty="0">
                <a:latin typeface="Century Gothic" panose="020B0502020202020204" pitchFamily="34" charset="0"/>
              </a:rPr>
              <a:t>Week 2: 1</a:t>
            </a:r>
            <a:r>
              <a:rPr lang="en-GB" sz="2400" baseline="30000" dirty="0">
                <a:latin typeface="Century Gothic" panose="020B0502020202020204" pitchFamily="34" charset="0"/>
              </a:rPr>
              <a:t>st</a:t>
            </a:r>
            <a:r>
              <a:rPr lang="en-GB" sz="2400" dirty="0">
                <a:latin typeface="Century Gothic" panose="020B0502020202020204" pitchFamily="34" charset="0"/>
              </a:rPr>
              <a:t> – 7</a:t>
            </a:r>
            <a:r>
              <a:rPr lang="en-GB" sz="2400" baseline="30000" dirty="0">
                <a:latin typeface="Century Gothic" panose="020B0502020202020204" pitchFamily="34" charset="0"/>
              </a:rPr>
              <a:t>th</a:t>
            </a:r>
            <a:r>
              <a:rPr lang="en-GB" sz="2400" dirty="0">
                <a:latin typeface="Century Gothic" panose="020B0502020202020204" pitchFamily="34" charset="0"/>
              </a:rPr>
              <a:t> April 2024</a:t>
            </a:r>
          </a:p>
          <a:p>
            <a:pPr lvl="1">
              <a:buSzPct val="150000"/>
            </a:pPr>
            <a:endParaRPr lang="en-GB" sz="2400" dirty="0">
              <a:latin typeface="Century Gothic" panose="020B0502020202020204" pitchFamily="34" charset="0"/>
            </a:endParaRPr>
          </a:p>
          <a:p>
            <a:pPr>
              <a:buSzPct val="150000"/>
            </a:pPr>
            <a:r>
              <a:rPr lang="en-GB" sz="2400" dirty="0">
                <a:latin typeface="Century Gothic" panose="020B0502020202020204" pitchFamily="34" charset="0"/>
              </a:rPr>
              <a:t>SUMMER	</a:t>
            </a:r>
          </a:p>
          <a:p>
            <a:pPr lvl="1">
              <a:buSzPct val="150000"/>
              <a:buBlip>
                <a:blip r:embed="rId4"/>
              </a:buBlip>
            </a:pPr>
            <a:r>
              <a:rPr lang="en-GB" sz="2400" dirty="0">
                <a:latin typeface="Century Gothic" panose="020B0502020202020204" pitchFamily="34" charset="0"/>
              </a:rPr>
              <a:t>The Summer Escape 7</a:t>
            </a:r>
            <a:r>
              <a:rPr lang="en-GB" sz="2400" baseline="30000" dirty="0">
                <a:latin typeface="Century Gothic" panose="020B0502020202020204" pitchFamily="34" charset="0"/>
              </a:rPr>
              <a:t>th</a:t>
            </a:r>
            <a:r>
              <a:rPr lang="en-GB" sz="2400" dirty="0">
                <a:latin typeface="Century Gothic" panose="020B0502020202020204" pitchFamily="34" charset="0"/>
              </a:rPr>
              <a:t> – 11</a:t>
            </a:r>
            <a:r>
              <a:rPr lang="en-GB" sz="2400" baseline="30000" dirty="0">
                <a:latin typeface="Century Gothic" panose="020B0502020202020204" pitchFamily="34" charset="0"/>
              </a:rPr>
              <a:t>th</a:t>
            </a:r>
            <a:r>
              <a:rPr lang="en-GB" sz="2400" dirty="0">
                <a:latin typeface="Century Gothic" panose="020B0502020202020204" pitchFamily="34" charset="0"/>
              </a:rPr>
              <a:t> June 2024</a:t>
            </a:r>
          </a:p>
        </p:txBody>
      </p:sp>
      <p:pic>
        <p:nvPicPr>
          <p:cNvPr id="7" name="Picture 6">
            <a:extLst>
              <a:ext uri="{FF2B5EF4-FFF2-40B4-BE49-F238E27FC236}">
                <a16:creationId xmlns:a16="http://schemas.microsoft.com/office/drawing/2014/main" id="{98F1D0DD-ADC5-1264-D25C-D6A4EEA471E6}"/>
              </a:ext>
            </a:extLst>
          </p:cNvPr>
          <p:cNvPicPr>
            <a:picLocks noChangeAspect="1"/>
          </p:cNvPicPr>
          <p:nvPr/>
        </p:nvPicPr>
        <p:blipFill>
          <a:blip r:embed="rId5"/>
          <a:stretch>
            <a:fillRect/>
          </a:stretch>
        </p:blipFill>
        <p:spPr>
          <a:xfrm>
            <a:off x="6377288" y="1801301"/>
            <a:ext cx="2725167" cy="2644790"/>
          </a:xfrm>
          <a:prstGeom prst="rect">
            <a:avLst/>
          </a:prstGeom>
        </p:spPr>
      </p:pic>
      <p:sp>
        <p:nvSpPr>
          <p:cNvPr id="5" name="TextBox 4">
            <a:extLst>
              <a:ext uri="{FF2B5EF4-FFF2-40B4-BE49-F238E27FC236}">
                <a16:creationId xmlns:a16="http://schemas.microsoft.com/office/drawing/2014/main" id="{1CE72952-EE31-2D75-5751-9804FDE16862}"/>
              </a:ext>
            </a:extLst>
          </p:cNvPr>
          <p:cNvSpPr txBox="1"/>
          <p:nvPr/>
        </p:nvSpPr>
        <p:spPr>
          <a:xfrm>
            <a:off x="5919187" y="4659112"/>
            <a:ext cx="3062796" cy="584775"/>
          </a:xfrm>
          <a:prstGeom prst="rect">
            <a:avLst/>
          </a:prstGeom>
          <a:noFill/>
        </p:spPr>
        <p:txBody>
          <a:bodyPr wrap="square" rtlCol="0">
            <a:spAutoFit/>
          </a:bodyPr>
          <a:lstStyle/>
          <a:p>
            <a:r>
              <a:rPr lang="en-GB" sz="1600" dirty="0">
                <a:latin typeface="Century Gothic" panose="020B0502020202020204" pitchFamily="34" charset="0"/>
              </a:rPr>
              <a:t>More info </a:t>
            </a:r>
            <a:r>
              <a:rPr lang="en-GB" sz="1600" dirty="0">
                <a:latin typeface="Century Gothic" panose="020B0502020202020204" pitchFamily="34" charset="0"/>
                <a:hlinkClick r:id="rId6"/>
              </a:rPr>
              <a:t>linktr.ee/ILOVETOUR</a:t>
            </a:r>
            <a:endParaRPr lang="en-GB" sz="1600" dirty="0">
              <a:latin typeface="Century Gothic" panose="020B0502020202020204" pitchFamily="34" charset="0"/>
            </a:endParaRPr>
          </a:p>
        </p:txBody>
      </p:sp>
    </p:spTree>
    <p:extLst>
      <p:ext uri="{BB962C8B-B14F-4D97-AF65-F5344CB8AC3E}">
        <p14:creationId xmlns:p14="http://schemas.microsoft.com/office/powerpoint/2010/main" val="2719537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282ADE-CACA-9A43-AF0B-DA55A1B6BD6C}"/>
              </a:ext>
            </a:extLst>
          </p:cNvPr>
          <p:cNvSpPr/>
          <p:nvPr/>
        </p:nvSpPr>
        <p:spPr>
          <a:xfrm>
            <a:off x="0" y="1011140"/>
            <a:ext cx="9144000" cy="636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descr="Icon&#10;&#10;Description automatically generated with low confidence">
            <a:extLst>
              <a:ext uri="{FF2B5EF4-FFF2-40B4-BE49-F238E27FC236}">
                <a16:creationId xmlns:a16="http://schemas.microsoft.com/office/drawing/2014/main" id="{75673229-04CE-CB45-A181-A892D3A0DAC2}"/>
              </a:ext>
            </a:extLst>
          </p:cNvPr>
          <p:cNvPicPr>
            <a:picLocks noChangeAspect="1"/>
          </p:cNvPicPr>
          <p:nvPr/>
        </p:nvPicPr>
        <p:blipFill>
          <a:blip r:embed="rId3"/>
          <a:stretch>
            <a:fillRect/>
          </a:stretch>
        </p:blipFill>
        <p:spPr>
          <a:xfrm>
            <a:off x="477079" y="857250"/>
            <a:ext cx="1147970" cy="1147970"/>
          </a:xfrm>
          <a:prstGeom prst="rect">
            <a:avLst/>
          </a:prstGeom>
        </p:spPr>
      </p:pic>
      <p:sp>
        <p:nvSpPr>
          <p:cNvPr id="4" name="TextBox 3">
            <a:extLst>
              <a:ext uri="{FF2B5EF4-FFF2-40B4-BE49-F238E27FC236}">
                <a16:creationId xmlns:a16="http://schemas.microsoft.com/office/drawing/2014/main" id="{5EC833D8-7080-6140-9B4A-D33461EBD648}"/>
              </a:ext>
            </a:extLst>
          </p:cNvPr>
          <p:cNvSpPr txBox="1"/>
          <p:nvPr/>
        </p:nvSpPr>
        <p:spPr>
          <a:xfrm>
            <a:off x="1909264" y="1040735"/>
            <a:ext cx="7233743" cy="577081"/>
          </a:xfrm>
          <a:prstGeom prst="rect">
            <a:avLst/>
          </a:prstGeom>
          <a:noFill/>
        </p:spPr>
        <p:txBody>
          <a:bodyPr wrap="square" lIns="68580" tIns="34290" rIns="68580" bIns="34290" rtlCol="0" anchor="t">
            <a:spAutoFit/>
          </a:bodyPr>
          <a:lstStyle/>
          <a:p>
            <a:r>
              <a:rPr lang="en-GB" sz="3300">
                <a:latin typeface="esu v2"/>
              </a:rPr>
              <a:t>Tour 2024</a:t>
            </a:r>
            <a:endParaRPr lang="en-GB">
              <a:latin typeface="esu v2"/>
            </a:endParaRPr>
          </a:p>
        </p:txBody>
      </p:sp>
      <p:sp>
        <p:nvSpPr>
          <p:cNvPr id="6" name="Rectangle 5">
            <a:extLst>
              <a:ext uri="{FF2B5EF4-FFF2-40B4-BE49-F238E27FC236}">
                <a16:creationId xmlns:a16="http://schemas.microsoft.com/office/drawing/2014/main" id="{82610117-AB4B-484D-8FF4-15311F9EC916}"/>
              </a:ext>
            </a:extLst>
          </p:cNvPr>
          <p:cNvSpPr/>
          <p:nvPr/>
        </p:nvSpPr>
        <p:spPr>
          <a:xfrm>
            <a:off x="477079" y="2464963"/>
            <a:ext cx="8885582" cy="415498"/>
          </a:xfrm>
          <a:prstGeom prst="rect">
            <a:avLst/>
          </a:prstGeom>
        </p:spPr>
        <p:txBody>
          <a:bodyPr wrap="square">
            <a:spAutoFit/>
          </a:bodyPr>
          <a:lstStyle/>
          <a:p>
            <a:endParaRPr lang="en-GB" sz="600" b="1" u="sng">
              <a:solidFill>
                <a:srgbClr val="D9B574"/>
              </a:solidFill>
              <a:latin typeface="Century Gothic" panose="020B0502020202020204" pitchFamily="34" charset="0"/>
            </a:endParaRPr>
          </a:p>
          <a:p>
            <a:pPr marL="257175" indent="-257175">
              <a:buSzPct val="150000"/>
              <a:buBlip>
                <a:blip r:embed="rId4"/>
              </a:buBlip>
            </a:pPr>
            <a:endParaRPr lang="en-GB" sz="1500" b="1">
              <a:latin typeface="Century Gothic" panose="020B0502020202020204" pitchFamily="34" charset="0"/>
            </a:endParaRPr>
          </a:p>
        </p:txBody>
      </p:sp>
      <p:sp>
        <p:nvSpPr>
          <p:cNvPr id="11" name="Rectangle 10">
            <a:extLst>
              <a:ext uri="{FF2B5EF4-FFF2-40B4-BE49-F238E27FC236}">
                <a16:creationId xmlns:a16="http://schemas.microsoft.com/office/drawing/2014/main" id="{794D80AD-C79E-6343-1237-357C9A24FE9E}"/>
              </a:ext>
            </a:extLst>
          </p:cNvPr>
          <p:cNvSpPr/>
          <p:nvPr/>
        </p:nvSpPr>
        <p:spPr>
          <a:xfrm>
            <a:off x="472732" y="1864416"/>
            <a:ext cx="8666921" cy="807913"/>
          </a:xfrm>
          <a:prstGeom prst="rect">
            <a:avLst/>
          </a:prstGeom>
        </p:spPr>
        <p:txBody>
          <a:bodyPr wrap="square" lIns="68580" tIns="34290" rIns="68580" bIns="34290" anchor="t">
            <a:spAutoFit/>
          </a:bodyPr>
          <a:lstStyle/>
          <a:p>
            <a:endParaRPr lang="en-GB" sz="600" b="1" u="sng">
              <a:solidFill>
                <a:srgbClr val="D9B574"/>
              </a:solidFill>
              <a:latin typeface="Century Gothic" panose="020B0502020202020204" pitchFamily="34" charset="0"/>
            </a:endParaRPr>
          </a:p>
          <a:p>
            <a:pPr>
              <a:buSzPct val="150000"/>
            </a:pPr>
            <a:endParaRPr lang="en-GB" sz="2100">
              <a:ea typeface="+mn-lt"/>
              <a:cs typeface="Calibri" panose="020F0502020204030204"/>
            </a:endParaRPr>
          </a:p>
          <a:p>
            <a:pPr>
              <a:buSzPct val="150000"/>
              <a:buBlip>
                <a:blip r:embed="rId4"/>
              </a:buBlip>
            </a:pPr>
            <a:endParaRPr lang="en-GB" sz="2100">
              <a:ea typeface="+mn-lt"/>
              <a:cs typeface="+mn-lt"/>
            </a:endParaRPr>
          </a:p>
        </p:txBody>
      </p:sp>
      <p:sp>
        <p:nvSpPr>
          <p:cNvPr id="9" name="TextBox 8">
            <a:extLst>
              <a:ext uri="{FF2B5EF4-FFF2-40B4-BE49-F238E27FC236}">
                <a16:creationId xmlns:a16="http://schemas.microsoft.com/office/drawing/2014/main" id="{F6F43663-6E6E-DB9B-A393-8904FEE9CF51}"/>
              </a:ext>
            </a:extLst>
          </p:cNvPr>
          <p:cNvSpPr txBox="1"/>
          <p:nvPr/>
        </p:nvSpPr>
        <p:spPr>
          <a:xfrm>
            <a:off x="472731" y="2268372"/>
            <a:ext cx="8369517" cy="5216813"/>
          </a:xfrm>
          <a:prstGeom prst="rect">
            <a:avLst/>
          </a:prstGeom>
          <a:noFill/>
        </p:spPr>
        <p:txBody>
          <a:bodyPr wrap="square">
            <a:spAutoFit/>
          </a:bodyPr>
          <a:lstStyle/>
          <a:p>
            <a:pPr>
              <a:lnSpc>
                <a:spcPct val="150000"/>
              </a:lnSpc>
              <a:buSzPct val="150000"/>
              <a:buBlip>
                <a:blip r:embed="rId4"/>
              </a:buBlip>
            </a:pPr>
            <a:r>
              <a:rPr lang="en-GB" sz="2000" dirty="0">
                <a:latin typeface="Century Gothic" panose="020B0502020202020204" pitchFamily="34" charset="0"/>
              </a:rPr>
              <a:t>Prices TBC but 2023 prices were: </a:t>
            </a:r>
          </a:p>
          <a:p>
            <a:pPr>
              <a:lnSpc>
                <a:spcPct val="150000"/>
              </a:lnSpc>
              <a:buSzPct val="150000"/>
              <a:buBlip>
                <a:blip r:embed="rId4"/>
              </a:buBlip>
            </a:pPr>
            <a:r>
              <a:rPr lang="en-GB" sz="2000" dirty="0">
                <a:latin typeface="Century Gothic" panose="020B0502020202020204" pitchFamily="34" charset="0"/>
              </a:rPr>
              <a:t>£235* arrange your own flight travel</a:t>
            </a:r>
          </a:p>
          <a:p>
            <a:pPr>
              <a:lnSpc>
                <a:spcPct val="150000"/>
              </a:lnSpc>
              <a:buSzPct val="150000"/>
              <a:buBlip>
                <a:blip r:embed="rId4"/>
              </a:buBlip>
            </a:pPr>
            <a:r>
              <a:rPr lang="en-GB" sz="2000" dirty="0">
                <a:latin typeface="Century Gothic" panose="020B0502020202020204" pitchFamily="34" charset="0"/>
              </a:rPr>
              <a:t>£389* Italy Coach Package</a:t>
            </a:r>
          </a:p>
          <a:p>
            <a:pPr>
              <a:lnSpc>
                <a:spcPct val="150000"/>
              </a:lnSpc>
              <a:buSzPct val="150000"/>
              <a:buBlip>
                <a:blip r:embed="rId4"/>
              </a:buBlip>
            </a:pPr>
            <a:r>
              <a:rPr lang="en-GB" sz="2000" dirty="0">
                <a:latin typeface="Century Gothic" panose="020B0502020202020204" pitchFamily="34" charset="0"/>
              </a:rPr>
              <a:t>£399* Croatia Coach Package</a:t>
            </a:r>
          </a:p>
          <a:p>
            <a:pPr>
              <a:lnSpc>
                <a:spcPct val="150000"/>
              </a:lnSpc>
              <a:buSzPct val="150000"/>
              <a:buBlip>
                <a:blip r:embed="rId4"/>
              </a:buBlip>
            </a:pPr>
            <a:r>
              <a:rPr lang="en-GB" sz="2000" dirty="0">
                <a:latin typeface="Century Gothic" panose="020B0502020202020204" pitchFamily="34" charset="0"/>
              </a:rPr>
              <a:t>* £50 refundable damage deposit on top</a:t>
            </a:r>
          </a:p>
          <a:p>
            <a:pPr>
              <a:lnSpc>
                <a:spcPct val="150000"/>
              </a:lnSpc>
              <a:buSzPct val="150000"/>
              <a:buBlip>
                <a:blip r:embed="rId4"/>
              </a:buBlip>
            </a:pPr>
            <a:r>
              <a:rPr lang="en-GB" sz="2000" dirty="0">
                <a:latin typeface="Century Gothic" panose="020B0502020202020204" pitchFamily="34" charset="0"/>
              </a:rPr>
              <a:t>2023 Deposit was £39 (this year TBC)</a:t>
            </a:r>
          </a:p>
          <a:p>
            <a:pPr>
              <a:lnSpc>
                <a:spcPct val="150000"/>
              </a:lnSpc>
              <a:buSzPct val="150000"/>
              <a:buBlip>
                <a:blip r:embed="rId4"/>
              </a:buBlip>
            </a:pPr>
            <a:r>
              <a:rPr lang="en-GB" sz="2000" dirty="0">
                <a:latin typeface="Century Gothic" panose="020B0502020202020204" pitchFamily="34" charset="0"/>
              </a:rPr>
              <a:t>Deposit deadline: 24</a:t>
            </a:r>
            <a:r>
              <a:rPr lang="en-GB" sz="2000" baseline="30000" dirty="0">
                <a:latin typeface="Century Gothic" panose="020B0502020202020204" pitchFamily="34" charset="0"/>
              </a:rPr>
              <a:t>th</a:t>
            </a:r>
            <a:r>
              <a:rPr lang="en-GB" sz="2000" dirty="0">
                <a:latin typeface="Century Gothic" panose="020B0502020202020204" pitchFamily="34" charset="0"/>
              </a:rPr>
              <a:t> November</a:t>
            </a:r>
          </a:p>
          <a:p>
            <a:pPr>
              <a:lnSpc>
                <a:spcPct val="150000"/>
              </a:lnSpc>
              <a:buSzPct val="150000"/>
              <a:buBlip>
                <a:blip r:embed="rId4"/>
              </a:buBlip>
            </a:pPr>
            <a:r>
              <a:rPr lang="en-GB" sz="2000" dirty="0">
                <a:latin typeface="Century Gothic" panose="020B0502020202020204" pitchFamily="34" charset="0"/>
              </a:rPr>
              <a:t>Final Balance Deadline: 26</a:t>
            </a:r>
            <a:r>
              <a:rPr lang="en-GB" sz="2000" baseline="30000" dirty="0">
                <a:latin typeface="Century Gothic" panose="020B0502020202020204" pitchFamily="34" charset="0"/>
              </a:rPr>
              <a:t>th</a:t>
            </a:r>
            <a:r>
              <a:rPr lang="en-GB" sz="2000" dirty="0">
                <a:latin typeface="Century Gothic" panose="020B0502020202020204" pitchFamily="34" charset="0"/>
              </a:rPr>
              <a:t> January</a:t>
            </a:r>
          </a:p>
          <a:p>
            <a:pPr>
              <a:lnSpc>
                <a:spcPct val="150000"/>
              </a:lnSpc>
              <a:buSzPct val="150000"/>
              <a:buBlip>
                <a:blip r:embed="rId4"/>
              </a:buBlip>
            </a:pPr>
            <a:r>
              <a:rPr lang="en-GB" sz="2000" dirty="0">
                <a:latin typeface="Century Gothic" panose="020B0502020202020204" pitchFamily="34" charset="0"/>
              </a:rPr>
              <a:t>Special discount event on 1</a:t>
            </a:r>
            <a:r>
              <a:rPr lang="en-GB" sz="2000" baseline="30000" dirty="0">
                <a:latin typeface="Century Gothic" panose="020B0502020202020204" pitchFamily="34" charset="0"/>
              </a:rPr>
              <a:t>st</a:t>
            </a:r>
            <a:r>
              <a:rPr lang="en-GB" sz="2000" dirty="0">
                <a:latin typeface="Century Gothic" panose="020B0502020202020204" pitchFamily="34" charset="0"/>
              </a:rPr>
              <a:t>-3</a:t>
            </a:r>
            <a:r>
              <a:rPr lang="en-GB" sz="2000" baseline="30000" dirty="0">
                <a:latin typeface="Century Gothic" panose="020B0502020202020204" pitchFamily="34" charset="0"/>
              </a:rPr>
              <a:t>rd</a:t>
            </a:r>
            <a:r>
              <a:rPr lang="en-GB" sz="2000" dirty="0">
                <a:latin typeface="Century Gothic" panose="020B0502020202020204" pitchFamily="34" charset="0"/>
              </a:rPr>
              <a:t> October £30/£20/£10 off</a:t>
            </a:r>
          </a:p>
          <a:p>
            <a:pPr>
              <a:buSzPct val="150000"/>
            </a:pPr>
            <a:endParaRPr lang="en-GB" dirty="0">
              <a:latin typeface="Century Gothic" panose="020B0502020202020204" pitchFamily="34" charset="0"/>
            </a:endParaRPr>
          </a:p>
          <a:p>
            <a:pPr>
              <a:buSzPct val="150000"/>
            </a:pPr>
            <a:endParaRPr lang="en-GB" sz="2400" dirty="0">
              <a:latin typeface="Century Gothic" panose="020B0502020202020204" pitchFamily="34" charset="0"/>
            </a:endParaRPr>
          </a:p>
          <a:p>
            <a:pPr>
              <a:buSzPct val="150000"/>
              <a:buBlip>
                <a:blip r:embed="rId4"/>
              </a:buBlip>
            </a:pPr>
            <a:endParaRPr lang="en-GB" sz="2400" dirty="0">
              <a:latin typeface="Century Gothic" panose="020B0502020202020204" pitchFamily="34" charset="0"/>
            </a:endParaRPr>
          </a:p>
        </p:txBody>
      </p:sp>
      <p:pic>
        <p:nvPicPr>
          <p:cNvPr id="7" name="Picture 6">
            <a:extLst>
              <a:ext uri="{FF2B5EF4-FFF2-40B4-BE49-F238E27FC236}">
                <a16:creationId xmlns:a16="http://schemas.microsoft.com/office/drawing/2014/main" id="{468AD019-D823-E7D9-AF0F-615B2EEC7550}"/>
              </a:ext>
            </a:extLst>
          </p:cNvPr>
          <p:cNvPicPr>
            <a:picLocks noChangeAspect="1"/>
          </p:cNvPicPr>
          <p:nvPr/>
        </p:nvPicPr>
        <p:blipFill>
          <a:blip r:embed="rId5"/>
          <a:stretch>
            <a:fillRect/>
          </a:stretch>
        </p:blipFill>
        <p:spPr>
          <a:xfrm>
            <a:off x="6163467" y="1750254"/>
            <a:ext cx="2827483" cy="2795669"/>
          </a:xfrm>
          <a:prstGeom prst="rect">
            <a:avLst/>
          </a:prstGeom>
        </p:spPr>
      </p:pic>
      <p:sp>
        <p:nvSpPr>
          <p:cNvPr id="5" name="TextBox 4">
            <a:extLst>
              <a:ext uri="{FF2B5EF4-FFF2-40B4-BE49-F238E27FC236}">
                <a16:creationId xmlns:a16="http://schemas.microsoft.com/office/drawing/2014/main" id="{3DC604B4-D78D-6E27-6A29-C5AFD17ABFE4}"/>
              </a:ext>
            </a:extLst>
          </p:cNvPr>
          <p:cNvSpPr txBox="1"/>
          <p:nvPr/>
        </p:nvSpPr>
        <p:spPr>
          <a:xfrm>
            <a:off x="5885895" y="4619163"/>
            <a:ext cx="3105055" cy="738664"/>
          </a:xfrm>
          <a:prstGeom prst="rect">
            <a:avLst/>
          </a:prstGeom>
          <a:noFill/>
        </p:spPr>
        <p:txBody>
          <a:bodyPr wrap="square" rtlCol="0">
            <a:spAutoFit/>
          </a:bodyPr>
          <a:lstStyle/>
          <a:p>
            <a:pPr algn="ctr"/>
            <a:r>
              <a:rPr lang="en-GB" sz="1500" dirty="0">
                <a:latin typeface="Century Gothic" panose="020B0502020202020204" pitchFamily="34" charset="0"/>
              </a:rPr>
              <a:t>Contact</a:t>
            </a:r>
            <a:r>
              <a:rPr lang="en-GB" sz="1350" dirty="0">
                <a:latin typeface="Century Gothic" panose="020B0502020202020204" pitchFamily="34" charset="0"/>
              </a:rPr>
              <a:t> </a:t>
            </a:r>
            <a:r>
              <a:rPr lang="en-GB" sz="1350" dirty="0">
                <a:latin typeface="Century Gothic" panose="020B0502020202020204" pitchFamily="34" charset="0"/>
                <a:hlinkClick r:id="rId6"/>
              </a:rPr>
              <a:t>Charlotte@ilovetour.co.uk</a:t>
            </a:r>
            <a:r>
              <a:rPr lang="en-GB" sz="1350" dirty="0">
                <a:latin typeface="Century Gothic" panose="020B0502020202020204" pitchFamily="34" charset="0"/>
              </a:rPr>
              <a:t>  for more information/questions.</a:t>
            </a:r>
          </a:p>
        </p:txBody>
      </p:sp>
    </p:spTree>
    <p:extLst>
      <p:ext uri="{BB962C8B-B14F-4D97-AF65-F5344CB8AC3E}">
        <p14:creationId xmlns:p14="http://schemas.microsoft.com/office/powerpoint/2010/main" val="2724341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567" y="332656"/>
            <a:ext cx="8064896" cy="792088"/>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3600" b="1" dirty="0">
                <a:solidFill>
                  <a:schemeClr val="tx1"/>
                </a:solidFill>
                <a:latin typeface="Century Gothic" panose="020B0502020202020204" pitchFamily="34" charset="0"/>
              </a:rPr>
              <a:t>SU EVENTS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752" y="5877272"/>
            <a:ext cx="537768" cy="71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1509" y="5838363"/>
            <a:ext cx="2520280" cy="1661993"/>
          </a:xfrm>
          <a:prstGeom prst="rect">
            <a:avLst/>
          </a:prstGeom>
          <a:noFill/>
        </p:spPr>
        <p:txBody>
          <a:bodyPr wrap="square" rtlCol="0">
            <a:spAutoFit/>
          </a:bodyPr>
          <a:lstStyle/>
          <a:p>
            <a:pPr algn="ctr"/>
            <a:r>
              <a:rPr lang="en-GB" sz="1200" dirty="0">
                <a:latin typeface="Century Gothic" panose="020B0502020202020204" pitchFamily="34" charset="0"/>
                <a:hlinkClick r:id="rId4"/>
              </a:rPr>
              <a:t>susocs@essex.ac.uk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5"/>
              </a:rPr>
              <a:t>blades@essex.ac.uk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6"/>
              </a:rPr>
              <a:t>vteam@essex.ac.uk</a:t>
            </a:r>
            <a:endParaRPr lang="en-GB" sz="1200" dirty="0">
              <a:latin typeface="Century Gothic" panose="020B0502020202020204" pitchFamily="34" charset="0"/>
            </a:endParaRPr>
          </a:p>
          <a:p>
            <a:pPr algn="ctr"/>
            <a:r>
              <a:rPr lang="en-GB" sz="1200" dirty="0">
                <a:latin typeface="Century Gothic" panose="020B0502020202020204" pitchFamily="34" charset="0"/>
                <a:hlinkClick r:id="rId7"/>
              </a:rPr>
              <a:t>rebel@essex.ac.uk</a:t>
            </a:r>
            <a:endParaRPr lang="en-GB" sz="12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9" name="TextBox 18"/>
          <p:cNvSpPr txBox="1"/>
          <p:nvPr/>
        </p:nvSpPr>
        <p:spPr>
          <a:xfrm>
            <a:off x="395536" y="1124744"/>
            <a:ext cx="8352928" cy="1200329"/>
          </a:xfrm>
          <a:prstGeom prst="rect">
            <a:avLst/>
          </a:prstGeom>
          <a:noFill/>
        </p:spPr>
        <p:txBody>
          <a:bodyPr wrap="square" rtlCol="0">
            <a:spAutoFit/>
          </a:bodyPr>
          <a:lstStyle/>
          <a:p>
            <a:pPr algn="ctr"/>
            <a:r>
              <a:rPr lang="en-GB" dirty="0">
                <a:latin typeface="Century Gothic" panose="020B0502020202020204" pitchFamily="34" charset="0"/>
              </a:rPr>
              <a:t>Also make sure to keep an eye on the SU’s What’s On page for things you can do - as these are organised by the SU, you will not need to complete a risk assessment. Guidance on how to safely attend will also be included. </a:t>
            </a:r>
          </a:p>
        </p:txBody>
      </p:sp>
      <p:sp>
        <p:nvSpPr>
          <p:cNvPr id="20" name="TextBox 19"/>
          <p:cNvSpPr txBox="1"/>
          <p:nvPr/>
        </p:nvSpPr>
        <p:spPr>
          <a:xfrm>
            <a:off x="8038944" y="210460"/>
            <a:ext cx="851574" cy="461665"/>
          </a:xfrm>
          <a:prstGeom prst="rect">
            <a:avLst/>
          </a:prstGeom>
          <a:noFill/>
        </p:spPr>
        <p:txBody>
          <a:bodyPr wrap="square" rtlCol="0">
            <a:spAutoFit/>
          </a:bodyPr>
          <a:lstStyle/>
          <a:p>
            <a:pPr algn="r"/>
            <a:r>
              <a:rPr lang="en-GB" sz="2400" b="1" dirty="0">
                <a:latin typeface="Century Gothic" panose="020B0502020202020204" pitchFamily="34" charset="0"/>
              </a:rPr>
              <a:t>30</a:t>
            </a:r>
          </a:p>
        </p:txBody>
      </p:sp>
      <p:sp>
        <p:nvSpPr>
          <p:cNvPr id="12" name="Rectangle 11">
            <a:extLst>
              <a:ext uri="{FF2B5EF4-FFF2-40B4-BE49-F238E27FC236}">
                <a16:creationId xmlns:a16="http://schemas.microsoft.com/office/drawing/2014/main" id="{9BB08BEA-CD34-4B53-AA7E-D8CEA0C82DB9}"/>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798" y="5877272"/>
            <a:ext cx="710858" cy="71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5429E41-1DE8-0620-8392-462B6A03CCCF}"/>
              </a:ext>
            </a:extLst>
          </p:cNvPr>
          <p:cNvPicPr>
            <a:picLocks noChangeAspect="1"/>
          </p:cNvPicPr>
          <p:nvPr/>
        </p:nvPicPr>
        <p:blipFill rotWithShape="1">
          <a:blip r:embed="rId9"/>
          <a:srcRect l="-470" t="2626" b="5196"/>
          <a:stretch/>
        </p:blipFill>
        <p:spPr>
          <a:xfrm>
            <a:off x="1001367" y="2348880"/>
            <a:ext cx="7487342" cy="3528392"/>
          </a:xfrm>
          <a:prstGeom prst="rect">
            <a:avLst/>
          </a:prstGeom>
        </p:spPr>
      </p:pic>
    </p:spTree>
    <p:extLst>
      <p:ext uri="{BB962C8B-B14F-4D97-AF65-F5344CB8AC3E}">
        <p14:creationId xmlns:p14="http://schemas.microsoft.com/office/powerpoint/2010/main" val="1647542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032" y="265907"/>
            <a:ext cx="8280920"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5400" b="1" dirty="0">
                <a:solidFill>
                  <a:sysClr val="windowText" lastClr="000000"/>
                </a:solidFill>
                <a:latin typeface="Century Gothic" panose="020B0502020202020204" pitchFamily="34" charset="0"/>
              </a:rPr>
              <a:t>Other Training Sessions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5121" y="2348880"/>
            <a:ext cx="5029539" cy="707886"/>
          </a:xfrm>
          <a:prstGeom prst="rect">
            <a:avLst/>
          </a:prstGeom>
          <a:noFill/>
        </p:spPr>
        <p:txBody>
          <a:bodyPr wrap="square" rtlCol="0">
            <a:spAutoFit/>
          </a:bodyPr>
          <a:lstStyle/>
          <a:p>
            <a:pPr>
              <a:buFont typeface="Wingdings" pitchFamily="2" charset="2"/>
              <a:buChar char="Ø"/>
            </a:pPr>
            <a:endParaRPr lang="en-GB" sz="2000" dirty="0"/>
          </a:p>
          <a:p>
            <a:pPr>
              <a:buFont typeface="Wingdings" pitchFamily="2" charset="2"/>
              <a:buChar char="Ø"/>
            </a:pPr>
            <a:endParaRPr lang="en-GB" sz="2000" dirty="0"/>
          </a:p>
        </p:txBody>
      </p:sp>
      <p:sp>
        <p:nvSpPr>
          <p:cNvPr id="3" name="TextBox 2"/>
          <p:cNvSpPr txBox="1"/>
          <p:nvPr/>
        </p:nvSpPr>
        <p:spPr>
          <a:xfrm>
            <a:off x="293020" y="1484784"/>
            <a:ext cx="8496943" cy="4308872"/>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Century Gothic" panose="020B0502020202020204" pitchFamily="34" charset="0"/>
              </a:rPr>
              <a:t>Finance Training - 04/09/2023 – 15:00 – Zoom – President &amp; Treasurer (others welcome if they wish to).</a:t>
            </a:r>
          </a:p>
          <a:p>
            <a:pPr marL="285750" indent="-285750">
              <a:buFont typeface="Arial" panose="020B0604020202020204" pitchFamily="34" charset="0"/>
              <a:buChar char="•"/>
            </a:pPr>
            <a:endParaRPr lang="en-GB" b="1" dirty="0">
              <a:latin typeface="Century Gothic" panose="020B0502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rPr>
              <a:t>Comms, Social Media &amp; Website Training – 05/09/2023 – 16:00 – Zoom </a:t>
            </a:r>
            <a:r>
              <a:rPr lang="en-GB" dirty="0">
                <a:latin typeface="Century Gothic" panose="020B0502020202020204" pitchFamily="34" charset="0"/>
              </a:rPr>
              <a:t>– Anyone, at least one member. If you have a Social Media Officer/Communications Officer then they should attend. </a:t>
            </a:r>
            <a:br>
              <a:rPr lang="en-GB" dirty="0">
                <a:latin typeface="Century Gothic" panose="020B0502020202020204" pitchFamily="34" charset="0"/>
              </a:rPr>
            </a:b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If a session is being run more than once, </a:t>
            </a:r>
            <a:r>
              <a:rPr lang="en-GB" sz="1600" b="1" dirty="0">
                <a:latin typeface="Century Gothic" panose="020B0502020202020204" pitchFamily="34" charset="0"/>
              </a:rPr>
              <a:t>you only have to attend one of the sessions </a:t>
            </a:r>
            <a:r>
              <a:rPr lang="en-GB" sz="1600" dirty="0">
                <a:latin typeface="Century Gothic" panose="020B0502020202020204" pitchFamily="34" charset="0"/>
              </a:rPr>
              <a:t>– they will be the same session.</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There will be more sessions available later on in the month before term starts if you have missed any of these. </a:t>
            </a:r>
            <a:br>
              <a:rPr lang="en-GB" sz="1200" dirty="0">
                <a:latin typeface="Century Gothic" panose="020B0502020202020204" pitchFamily="34" charset="0"/>
              </a:rPr>
            </a:br>
            <a:br>
              <a:rPr lang="en-GB" sz="1400" dirty="0">
                <a:latin typeface="Century Gothic" panose="020B0502020202020204" pitchFamily="34" charset="0"/>
              </a:rPr>
            </a:br>
            <a:br>
              <a:rPr lang="en-GB" sz="1400" dirty="0">
                <a:latin typeface="Century Gothic" panose="020B0502020202020204" pitchFamily="34" charset="0"/>
              </a:rPr>
            </a:br>
            <a:endParaRPr lang="en-GB" sz="1800" dirty="0">
              <a:latin typeface="Century Gothic" panose="020B0502020202020204" pitchFamily="34" charset="0"/>
            </a:endParaRPr>
          </a:p>
          <a:p>
            <a:endParaRPr lang="en-GB" sz="2400" dirty="0">
              <a:latin typeface="Century Gothic" panose="020B0502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520" y="5733256"/>
            <a:ext cx="8588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35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65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5907"/>
            <a:ext cx="8208912" cy="942931"/>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800" b="1" dirty="0">
                <a:solidFill>
                  <a:schemeClr val="tx1"/>
                </a:solidFill>
                <a:latin typeface="Century Gothic" panose="020B0502020202020204" pitchFamily="34" charset="0"/>
              </a:rPr>
              <a:t>Events Toolkit</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556792"/>
            <a:ext cx="8208912" cy="923330"/>
          </a:xfrm>
          <a:prstGeom prst="rect">
            <a:avLst/>
          </a:prstGeom>
          <a:noFill/>
        </p:spPr>
        <p:txBody>
          <a:bodyPr wrap="square" rtlCol="0">
            <a:spAutoFit/>
          </a:bodyPr>
          <a:lstStyle/>
          <a:p>
            <a:endParaRPr lang="en-GB" dirty="0"/>
          </a:p>
          <a:p>
            <a:endParaRPr lang="en-US" dirty="0"/>
          </a:p>
          <a:p>
            <a:endParaRPr lang="en-US" dirty="0"/>
          </a:p>
        </p:txBody>
      </p:sp>
      <p:sp>
        <p:nvSpPr>
          <p:cNvPr id="3" name="TextBox 2"/>
          <p:cNvSpPr txBox="1"/>
          <p:nvPr/>
        </p:nvSpPr>
        <p:spPr>
          <a:xfrm>
            <a:off x="358544" y="2279858"/>
            <a:ext cx="3744416" cy="2308324"/>
          </a:xfrm>
          <a:prstGeom prst="rect">
            <a:avLst/>
          </a:prstGeom>
          <a:noFill/>
        </p:spPr>
        <p:txBody>
          <a:bodyPr wrap="square" rtlCol="0">
            <a:spAutoFit/>
          </a:bodyPr>
          <a:lstStyle/>
          <a:p>
            <a:r>
              <a:rPr lang="en-GB" sz="1400" dirty="0">
                <a:latin typeface="Century Gothic" panose="020B0502020202020204" pitchFamily="34" charset="0"/>
              </a:rPr>
              <a:t>We have created an events toolkit to hopefully make creating an event easier for you. </a:t>
            </a:r>
            <a:br>
              <a:rPr lang="en-GB" sz="1400" dirty="0">
                <a:latin typeface="Century Gothic" panose="020B0502020202020204" pitchFamily="34" charset="0"/>
              </a:rPr>
            </a:br>
            <a:br>
              <a:rPr lang="en-GB" sz="1400" dirty="0">
                <a:latin typeface="Century Gothic" panose="020B0502020202020204" pitchFamily="34" charset="0"/>
              </a:rPr>
            </a:br>
            <a:r>
              <a:rPr lang="en-GB" sz="1400" dirty="0">
                <a:latin typeface="Century Gothic" panose="020B0502020202020204" pitchFamily="34" charset="0"/>
              </a:rPr>
              <a:t>This will include information and links to everything that you’ll need to know and everything you’ll need to complete to be able to put on an event.</a:t>
            </a:r>
            <a:br>
              <a:rPr lang="en-GB" sz="1400" dirty="0">
                <a:latin typeface="Century Gothic" panose="020B0502020202020204" pitchFamily="34" charset="0"/>
              </a:rPr>
            </a:br>
            <a:br>
              <a:rPr lang="en-GB" sz="1400" dirty="0">
                <a:latin typeface="Century Gothic" panose="020B0502020202020204" pitchFamily="34" charset="0"/>
              </a:rPr>
            </a:br>
            <a:endParaRPr lang="en-GB" dirty="0">
              <a:highlight>
                <a:srgbClr val="FFFF00"/>
              </a:highlight>
              <a:latin typeface="Century Gothic" panose="020B0502020202020204" pitchFamily="34" charset="0"/>
            </a:endParaRPr>
          </a:p>
        </p:txBody>
      </p:sp>
      <p:sp>
        <p:nvSpPr>
          <p:cNvPr id="10" name="TextBox 9"/>
          <p:cNvSpPr txBox="1"/>
          <p:nvPr/>
        </p:nvSpPr>
        <p:spPr>
          <a:xfrm>
            <a:off x="-98889" y="5700741"/>
            <a:ext cx="2520280" cy="1661993"/>
          </a:xfrm>
          <a:prstGeom prst="rect">
            <a:avLst/>
          </a:prstGeom>
          <a:noFill/>
        </p:spPr>
        <p:txBody>
          <a:bodyPr wrap="square" rtlCol="0">
            <a:spAutoFit/>
          </a:bodyPr>
          <a:lstStyle/>
          <a:p>
            <a:pPr algn="ctr"/>
            <a:r>
              <a:rPr lang="en-GB" sz="1400" dirty="0">
                <a:latin typeface="Century Gothic" panose="020B0502020202020204" pitchFamily="34" charset="0"/>
                <a:hlinkClick r:id="rId3"/>
              </a:rPr>
              <a:t>susocs@essex.ac.uk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4"/>
              </a:rPr>
              <a:t>blades@essex.ac.uk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5"/>
              </a:rPr>
              <a:t>vteam@essex.ac.uk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6"/>
              </a:rPr>
              <a:t>rebel@essex.ac.uk</a:t>
            </a: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112914" y="156484"/>
            <a:ext cx="851574" cy="461665"/>
          </a:xfrm>
          <a:prstGeom prst="rect">
            <a:avLst/>
          </a:prstGeom>
          <a:noFill/>
        </p:spPr>
        <p:txBody>
          <a:bodyPr wrap="square" rtlCol="0">
            <a:spAutoFit/>
          </a:bodyPr>
          <a:lstStyle/>
          <a:p>
            <a:pPr algn="r"/>
            <a:r>
              <a:rPr lang="en-GB" sz="2400" b="1" dirty="0">
                <a:latin typeface="Century Gothic" panose="020B0502020202020204" pitchFamily="34" charset="0"/>
              </a:rPr>
              <a:t>4</a:t>
            </a:r>
          </a:p>
        </p:txBody>
      </p:sp>
      <p:pic>
        <p:nvPicPr>
          <p:cNvPr id="12" name="Picture 11" descr="Logo, company name&#10;&#10;Description automatically generated">
            <a:extLst>
              <a:ext uri="{FF2B5EF4-FFF2-40B4-BE49-F238E27FC236}">
                <a16:creationId xmlns:a16="http://schemas.microsoft.com/office/drawing/2014/main" id="{2F7B9428-459D-43C7-92F2-D18419084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5237" y="1208838"/>
            <a:ext cx="4157203" cy="4608372"/>
          </a:xfrm>
          <a:prstGeom prst="rect">
            <a:avLst/>
          </a:prstGeom>
        </p:spPr>
      </p:pic>
      <p:sp>
        <p:nvSpPr>
          <p:cNvPr id="13" name="TextBox 12">
            <a:extLst>
              <a:ext uri="{FF2B5EF4-FFF2-40B4-BE49-F238E27FC236}">
                <a16:creationId xmlns:a16="http://schemas.microsoft.com/office/drawing/2014/main" id="{84A15409-0050-4EDC-89FB-FFEFB87566AD}"/>
              </a:ext>
            </a:extLst>
          </p:cNvPr>
          <p:cNvSpPr txBox="1"/>
          <p:nvPr/>
        </p:nvSpPr>
        <p:spPr>
          <a:xfrm>
            <a:off x="358544" y="5133526"/>
            <a:ext cx="4625266" cy="307777"/>
          </a:xfrm>
          <a:prstGeom prst="rect">
            <a:avLst/>
          </a:prstGeom>
          <a:noFill/>
        </p:spPr>
        <p:txBody>
          <a:bodyPr wrap="square">
            <a:spAutoFit/>
          </a:bodyPr>
          <a:lstStyle/>
          <a:p>
            <a:r>
              <a:rPr lang="en-GB" sz="1400" dirty="0">
                <a:latin typeface="Century Gothic" panose="020B0502020202020204" pitchFamily="34" charset="0"/>
                <a:hlinkClick r:id="rId8"/>
              </a:rPr>
              <a:t>https://www.essexstudent.com/toolkit/</a:t>
            </a:r>
            <a:r>
              <a:rPr lang="en-GB" sz="1400" dirty="0">
                <a:latin typeface="Century Gothic" panose="020B0502020202020204" pitchFamily="34" charset="0"/>
              </a:rPr>
              <a:t> </a:t>
            </a:r>
          </a:p>
        </p:txBody>
      </p:sp>
    </p:spTree>
    <p:extLst>
      <p:ext uri="{BB962C8B-B14F-4D97-AF65-F5344CB8AC3E}">
        <p14:creationId xmlns:p14="http://schemas.microsoft.com/office/powerpoint/2010/main" val="3647348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en-GB" sz="5400" b="1" dirty="0">
                <a:latin typeface="Century Gothic" panose="020B0502020202020204" pitchFamily="34" charset="0"/>
              </a:rPr>
              <a:t>Any Questions?</a:t>
            </a:r>
          </a:p>
        </p:txBody>
      </p:sp>
      <p:sp>
        <p:nvSpPr>
          <p:cNvPr id="3" name="Content Placeholder 2"/>
          <p:cNvSpPr>
            <a:spLocks noGrp="1"/>
          </p:cNvSpPr>
          <p:nvPr>
            <p:ph idx="1"/>
          </p:nvPr>
        </p:nvSpPr>
        <p:spPr>
          <a:xfrm>
            <a:off x="457200" y="1844824"/>
            <a:ext cx="8229600" cy="3412976"/>
          </a:xfrm>
        </p:spPr>
        <p:txBody>
          <a:bodyPr>
            <a:normAutofit fontScale="70000" lnSpcReduction="20000"/>
          </a:bodyPr>
          <a:lstStyle/>
          <a:p>
            <a:pPr marL="0" indent="0" algn="ctr">
              <a:buNone/>
            </a:pPr>
            <a:r>
              <a:rPr lang="en-GB" sz="3400" b="1" dirty="0">
                <a:latin typeface="Century Gothic" panose="020B0502020202020204" pitchFamily="34" charset="0"/>
              </a:rPr>
              <a:t>Ask now!</a:t>
            </a:r>
          </a:p>
          <a:p>
            <a:pPr marL="0" indent="0" algn="ctr">
              <a:buNone/>
            </a:pPr>
            <a:endParaRPr lang="en-GB" dirty="0">
              <a:latin typeface="Century Gothic" panose="020B0502020202020204" pitchFamily="34" charset="0"/>
            </a:endParaRPr>
          </a:p>
          <a:p>
            <a:pPr marL="0" indent="0" algn="ctr">
              <a:buNone/>
            </a:pPr>
            <a:r>
              <a:rPr lang="en-GB" dirty="0">
                <a:latin typeface="Century Gothic" panose="020B0502020202020204" pitchFamily="34" charset="0"/>
              </a:rPr>
              <a:t>Email - </a:t>
            </a:r>
            <a:r>
              <a:rPr lang="en-GB" dirty="0">
                <a:latin typeface="Century Gothic" panose="020B0502020202020204" pitchFamily="34" charset="0"/>
                <a:hlinkClick r:id="rId3"/>
              </a:rPr>
              <a:t>susocs@essex.ac.uk</a:t>
            </a:r>
            <a:br>
              <a:rPr lang="en-GB" dirty="0">
                <a:latin typeface="Century Gothic" panose="020B0502020202020204" pitchFamily="34" charset="0"/>
              </a:rPr>
            </a:br>
            <a:r>
              <a:rPr lang="en-GB" dirty="0">
                <a:latin typeface="Century Gothic" panose="020B0502020202020204" pitchFamily="34" charset="0"/>
              </a:rPr>
              <a:t>             </a:t>
            </a:r>
            <a:r>
              <a:rPr lang="en-GB" dirty="0">
                <a:latin typeface="Century Gothic" panose="020B0502020202020204" pitchFamily="34" charset="0"/>
                <a:hlinkClick r:id="rId4"/>
              </a:rPr>
              <a:t>blades@essex.ac.uk</a:t>
            </a:r>
            <a:r>
              <a:rPr lang="en-GB" dirty="0">
                <a:latin typeface="Century Gothic" panose="020B0502020202020204" pitchFamily="34" charset="0"/>
              </a:rPr>
              <a:t> </a:t>
            </a:r>
            <a:br>
              <a:rPr lang="en-GB" dirty="0">
                <a:latin typeface="Century Gothic" panose="020B0502020202020204" pitchFamily="34" charset="0"/>
              </a:rPr>
            </a:br>
            <a:r>
              <a:rPr lang="en-GB" dirty="0">
                <a:latin typeface="Century Gothic" panose="020B0502020202020204" pitchFamily="34" charset="0"/>
              </a:rPr>
              <a:t>             </a:t>
            </a:r>
            <a:r>
              <a:rPr lang="en-GB" dirty="0">
                <a:latin typeface="Century Gothic" panose="020B0502020202020204" pitchFamily="34" charset="0"/>
                <a:hlinkClick r:id="rId5"/>
              </a:rPr>
              <a:t>vteam@essex.ac.uk</a:t>
            </a:r>
            <a:r>
              <a:rPr lang="en-GB" dirty="0">
                <a:latin typeface="Century Gothic" panose="020B0502020202020204" pitchFamily="34" charset="0"/>
              </a:rPr>
              <a:t> </a:t>
            </a:r>
          </a:p>
          <a:p>
            <a:pPr marL="0" indent="0" algn="ctr">
              <a:buNone/>
            </a:pPr>
            <a:endParaRPr lang="en-GB" dirty="0">
              <a:latin typeface="Century Gothic" panose="020B0502020202020204" pitchFamily="34" charset="0"/>
            </a:endParaRPr>
          </a:p>
          <a:p>
            <a:pPr marL="0" indent="0" algn="ctr">
              <a:buNone/>
            </a:pPr>
            <a:r>
              <a:rPr lang="en-GB" dirty="0">
                <a:latin typeface="Century Gothic" panose="020B0502020202020204" pitchFamily="34" charset="0"/>
              </a:rPr>
              <a:t>Find this training session video, presentation and Q&amp;A’s at:</a:t>
            </a:r>
            <a:br>
              <a:rPr lang="en-GB" dirty="0">
                <a:latin typeface="Century Gothic" panose="020B0502020202020204" pitchFamily="34" charset="0"/>
              </a:rPr>
            </a:br>
            <a:br>
              <a:rPr lang="en-GB" dirty="0">
                <a:latin typeface="Century Gothic" panose="020B0502020202020204" pitchFamily="34" charset="0"/>
              </a:rPr>
            </a:br>
            <a:r>
              <a:rPr lang="en-GB" dirty="0">
                <a:latin typeface="Century Gothic" panose="020B0502020202020204" pitchFamily="34" charset="0"/>
              </a:rPr>
              <a:t> </a:t>
            </a:r>
            <a:r>
              <a:rPr lang="en-GB" sz="2600" dirty="0">
                <a:latin typeface="Century Gothic" panose="020B0502020202020204" pitchFamily="34" charset="0"/>
                <a:hlinkClick r:id="rId6"/>
              </a:rPr>
              <a:t>https://www.essexstudent.com/activities/studentactivitiesexechelp/</a:t>
            </a:r>
            <a:r>
              <a:rPr lang="en-GB" sz="2600" dirty="0">
                <a:latin typeface="Century Gothic" panose="020B0502020202020204" pitchFamily="34" charset="0"/>
              </a:rPr>
              <a:t> </a:t>
            </a:r>
            <a:br>
              <a:rPr lang="en-GB" dirty="0">
                <a:latin typeface="Century Gothic" panose="020B0502020202020204" pitchFamily="34" charset="0"/>
              </a:rPr>
            </a:br>
            <a:br>
              <a:rPr lang="en-GB" dirty="0">
                <a:latin typeface="Century Gothic" panose="020B0502020202020204" pitchFamily="34" charset="0"/>
              </a:rPr>
            </a:br>
            <a:r>
              <a:rPr lang="en-GB" dirty="0">
                <a:latin typeface="Century Gothic" panose="020B0502020202020204" pitchFamily="34" charset="0"/>
              </a:rPr>
              <a:t>tomorrow afternoon along with the other training sessions!</a:t>
            </a:r>
          </a:p>
          <a:p>
            <a:pPr marL="0" indent="0" algn="ctr">
              <a:buNone/>
            </a:pPr>
            <a:endParaRPr lang="en-GB" dirty="0">
              <a:latin typeface="Century Gothic" panose="020B0502020202020204" pitchFamily="34" charset="0"/>
            </a:endParaRPr>
          </a:p>
        </p:txBody>
      </p:sp>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6581" y="5733256"/>
            <a:ext cx="854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4407" y="5733256"/>
            <a:ext cx="646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3480" y="5487761"/>
            <a:ext cx="2520280" cy="1754326"/>
          </a:xfrm>
          <a:prstGeom prst="rect">
            <a:avLst/>
          </a:prstGeom>
          <a:noFill/>
        </p:spPr>
        <p:txBody>
          <a:bodyPr wrap="square" rtlCol="0">
            <a:spAutoFit/>
          </a:bodyPr>
          <a:lstStyle/>
          <a:p>
            <a:pPr algn="ctr"/>
            <a:r>
              <a:rPr lang="en-GB" dirty="0">
                <a:latin typeface="Century Gothic" panose="020B0502020202020204" pitchFamily="34" charset="0"/>
                <a:hlinkClick r:id="rId3"/>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9"/>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9" name="TextBox 8"/>
          <p:cNvSpPr txBox="1"/>
          <p:nvPr/>
        </p:nvSpPr>
        <p:spPr>
          <a:xfrm>
            <a:off x="8090720" y="218229"/>
            <a:ext cx="851574" cy="461665"/>
          </a:xfrm>
          <a:prstGeom prst="rect">
            <a:avLst/>
          </a:prstGeom>
          <a:noFill/>
        </p:spPr>
        <p:txBody>
          <a:bodyPr wrap="square" rtlCol="0">
            <a:spAutoFit/>
          </a:bodyPr>
          <a:lstStyle/>
          <a:p>
            <a:pPr algn="r"/>
            <a:r>
              <a:rPr lang="en-GB" sz="2400" b="1" dirty="0">
                <a:latin typeface="Century Gothic" panose="020B0502020202020204" pitchFamily="34" charset="0"/>
              </a:rPr>
              <a:t>32</a:t>
            </a:r>
          </a:p>
        </p:txBody>
      </p:sp>
      <p:sp>
        <p:nvSpPr>
          <p:cNvPr id="10" name="Rectangle 9">
            <a:extLst>
              <a:ext uri="{FF2B5EF4-FFF2-40B4-BE49-F238E27FC236}">
                <a16:creationId xmlns:a16="http://schemas.microsoft.com/office/drawing/2014/main" id="{178741E9-76DA-49BE-A657-ED4D6A129F88}"/>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112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89074" y="2493938"/>
            <a:ext cx="3024336" cy="1323439"/>
          </a:xfrm>
          <a:prstGeom prst="rect">
            <a:avLst/>
          </a:prstGeom>
          <a:noFill/>
          <a:ln>
            <a:solidFill>
              <a:srgbClr val="FEDC00"/>
            </a:solidFill>
          </a:ln>
        </p:spPr>
        <p:txBody>
          <a:bodyPr wrap="square" rtlCol="0">
            <a:spAutoFit/>
          </a:bodyPr>
          <a:lstStyle/>
          <a:p>
            <a:pPr algn="ctr"/>
            <a:r>
              <a:rPr lang="en-GB" sz="2000" b="1" dirty="0">
                <a:latin typeface="Century Gothic" panose="020B0502020202020204" pitchFamily="34" charset="0"/>
              </a:rPr>
              <a:t>Your Club/Society/Project want to host an event </a:t>
            </a:r>
          </a:p>
          <a:p>
            <a:pPr algn="ctr"/>
            <a:r>
              <a:rPr lang="en-GB" sz="2000" b="1" dirty="0">
                <a:latin typeface="Century Gothic" panose="020B0502020202020204" pitchFamily="34" charset="0"/>
              </a:rPr>
              <a:t>(On Campus)</a:t>
            </a:r>
          </a:p>
        </p:txBody>
      </p:sp>
      <p:sp>
        <p:nvSpPr>
          <p:cNvPr id="55" name="TextBox 54"/>
          <p:cNvSpPr txBox="1"/>
          <p:nvPr/>
        </p:nvSpPr>
        <p:spPr>
          <a:xfrm>
            <a:off x="208018" y="5770109"/>
            <a:ext cx="2520280" cy="646331"/>
          </a:xfrm>
          <a:prstGeom prst="rect">
            <a:avLst/>
          </a:prstGeom>
          <a:noFill/>
        </p:spPr>
        <p:txBody>
          <a:bodyPr wrap="square" rtlCol="0">
            <a:spAutoFit/>
          </a:bodyP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58" name="TextBox 57"/>
          <p:cNvSpPr txBox="1"/>
          <p:nvPr/>
        </p:nvSpPr>
        <p:spPr>
          <a:xfrm>
            <a:off x="8069147" y="156426"/>
            <a:ext cx="851574" cy="461665"/>
          </a:xfrm>
          <a:prstGeom prst="rect">
            <a:avLst/>
          </a:prstGeom>
          <a:noFill/>
        </p:spPr>
        <p:txBody>
          <a:bodyPr wrap="square" rtlCol="0">
            <a:spAutoFit/>
          </a:bodyPr>
          <a:lstStyle/>
          <a:p>
            <a:pPr algn="r"/>
            <a:r>
              <a:rPr lang="en-GB" sz="2400" b="1" dirty="0">
                <a:latin typeface="Century Gothic" panose="020B0502020202020204" pitchFamily="34" charset="0"/>
              </a:rPr>
              <a:t>5</a:t>
            </a:r>
          </a:p>
        </p:txBody>
      </p:sp>
      <p:sp>
        <p:nvSpPr>
          <p:cNvPr id="36" name="TextBox 35">
            <a:extLst>
              <a:ext uri="{FF2B5EF4-FFF2-40B4-BE49-F238E27FC236}">
                <a16:creationId xmlns:a16="http://schemas.microsoft.com/office/drawing/2014/main" id="{38016D59-792F-4AA3-BA89-D3152E8DBD45}"/>
              </a:ext>
            </a:extLst>
          </p:cNvPr>
          <p:cNvSpPr txBox="1"/>
          <p:nvPr/>
        </p:nvSpPr>
        <p:spPr>
          <a:xfrm>
            <a:off x="431809" y="361514"/>
            <a:ext cx="2304256" cy="2492990"/>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SU Venue events (SU Bar, Top Bar, Sub Zero etc)</a:t>
            </a:r>
          </a:p>
          <a:p>
            <a:pPr algn="ctr"/>
            <a:endParaRPr lang="en-GB" sz="1200" b="1" dirty="0">
              <a:latin typeface="Century Gothic" panose="020B0502020202020204" pitchFamily="34" charset="0"/>
            </a:endParaRPr>
          </a:p>
          <a:p>
            <a:r>
              <a:rPr lang="en-GB" sz="1200" dirty="0">
                <a:latin typeface="Century Gothic" panose="020B0502020202020204" pitchFamily="34" charset="0"/>
              </a:rPr>
              <a:t>Contact </a:t>
            </a:r>
            <a:r>
              <a:rPr lang="en-GB" sz="1200" dirty="0">
                <a:latin typeface="Century Gothic" panose="020B0502020202020204" pitchFamily="34" charset="0"/>
                <a:hlinkClick r:id="rId3"/>
              </a:rPr>
              <a:t>susocs@essex.ac.uk</a:t>
            </a:r>
            <a:r>
              <a:rPr lang="en-GB" sz="1200" dirty="0">
                <a:latin typeface="Century Gothic" panose="020B0502020202020204" pitchFamily="34" charset="0"/>
              </a:rPr>
              <a:t> directly</a:t>
            </a:r>
          </a:p>
          <a:p>
            <a:r>
              <a:rPr lang="en-GB" sz="1200" dirty="0">
                <a:latin typeface="Century Gothic" panose="020B0502020202020204" pitchFamily="34" charset="0"/>
              </a:rPr>
              <a:t>We will ask for details regarding your event. </a:t>
            </a:r>
          </a:p>
          <a:p>
            <a:endParaRPr lang="en-GB" sz="1200" dirty="0">
              <a:latin typeface="Century Gothic" panose="020B0502020202020204" pitchFamily="34" charset="0"/>
            </a:endParaRPr>
          </a:p>
          <a:p>
            <a:r>
              <a:rPr lang="en-GB" sz="1200" dirty="0">
                <a:latin typeface="Century Gothic" panose="020B0502020202020204" pitchFamily="34" charset="0"/>
              </a:rPr>
              <a:t>Info will be passed on to Venues team if the event is deemed suitable. </a:t>
            </a:r>
          </a:p>
        </p:txBody>
      </p:sp>
      <p:sp>
        <p:nvSpPr>
          <p:cNvPr id="39" name="TextBox 38">
            <a:extLst>
              <a:ext uri="{FF2B5EF4-FFF2-40B4-BE49-F238E27FC236}">
                <a16:creationId xmlns:a16="http://schemas.microsoft.com/office/drawing/2014/main" id="{F4E582D0-8539-4D6D-BD8C-EE18B273A09A}"/>
              </a:ext>
            </a:extLst>
          </p:cNvPr>
          <p:cNvSpPr txBox="1"/>
          <p:nvPr/>
        </p:nvSpPr>
        <p:spPr>
          <a:xfrm>
            <a:off x="6407935" y="521047"/>
            <a:ext cx="2304256" cy="3477875"/>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Larger Room Booking</a:t>
            </a:r>
          </a:p>
          <a:p>
            <a:r>
              <a:rPr lang="en-GB" sz="1200" dirty="0">
                <a:latin typeface="Century Gothic" panose="020B0502020202020204" pitchFamily="34" charset="0"/>
              </a:rPr>
              <a:t>E.g. Ivor Crewe Lecture Hall</a:t>
            </a:r>
          </a:p>
          <a:p>
            <a:endParaRPr lang="en-GB" sz="1200" dirty="0">
              <a:latin typeface="Century Gothic" panose="020B0502020202020204" pitchFamily="34" charset="0"/>
            </a:endParaRPr>
          </a:p>
          <a:p>
            <a:r>
              <a:rPr lang="en-GB" sz="1200" dirty="0">
                <a:latin typeface="Century Gothic" panose="020B0502020202020204" pitchFamily="34" charset="0"/>
              </a:rPr>
              <a:t>Book a room via </a:t>
            </a:r>
            <a:r>
              <a:rPr lang="en-GB" sz="1200" dirty="0">
                <a:latin typeface="Century Gothic" panose="020B0502020202020204" pitchFamily="34" charset="0"/>
                <a:hlinkClick r:id="rId4"/>
              </a:rPr>
              <a:t>https://www.essexstudent.com/toolkit/</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Submit your risk assessment either before or at the same time as submitting your room booking request.</a:t>
            </a:r>
          </a:p>
          <a:p>
            <a:endParaRPr lang="en-GB" sz="1200" dirty="0">
              <a:latin typeface="Century Gothic" panose="020B0502020202020204" pitchFamily="34" charset="0"/>
            </a:endParaRPr>
          </a:p>
          <a:p>
            <a:r>
              <a:rPr lang="en-GB" sz="1200" dirty="0">
                <a:latin typeface="Century Gothic" panose="020B0502020202020204" pitchFamily="34" charset="0"/>
              </a:rPr>
              <a:t>You will be asked extra questions as to details of your event. </a:t>
            </a: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p:txBody>
      </p:sp>
      <p:sp>
        <p:nvSpPr>
          <p:cNvPr id="41" name="TextBox 40">
            <a:extLst>
              <a:ext uri="{FF2B5EF4-FFF2-40B4-BE49-F238E27FC236}">
                <a16:creationId xmlns:a16="http://schemas.microsoft.com/office/drawing/2014/main" id="{4C943745-C277-47CA-81DE-4B851269A8F3}"/>
              </a:ext>
            </a:extLst>
          </p:cNvPr>
          <p:cNvSpPr txBox="1"/>
          <p:nvPr/>
        </p:nvSpPr>
        <p:spPr>
          <a:xfrm>
            <a:off x="3543791" y="385669"/>
            <a:ext cx="2549672" cy="2000548"/>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BBQ</a:t>
            </a:r>
          </a:p>
          <a:p>
            <a:r>
              <a:rPr lang="en-GB" sz="1200" dirty="0">
                <a:latin typeface="Century Gothic" panose="020B0502020202020204" pitchFamily="34" charset="0"/>
              </a:rPr>
              <a:t>Fill in BBQ Form on </a:t>
            </a:r>
            <a:r>
              <a:rPr lang="en-GB" sz="1200" dirty="0">
                <a:latin typeface="Century Gothic" panose="020B0502020202020204" pitchFamily="34" charset="0"/>
                <a:hlinkClick r:id="rId4"/>
              </a:rPr>
              <a:t>https://www.essexstudent.com/toolkit/</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Submit your risk assessment either before or at the same time as submitting your room booking request.</a:t>
            </a:r>
          </a:p>
          <a:p>
            <a:endParaRPr lang="en-GB" sz="1200" dirty="0">
              <a:latin typeface="Century Gothic" panose="020B0502020202020204" pitchFamily="34" charset="0"/>
            </a:endParaRPr>
          </a:p>
        </p:txBody>
      </p:sp>
      <p:sp>
        <p:nvSpPr>
          <p:cNvPr id="44" name="TextBox 43">
            <a:extLst>
              <a:ext uri="{FF2B5EF4-FFF2-40B4-BE49-F238E27FC236}">
                <a16:creationId xmlns:a16="http://schemas.microsoft.com/office/drawing/2014/main" id="{CB9B21F9-7E90-4B41-836B-A480591CCA04}"/>
              </a:ext>
            </a:extLst>
          </p:cNvPr>
          <p:cNvSpPr txBox="1"/>
          <p:nvPr/>
        </p:nvSpPr>
        <p:spPr>
          <a:xfrm>
            <a:off x="5781243" y="4440964"/>
            <a:ext cx="2930948" cy="2000548"/>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General teaching room </a:t>
            </a:r>
          </a:p>
          <a:p>
            <a:endParaRPr lang="en-GB" sz="1200" dirty="0">
              <a:latin typeface="Century Gothic" panose="020B0502020202020204" pitchFamily="34" charset="0"/>
            </a:endParaRPr>
          </a:p>
          <a:p>
            <a:r>
              <a:rPr lang="en-GB" sz="1200" dirty="0">
                <a:latin typeface="Century Gothic" panose="020B0502020202020204" pitchFamily="34" charset="0"/>
              </a:rPr>
              <a:t>Book a room via </a:t>
            </a:r>
            <a:r>
              <a:rPr lang="en-GB" sz="1200" dirty="0">
                <a:latin typeface="Century Gothic" panose="020B0502020202020204" pitchFamily="34" charset="0"/>
                <a:hlinkClick r:id="rId4"/>
              </a:rPr>
              <a:t>https://www.essexstudent.com/toolkit/</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Submit your risk assessment either before or at the same time as submitting your room booking request.</a:t>
            </a:r>
          </a:p>
        </p:txBody>
      </p:sp>
      <p:sp>
        <p:nvSpPr>
          <p:cNvPr id="46" name="TextBox 45">
            <a:extLst>
              <a:ext uri="{FF2B5EF4-FFF2-40B4-BE49-F238E27FC236}">
                <a16:creationId xmlns:a16="http://schemas.microsoft.com/office/drawing/2014/main" id="{578F3BCC-7312-46FC-8673-AB2A1040B49C}"/>
              </a:ext>
            </a:extLst>
          </p:cNvPr>
          <p:cNvSpPr txBox="1"/>
          <p:nvPr/>
        </p:nvSpPr>
        <p:spPr>
          <a:xfrm>
            <a:off x="356696" y="4003415"/>
            <a:ext cx="2810203" cy="1985159"/>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Events on the Squares</a:t>
            </a:r>
          </a:p>
          <a:p>
            <a:r>
              <a:rPr lang="en-GB" sz="1100" dirty="0">
                <a:latin typeface="Century Gothic" panose="020B0502020202020204" pitchFamily="34" charset="0"/>
              </a:rPr>
              <a:t> </a:t>
            </a:r>
            <a:endParaRPr lang="en-GB" sz="1050" dirty="0">
              <a:latin typeface="Century Gothic" panose="020B0502020202020204" pitchFamily="34" charset="0"/>
            </a:endParaRPr>
          </a:p>
          <a:p>
            <a:r>
              <a:rPr lang="en-GB" sz="1200" dirty="0">
                <a:latin typeface="Century Gothic" panose="020B0502020202020204" pitchFamily="34" charset="0"/>
              </a:rPr>
              <a:t>Fill in event permission form on</a:t>
            </a:r>
          </a:p>
          <a:p>
            <a:r>
              <a:rPr lang="en-GB" sz="1200" dirty="0">
                <a:latin typeface="Century Gothic" panose="020B0502020202020204" pitchFamily="34" charset="0"/>
                <a:hlinkClick r:id="rId4"/>
              </a:rPr>
              <a:t>https://www.essexstudent.com/toolkit/</a:t>
            </a:r>
            <a:r>
              <a:rPr lang="en-GB" sz="1200" dirty="0">
                <a:latin typeface="Century Gothic" panose="020B0502020202020204" pitchFamily="34" charset="0"/>
              </a:rPr>
              <a:t> </a:t>
            </a:r>
          </a:p>
          <a:p>
            <a:endParaRPr lang="en-GB" sz="1200" dirty="0">
              <a:latin typeface="Century Gothic" panose="020B0502020202020204" pitchFamily="34" charset="0"/>
            </a:endParaRPr>
          </a:p>
          <a:p>
            <a:r>
              <a:rPr lang="en-GB" sz="1200" dirty="0">
                <a:latin typeface="Century Gothic" panose="020B0502020202020204" pitchFamily="34" charset="0"/>
              </a:rPr>
              <a:t>then email to </a:t>
            </a:r>
            <a:r>
              <a:rPr lang="en-GB" sz="1200" dirty="0">
                <a:latin typeface="Century Gothic" panose="020B0502020202020204" pitchFamily="34" charset="0"/>
                <a:hlinkClick r:id="rId3"/>
              </a:rPr>
              <a:t>susocs@essex.ac.uk</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(If chairs or Gazebos are needed this can be indicated here also)</a:t>
            </a:r>
          </a:p>
        </p:txBody>
      </p:sp>
      <p:sp>
        <p:nvSpPr>
          <p:cNvPr id="13" name="TextBox 12">
            <a:extLst>
              <a:ext uri="{FF2B5EF4-FFF2-40B4-BE49-F238E27FC236}">
                <a16:creationId xmlns:a16="http://schemas.microsoft.com/office/drawing/2014/main" id="{A223AECD-60B4-4220-95A3-C3F5A9D62D11}"/>
              </a:ext>
            </a:extLst>
          </p:cNvPr>
          <p:cNvSpPr txBox="1"/>
          <p:nvPr/>
        </p:nvSpPr>
        <p:spPr>
          <a:xfrm>
            <a:off x="3315577" y="4144902"/>
            <a:ext cx="2120520" cy="1446550"/>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Book a table</a:t>
            </a:r>
          </a:p>
          <a:p>
            <a:endParaRPr lang="en-GB" sz="1200" dirty="0">
              <a:latin typeface="Century Gothic" panose="020B0502020202020204" pitchFamily="34" charset="0"/>
              <a:hlinkClick r:id="rId4"/>
            </a:endParaRPr>
          </a:p>
          <a:p>
            <a:r>
              <a:rPr lang="en-GB" sz="1200" dirty="0">
                <a:latin typeface="Century Gothic" panose="020B0502020202020204" pitchFamily="34" charset="0"/>
              </a:rPr>
              <a:t>Use the link below </a:t>
            </a:r>
            <a:endParaRPr lang="en-GB" sz="1200" dirty="0">
              <a:latin typeface="Century Gothic" panose="020B0502020202020204" pitchFamily="34" charset="0"/>
              <a:hlinkClick r:id="rId4"/>
            </a:endParaRPr>
          </a:p>
          <a:p>
            <a:r>
              <a:rPr lang="en-GB" sz="1200" dirty="0">
                <a:latin typeface="Century Gothic" panose="020B0502020202020204" pitchFamily="34" charset="0"/>
                <a:hlinkClick r:id="rId4"/>
              </a:rPr>
              <a:t>https://www.essexstudent.com/toolkit/</a:t>
            </a:r>
            <a:r>
              <a:rPr lang="en-GB" sz="1200" dirty="0">
                <a:latin typeface="Century Gothic" panose="020B0502020202020204" pitchFamily="34" charset="0"/>
              </a:rPr>
              <a:t> </a:t>
            </a:r>
          </a:p>
          <a:p>
            <a:endParaRPr lang="en-GB" sz="1200" dirty="0">
              <a:latin typeface="Century Gothic" panose="020B0502020202020204" pitchFamily="34" charset="0"/>
            </a:endParaRPr>
          </a:p>
          <a:p>
            <a:endParaRPr lang="en-GB" sz="1200" dirty="0">
              <a:latin typeface="Century Gothic" panose="020B0502020202020204" pitchFamily="34" charset="0"/>
            </a:endParaRPr>
          </a:p>
        </p:txBody>
      </p:sp>
    </p:spTree>
    <p:extLst>
      <p:ext uri="{BB962C8B-B14F-4D97-AF65-F5344CB8AC3E}">
        <p14:creationId xmlns:p14="http://schemas.microsoft.com/office/powerpoint/2010/main" val="22470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308" y="105485"/>
            <a:ext cx="8424933" cy="1174781"/>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2800" b="1" dirty="0">
                <a:solidFill>
                  <a:schemeClr val="tx1"/>
                </a:solidFill>
                <a:latin typeface="Century Gothic" panose="020B0502020202020204" pitchFamily="34" charset="0"/>
              </a:rPr>
              <a:t>Your Club/Society/Project wants to host an event (Off Campus)</a:t>
            </a: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9512" y="5716907"/>
            <a:ext cx="2520280" cy="646331"/>
          </a:xfrm>
          <a:prstGeom prst="rect">
            <a:avLst/>
          </a:prstGeom>
          <a:noFill/>
        </p:spPr>
        <p:txBody>
          <a:bodyPr wrap="square" rtlCol="0">
            <a:spAutoFit/>
          </a:bodyP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81362" y="165987"/>
            <a:ext cx="851574" cy="461665"/>
          </a:xfrm>
          <a:prstGeom prst="rect">
            <a:avLst/>
          </a:prstGeom>
          <a:noFill/>
        </p:spPr>
        <p:txBody>
          <a:bodyPr wrap="square" rtlCol="0">
            <a:spAutoFit/>
          </a:bodyPr>
          <a:lstStyle/>
          <a:p>
            <a:pPr algn="r"/>
            <a:r>
              <a:rPr lang="en-GB" sz="2400" b="1" dirty="0">
                <a:latin typeface="Century Gothic" panose="020B0502020202020204" pitchFamily="34" charset="0"/>
              </a:rPr>
              <a:t>6</a:t>
            </a:r>
          </a:p>
        </p:txBody>
      </p:sp>
      <p:sp>
        <p:nvSpPr>
          <p:cNvPr id="12" name="Rectangle 11">
            <a:extLst>
              <a:ext uri="{FF2B5EF4-FFF2-40B4-BE49-F238E27FC236}">
                <a16:creationId xmlns:a16="http://schemas.microsoft.com/office/drawing/2014/main" id="{096B671D-F18C-4EAB-9DC5-75368BE309F8}"/>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0D7F9031-62BB-40D9-894D-99EAEE11D473}"/>
              </a:ext>
            </a:extLst>
          </p:cNvPr>
          <p:cNvGrpSpPr/>
          <p:nvPr/>
        </p:nvGrpSpPr>
        <p:grpSpPr>
          <a:xfrm>
            <a:off x="-1100859" y="1199289"/>
            <a:ext cx="9901100" cy="5282047"/>
            <a:chOff x="-1080628" y="947125"/>
            <a:chExt cx="9901100" cy="5282047"/>
          </a:xfrm>
        </p:grpSpPr>
        <p:sp>
          <p:nvSpPr>
            <p:cNvPr id="20" name="TextBox 19">
              <a:extLst>
                <a:ext uri="{FF2B5EF4-FFF2-40B4-BE49-F238E27FC236}">
                  <a16:creationId xmlns:a16="http://schemas.microsoft.com/office/drawing/2014/main" id="{F99B8673-7262-4656-93B4-15D71DF71794}"/>
                </a:ext>
              </a:extLst>
            </p:cNvPr>
            <p:cNvSpPr txBox="1"/>
            <p:nvPr/>
          </p:nvSpPr>
          <p:spPr>
            <a:xfrm>
              <a:off x="-1080628" y="5496957"/>
              <a:ext cx="2520280" cy="646331"/>
            </a:xfrm>
            <a:prstGeom prst="rect">
              <a:avLst/>
            </a:prstGeom>
            <a:noFill/>
          </p:spPr>
          <p:txBody>
            <a:bodyPr wrap="square" rtlCol="0">
              <a:spAutoFit/>
            </a:bodyP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grpSp>
          <p:nvGrpSpPr>
            <p:cNvPr id="21" name="Group 20">
              <a:extLst>
                <a:ext uri="{FF2B5EF4-FFF2-40B4-BE49-F238E27FC236}">
                  <a16:creationId xmlns:a16="http://schemas.microsoft.com/office/drawing/2014/main" id="{A8408C61-8F67-4ACA-B6AB-AD2660EC9D75}"/>
                </a:ext>
              </a:extLst>
            </p:cNvPr>
            <p:cNvGrpSpPr/>
            <p:nvPr/>
          </p:nvGrpSpPr>
          <p:grpSpPr>
            <a:xfrm>
              <a:off x="395536" y="947125"/>
              <a:ext cx="8424936" cy="3175594"/>
              <a:chOff x="2555775" y="2120105"/>
              <a:chExt cx="3091114" cy="2868293"/>
            </a:xfrm>
          </p:grpSpPr>
          <p:sp>
            <p:nvSpPr>
              <p:cNvPr id="23" name="TextBox 22">
                <a:extLst>
                  <a:ext uri="{FF2B5EF4-FFF2-40B4-BE49-F238E27FC236}">
                    <a16:creationId xmlns:a16="http://schemas.microsoft.com/office/drawing/2014/main" id="{A9895A26-9E7C-4AB3-B701-6567FB89BC1C}"/>
                  </a:ext>
                </a:extLst>
              </p:cNvPr>
              <p:cNvSpPr txBox="1"/>
              <p:nvPr/>
            </p:nvSpPr>
            <p:spPr>
              <a:xfrm>
                <a:off x="2555775" y="2120105"/>
                <a:ext cx="3091113" cy="338554"/>
              </a:xfrm>
              <a:prstGeom prst="rect">
                <a:avLst/>
              </a:prstGeom>
              <a:noFill/>
              <a:ln>
                <a:solidFill>
                  <a:srgbClr val="FEDC00"/>
                </a:solidFill>
              </a:ln>
            </p:spPr>
            <p:txBody>
              <a:bodyPr wrap="square" rtlCol="0">
                <a:spAutoFit/>
              </a:bodyPr>
              <a:lstStyle/>
              <a:p>
                <a:pPr algn="ctr"/>
                <a:r>
                  <a:rPr lang="en-GB" sz="1600" b="1" dirty="0">
                    <a:latin typeface="Century Gothic" panose="020B0502020202020204" pitchFamily="34" charset="0"/>
                  </a:rPr>
                  <a:t>Off Campus Event </a:t>
                </a:r>
              </a:p>
            </p:txBody>
          </p:sp>
          <p:sp>
            <p:nvSpPr>
              <p:cNvPr id="24" name="TextBox 23">
                <a:extLst>
                  <a:ext uri="{FF2B5EF4-FFF2-40B4-BE49-F238E27FC236}">
                    <a16:creationId xmlns:a16="http://schemas.microsoft.com/office/drawing/2014/main" id="{766FC0A4-D27B-41B0-BB81-8500DF2B6D03}"/>
                  </a:ext>
                </a:extLst>
              </p:cNvPr>
              <p:cNvSpPr txBox="1"/>
              <p:nvPr/>
            </p:nvSpPr>
            <p:spPr>
              <a:xfrm>
                <a:off x="2555776" y="2458660"/>
                <a:ext cx="3091113" cy="2529738"/>
              </a:xfrm>
              <a:prstGeom prst="rect">
                <a:avLst/>
              </a:prstGeom>
              <a:noFill/>
              <a:ln>
                <a:solidFill>
                  <a:srgbClr val="FEDC00"/>
                </a:solidFill>
              </a:ln>
            </p:spPr>
            <p:txBody>
              <a:bodyPr wrap="square">
                <a:spAutoFit/>
              </a:bodyPr>
              <a:lstStyle/>
              <a:p>
                <a:pPr marL="342900" indent="-342900" algn="ctr">
                  <a:buAutoNum type="arabicPeriod"/>
                </a:pPr>
                <a:r>
                  <a:rPr lang="en-GB" sz="1600" dirty="0">
                    <a:latin typeface="Century Gothic" panose="020B0502020202020204" pitchFamily="34" charset="0"/>
                  </a:rPr>
                  <a:t>You discuss price and conditions with venue – </a:t>
                </a:r>
                <a:r>
                  <a:rPr lang="en-GB" sz="1600" b="1" dirty="0">
                    <a:latin typeface="Century Gothic" panose="020B0502020202020204" pitchFamily="34" charset="0"/>
                  </a:rPr>
                  <a:t>but do not agree or sign a contract. </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2. Venue send contract/agreement to </a:t>
                </a:r>
                <a:r>
                  <a:rPr lang="en-GB" sz="1600" dirty="0">
                    <a:latin typeface="Century Gothic" panose="020B0502020202020204" pitchFamily="34" charset="0"/>
                    <a:hlinkClick r:id="rId3"/>
                  </a:rPr>
                  <a:t>susocs@essex.ac.uk</a:t>
                </a:r>
                <a:r>
                  <a:rPr lang="en-GB" sz="1600" dirty="0">
                    <a:latin typeface="Century Gothic" panose="020B0502020202020204" pitchFamily="34" charset="0"/>
                  </a:rPr>
                  <a:t> or </a:t>
                </a:r>
                <a:r>
                  <a:rPr lang="en-GB" sz="1600" dirty="0">
                    <a:latin typeface="Century Gothic" panose="020B0502020202020204" pitchFamily="34" charset="0"/>
                    <a:hlinkClick r:id="rId4"/>
                  </a:rPr>
                  <a:t>blades@essex.ac.uk</a:t>
                </a:r>
                <a:r>
                  <a:rPr lang="en-GB" sz="1600" dirty="0">
                    <a:latin typeface="Century Gothic" panose="020B0502020202020204" pitchFamily="34" charset="0"/>
                  </a:rPr>
                  <a:t> we will check the contract/agreement then send back to you to give to the venue for signing.</a:t>
                </a:r>
                <a:br>
                  <a:rPr lang="en-GB" sz="1600" dirty="0">
                    <a:latin typeface="Century Gothic" panose="020B0502020202020204" pitchFamily="34" charset="0"/>
                  </a:rPr>
                </a:br>
                <a:endParaRPr lang="en-GB" sz="1600" dirty="0">
                  <a:latin typeface="Century Gothic" panose="020B0502020202020204" pitchFamily="34" charset="0"/>
                </a:endParaRPr>
              </a:p>
              <a:p>
                <a:pPr algn="ctr"/>
                <a:r>
                  <a:rPr lang="en-GB" sz="1600" dirty="0">
                    <a:latin typeface="Century Gothic" panose="020B0502020202020204" pitchFamily="34" charset="0"/>
                  </a:rPr>
                  <a:t>3. Once a contract/agreement is signed by the SU and venue, you conduct a risk assessment with the venue and send this back to us.</a:t>
                </a:r>
                <a:br>
                  <a:rPr lang="en-GB" sz="1600" dirty="0">
                    <a:latin typeface="Century Gothic" panose="020B0502020202020204" pitchFamily="34" charset="0"/>
                  </a:rPr>
                </a:br>
                <a:endParaRPr lang="en-GB" sz="1600" dirty="0">
                  <a:latin typeface="Century Gothic" panose="020B0502020202020204" pitchFamily="34" charset="0"/>
                </a:endParaRPr>
              </a:p>
              <a:p>
                <a:pPr algn="ctr"/>
                <a:r>
                  <a:rPr lang="en-GB" sz="1600" dirty="0">
                    <a:latin typeface="Century Gothic" panose="020B0502020202020204" pitchFamily="34" charset="0"/>
                  </a:rPr>
                  <a:t>4. You report to us ASAP if there were any incidents that we’ll need to be aware of.    </a:t>
                </a:r>
                <a:endParaRPr lang="en-GB" sz="1600" b="1" dirty="0">
                  <a:latin typeface="Century Gothic" panose="020B0502020202020204" pitchFamily="34" charset="0"/>
                </a:endParaRPr>
              </a:p>
            </p:txBody>
          </p:sp>
        </p:grpSp>
        <p:sp>
          <p:nvSpPr>
            <p:cNvPr id="22" name="TextBox 21">
              <a:extLst>
                <a:ext uri="{FF2B5EF4-FFF2-40B4-BE49-F238E27FC236}">
                  <a16:creationId xmlns:a16="http://schemas.microsoft.com/office/drawing/2014/main" id="{FCC18FEB-3752-4960-91E5-14D18D44D5F7}"/>
                </a:ext>
              </a:extLst>
            </p:cNvPr>
            <p:cNvSpPr txBox="1"/>
            <p:nvPr/>
          </p:nvSpPr>
          <p:spPr>
            <a:xfrm>
              <a:off x="672360" y="4267096"/>
              <a:ext cx="7839741" cy="1962076"/>
            </a:xfrm>
            <a:prstGeom prst="rect">
              <a:avLst/>
            </a:prstGeom>
            <a:noFill/>
          </p:spPr>
          <p:txBody>
            <a:bodyPr wrap="square">
              <a:spAutoFit/>
            </a:bodyPr>
            <a:lstStyle/>
            <a:p>
              <a:pPr marL="285750" indent="-285750">
                <a:buFont typeface="Arial" panose="020B0604020202020204" pitchFamily="34" charset="0"/>
                <a:buChar char="•"/>
              </a:pPr>
              <a:r>
                <a:rPr lang="en-GB" sz="1350" dirty="0">
                  <a:latin typeface="Century Gothic" panose="020B0502020202020204" pitchFamily="34" charset="0"/>
                </a:rPr>
                <a:t>If you’re ever attempting to book a venue off campus, make sure to give </a:t>
              </a:r>
              <a:r>
                <a:rPr lang="en-GB" sz="1350" b="1" dirty="0">
                  <a:latin typeface="Century Gothic" panose="020B0502020202020204" pitchFamily="34" charset="0"/>
                </a:rPr>
                <a:t>at least 3 weeks </a:t>
              </a:r>
              <a:r>
                <a:rPr lang="en-GB" sz="1350" dirty="0">
                  <a:latin typeface="Century Gothic" panose="020B0502020202020204" pitchFamily="34" charset="0"/>
                </a:rPr>
                <a:t>notice for us to review any contracts/agreements – often we need time to liaise with the external company to iron out any clauses in contracts that we don’t or can’t agree with. If we do not have adequate time to check/amend this, then your event may not happen and you may have already spent money on certain things for your event.</a:t>
              </a:r>
              <a:br>
                <a:rPr lang="en-GB" sz="1350" dirty="0">
                  <a:latin typeface="Century Gothic" panose="020B0502020202020204" pitchFamily="34" charset="0"/>
                </a:rPr>
              </a:br>
              <a:endParaRPr lang="en-GB" sz="1350" dirty="0">
                <a:latin typeface="Century Gothic" panose="020B0502020202020204" pitchFamily="34" charset="0"/>
              </a:endParaRPr>
            </a:p>
            <a:p>
              <a:pPr marL="285750" indent="-285750">
                <a:buFont typeface="Arial" panose="020B0604020202020204" pitchFamily="34" charset="0"/>
                <a:buChar char="•"/>
              </a:pPr>
              <a:r>
                <a:rPr lang="en-GB" sz="1350" b="1" dirty="0">
                  <a:latin typeface="Century Gothic" panose="020B0502020202020204" pitchFamily="34" charset="0"/>
                </a:rPr>
                <a:t>As a general rule – if a company is offering you a deal that seems too good to be true, then it probably is.  </a:t>
              </a:r>
            </a:p>
          </p:txBody>
        </p:sp>
      </p:grpSp>
    </p:spTree>
    <p:extLst>
      <p:ext uri="{BB962C8B-B14F-4D97-AF65-F5344CB8AC3E}">
        <p14:creationId xmlns:p14="http://schemas.microsoft.com/office/powerpoint/2010/main" val="56496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173038"/>
            <a:ext cx="8229600" cy="1143000"/>
          </a:xfrm>
          <a:ln>
            <a:noFill/>
          </a:ln>
        </p:spPr>
        <p:txBody>
          <a:bodyPr/>
          <a:lstStyle/>
          <a:p>
            <a:r>
              <a:rPr lang="en-US" b="1" dirty="0">
                <a:latin typeface="Century Gothic" panose="020B0502020202020204" pitchFamily="34" charset="0"/>
              </a:rPr>
              <a:t>Room Bookings</a:t>
            </a:r>
            <a:endParaRPr lang="en-GB" dirty="0">
              <a:latin typeface="Century Gothic" panose="020B0502020202020204" pitchFamily="34" charset="0"/>
            </a:endParaRPr>
          </a:p>
        </p:txBody>
      </p:sp>
      <p:sp>
        <p:nvSpPr>
          <p:cNvPr id="3" name="Content Placeholder 2"/>
          <p:cNvSpPr>
            <a:spLocks noGrp="1"/>
          </p:cNvSpPr>
          <p:nvPr>
            <p:ph idx="1"/>
          </p:nvPr>
        </p:nvSpPr>
        <p:spPr>
          <a:xfrm>
            <a:off x="456406" y="1052736"/>
            <a:ext cx="8229600" cy="4525963"/>
          </a:xfrm>
        </p:spPr>
        <p:txBody>
          <a:bodyPr vert="horz" lIns="91440" tIns="45720" rIns="91440" bIns="45720" rtlCol="0" anchor="t">
            <a:normAutofit fontScale="92500" lnSpcReduction="10000"/>
          </a:bodyPr>
          <a:lstStyle/>
          <a:p>
            <a:r>
              <a:rPr lang="en-GB" sz="1600" dirty="0">
                <a:latin typeface="Century Gothic" panose="020B0502020202020204" pitchFamily="34" charset="0"/>
              </a:rPr>
              <a:t>When you complete the online room booking form it will be forwarded to us in the Student Activities team, and we will then either sponsor the event or email you for more information, and then it will be sent to Central Room Bookings automatically who will allocate a room for you. Please keep the following in mind when completing this form:</a:t>
            </a:r>
          </a:p>
          <a:p>
            <a:endParaRPr lang="en-GB" sz="1600" dirty="0">
              <a:latin typeface="Century Gothic" panose="020B0502020202020204" pitchFamily="34" charset="0"/>
            </a:endParaRPr>
          </a:p>
          <a:p>
            <a:r>
              <a:rPr lang="en-GB" sz="1600" dirty="0">
                <a:latin typeface="Century Gothic" panose="020B0502020202020204" pitchFamily="34" charset="0"/>
              </a:rPr>
              <a:t>As stated, we will not authorise a room booking if you haven’t sent in a completed risk assessment.</a:t>
            </a:r>
          </a:p>
          <a:p>
            <a:pPr marL="0" indent="0">
              <a:buNone/>
            </a:pPr>
            <a:endParaRPr lang="en-GB" sz="1600" dirty="0">
              <a:latin typeface="Century Gothic" panose="020B0502020202020204" pitchFamily="34" charset="0"/>
            </a:endParaRPr>
          </a:p>
          <a:p>
            <a:r>
              <a:rPr lang="en-GB" sz="1600" dirty="0">
                <a:latin typeface="Century Gothic" panose="020B0502020202020204" pitchFamily="34" charset="0"/>
              </a:rPr>
              <a:t>Use your University of Essex email address.</a:t>
            </a:r>
          </a:p>
          <a:p>
            <a:pPr marL="0" indent="0">
              <a:buNone/>
            </a:pPr>
            <a:endParaRPr lang="en-GB" sz="1600" dirty="0">
              <a:latin typeface="Century Gothic" panose="020B0502020202020204" pitchFamily="34" charset="0"/>
            </a:endParaRPr>
          </a:p>
          <a:p>
            <a:r>
              <a:rPr lang="en-GB" sz="1600" dirty="0">
                <a:latin typeface="Century Gothic" panose="020B0502020202020204" pitchFamily="34" charset="0"/>
              </a:rPr>
              <a:t>If you are inviting external speakers to your event you must notify us of this at </a:t>
            </a:r>
            <a:r>
              <a:rPr lang="en-GB" sz="1600" b="1" dirty="0">
                <a:latin typeface="Century Gothic" panose="020B0502020202020204" pitchFamily="34" charset="0"/>
              </a:rPr>
              <a:t>least three weeks in advance </a:t>
            </a:r>
            <a:r>
              <a:rPr lang="en-GB" sz="1600" dirty="0">
                <a:latin typeface="Century Gothic" panose="020B0502020202020204" pitchFamily="34" charset="0"/>
              </a:rPr>
              <a:t>through the external speakers form as mentioned, so that the necessary approval can be obtained.</a:t>
            </a:r>
          </a:p>
          <a:p>
            <a:pPr marL="0" indent="0">
              <a:buNone/>
            </a:pPr>
            <a:endParaRPr lang="en-GB" sz="1600" dirty="0">
              <a:latin typeface="Century Gothic" panose="020B0502020202020204" pitchFamily="34" charset="0"/>
            </a:endParaRPr>
          </a:p>
          <a:p>
            <a:r>
              <a:rPr lang="en-GB" sz="1600" dirty="0">
                <a:latin typeface="Century Gothic"/>
              </a:rPr>
              <a:t>Please try to make your room bookings at least </a:t>
            </a:r>
            <a:r>
              <a:rPr lang="en-GB" sz="1600" b="1" dirty="0">
                <a:latin typeface="Century Gothic"/>
              </a:rPr>
              <a:t>two weeks in advance</a:t>
            </a:r>
            <a:r>
              <a:rPr lang="en-GB" sz="1600" dirty="0">
                <a:latin typeface="Century Gothic"/>
              </a:rPr>
              <a:t> - any bookings made less than </a:t>
            </a:r>
            <a:r>
              <a:rPr lang="en-GB" sz="1600" b="1" dirty="0">
                <a:latin typeface="Century Gothic"/>
              </a:rPr>
              <a:t>three working days prior </a:t>
            </a:r>
            <a:r>
              <a:rPr lang="en-GB" sz="1600" dirty="0">
                <a:latin typeface="Century Gothic"/>
              </a:rPr>
              <a:t>to the event will not be processed).</a:t>
            </a:r>
          </a:p>
          <a:p>
            <a:endParaRPr lang="en-GB" sz="1600" dirty="0">
              <a:highlight>
                <a:srgbClr val="FF0000"/>
              </a:highlight>
              <a:latin typeface="Century Gothic" panose="020B0502020202020204" pitchFamily="34" charset="0"/>
            </a:endParaRPr>
          </a:p>
          <a:p>
            <a:endParaRPr lang="en-GB" sz="1600" dirty="0">
              <a:highlight>
                <a:srgbClr val="FF0000"/>
              </a:highlight>
              <a:latin typeface="Century Gothic" panose="020B0502020202020204" pitchFamily="34" charset="0"/>
            </a:endParaRPr>
          </a:p>
        </p:txBody>
      </p:sp>
      <p:sp>
        <p:nvSpPr>
          <p:cNvPr id="7" name="TextBox 6"/>
          <p:cNvSpPr txBox="1"/>
          <p:nvPr/>
        </p:nvSpPr>
        <p:spPr>
          <a:xfrm>
            <a:off x="253480" y="5502131"/>
            <a:ext cx="2520280" cy="2031325"/>
          </a:xfrm>
          <a:prstGeom prst="rect">
            <a:avLst/>
          </a:prstGeom>
          <a:noFill/>
        </p:spPr>
        <p:txBody>
          <a:bodyPr wrap="square" rtlCol="0">
            <a:spAutoFit/>
          </a:bodyPr>
          <a:lstStyle/>
          <a:p>
            <a:pPr algn="ctr"/>
            <a:r>
              <a:rPr lang="en-GB" dirty="0">
                <a:latin typeface="Century Gothic" panose="020B0502020202020204" pitchFamily="34" charset="0"/>
                <a:hlinkClick r:id="rId2"/>
              </a:rPr>
              <a:t>susocs@essex.ac.uk</a:t>
            </a:r>
            <a:endParaRPr lang="en-GB" dirty="0">
              <a:latin typeface="Century Gothic" panose="020B0502020202020204" pitchFamily="34" charset="0"/>
            </a:endParaRPr>
          </a:p>
          <a:p>
            <a:pPr algn="ctr"/>
            <a:r>
              <a:rPr lang="en-GB" dirty="0">
                <a:latin typeface="Century Gothic" panose="020B0502020202020204" pitchFamily="34" charset="0"/>
                <a:hlinkClick r:id="rId3"/>
              </a:rPr>
              <a:t>blades@essex.ac.uk</a:t>
            </a:r>
            <a:endParaRPr lang="en-GB" dirty="0">
              <a:latin typeface="Century Gothic" panose="020B0502020202020204" pitchFamily="34" charset="0"/>
            </a:endParaRPr>
          </a:p>
          <a:p>
            <a:pPr algn="ctr"/>
            <a:r>
              <a:rPr lang="en-GB" dirty="0">
                <a:latin typeface="Century Gothic" panose="020B0502020202020204" pitchFamily="34" charset="0"/>
                <a:hlinkClick r:id="rId4"/>
              </a:rPr>
              <a:t>vteam@essex.ac.uk</a:t>
            </a:r>
            <a:endParaRPr lang="en-GB" dirty="0">
              <a:latin typeface="Century Gothic" panose="020B0502020202020204" pitchFamily="34" charset="0"/>
            </a:endParaRPr>
          </a:p>
          <a:p>
            <a:pPr algn="ctr"/>
            <a:r>
              <a:rPr lang="en-GB" dirty="0">
                <a:latin typeface="Century Gothic" panose="020B0502020202020204" pitchFamily="34" charset="0"/>
                <a:hlinkClick r:id="rId5"/>
              </a:rPr>
              <a:t>rebel@essex.ac.uk</a:t>
            </a: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8" name="TextBox 7"/>
          <p:cNvSpPr txBox="1"/>
          <p:nvPr/>
        </p:nvSpPr>
        <p:spPr>
          <a:xfrm>
            <a:off x="8038946" y="200125"/>
            <a:ext cx="851574" cy="461665"/>
          </a:xfrm>
          <a:prstGeom prst="rect">
            <a:avLst/>
          </a:prstGeom>
          <a:noFill/>
        </p:spPr>
        <p:txBody>
          <a:bodyPr wrap="square" rtlCol="0">
            <a:spAutoFit/>
          </a:bodyPr>
          <a:lstStyle/>
          <a:p>
            <a:pPr algn="r"/>
            <a:r>
              <a:rPr lang="en-GB" sz="2400" b="1" dirty="0">
                <a:latin typeface="Century Gothic" panose="020B0502020202020204" pitchFamily="34" charset="0"/>
              </a:rPr>
              <a:t>7</a:t>
            </a:r>
          </a:p>
        </p:txBody>
      </p:sp>
      <p:sp>
        <p:nvSpPr>
          <p:cNvPr id="9" name="Rectangle 8">
            <a:extLst>
              <a:ext uri="{FF2B5EF4-FFF2-40B4-BE49-F238E27FC236}">
                <a16:creationId xmlns:a16="http://schemas.microsoft.com/office/drawing/2014/main" id="{3B650818-C5E9-479B-A24B-81E5D5CC7BB9}"/>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763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94506"/>
            <a:ext cx="8229600" cy="1143000"/>
          </a:xfrm>
        </p:spPr>
        <p:txBody>
          <a:bodyPr/>
          <a:lstStyle/>
          <a:p>
            <a:r>
              <a:rPr lang="en-US" b="1" dirty="0">
                <a:latin typeface="Century Gothic" panose="020B0502020202020204" pitchFamily="34" charset="0"/>
              </a:rPr>
              <a:t>Room Bookings</a:t>
            </a:r>
            <a:endParaRPr lang="en-GB" dirty="0">
              <a:latin typeface="Century Gothic" panose="020B0502020202020204" pitchFamily="34" charset="0"/>
            </a:endParaRPr>
          </a:p>
        </p:txBody>
      </p:sp>
      <p:sp>
        <p:nvSpPr>
          <p:cNvPr id="3" name="Content Placeholder 2"/>
          <p:cNvSpPr>
            <a:spLocks noGrp="1"/>
          </p:cNvSpPr>
          <p:nvPr>
            <p:ph idx="1"/>
          </p:nvPr>
        </p:nvSpPr>
        <p:spPr>
          <a:xfrm>
            <a:off x="465813" y="1199656"/>
            <a:ext cx="8229600" cy="4705411"/>
          </a:xfrm>
        </p:spPr>
        <p:txBody>
          <a:bodyPr vert="horz" lIns="91440" tIns="45720" rIns="91440" bIns="45720" rtlCol="0" anchor="t">
            <a:noAutofit/>
          </a:bodyPr>
          <a:lstStyle/>
          <a:p>
            <a:pPr marL="0" indent="0">
              <a:buNone/>
            </a:pPr>
            <a:endParaRPr lang="en-GB" sz="1500" dirty="0">
              <a:latin typeface="Century Gothic" panose="020B0502020202020204" pitchFamily="34" charset="0"/>
            </a:endParaRPr>
          </a:p>
          <a:p>
            <a:pPr marL="0" indent="0">
              <a:buNone/>
            </a:pPr>
            <a:r>
              <a:rPr lang="en-GB" sz="1500" dirty="0">
                <a:latin typeface="Century Gothic"/>
              </a:rPr>
              <a:t>You cannot book a room for before 6pm on a weekday, unless:</a:t>
            </a:r>
          </a:p>
          <a:p>
            <a:r>
              <a:rPr lang="en-GB" sz="1500" dirty="0">
                <a:latin typeface="Century Gothic"/>
              </a:rPr>
              <a:t>you have external speakers who cannot make the evening</a:t>
            </a:r>
          </a:p>
          <a:p>
            <a:r>
              <a:rPr lang="en-GB" sz="1500" dirty="0">
                <a:latin typeface="Century Gothic"/>
              </a:rPr>
              <a:t> you have commuting students who need the event earlier for travel arrangements</a:t>
            </a:r>
          </a:p>
          <a:p>
            <a:r>
              <a:rPr lang="en-GB" sz="1500" dirty="0">
                <a:latin typeface="Century Gothic"/>
              </a:rPr>
              <a:t>student parents who need the event earlier because of childcare reasons</a:t>
            </a:r>
          </a:p>
          <a:p>
            <a:endParaRPr lang="en-GB" sz="1500" dirty="0">
              <a:latin typeface="Century Gothic" panose="020B0502020202020204" pitchFamily="34" charset="0"/>
            </a:endParaRPr>
          </a:p>
          <a:p>
            <a:pPr marL="0" indent="0">
              <a:buNone/>
            </a:pPr>
            <a:r>
              <a:rPr lang="en-GB" sz="1500" dirty="0">
                <a:latin typeface="Century Gothic"/>
              </a:rPr>
              <a:t>These are some reasons if you have another legitimate reason please state this in your booking. </a:t>
            </a:r>
          </a:p>
          <a:p>
            <a:pPr marL="0" indent="0">
              <a:buNone/>
            </a:pPr>
            <a:endParaRPr lang="en-GB" sz="1500" dirty="0">
              <a:highlight>
                <a:srgbClr val="FFFF00"/>
              </a:highlight>
              <a:latin typeface="Century Gothic"/>
            </a:endParaRPr>
          </a:p>
          <a:p>
            <a:pPr marL="0" indent="0">
              <a:buNone/>
            </a:pPr>
            <a:r>
              <a:rPr lang="en-GB" sz="1500" dirty="0">
                <a:latin typeface="Century Gothic"/>
              </a:rPr>
              <a:t>these reasons need to be stated in your booking form or else the request will be rejected.</a:t>
            </a:r>
          </a:p>
          <a:p>
            <a:pPr marL="0" indent="0">
              <a:buNone/>
            </a:pPr>
            <a:endParaRPr lang="en-GB" sz="1500" dirty="0">
              <a:latin typeface="Century Gothic" panose="020B0502020202020204" pitchFamily="34" charset="0"/>
            </a:endParaRPr>
          </a:p>
          <a:p>
            <a:pPr marL="0" indent="0">
              <a:buNone/>
            </a:pPr>
            <a:r>
              <a:rPr lang="en-GB" sz="1500" dirty="0">
                <a:latin typeface="Century Gothic"/>
              </a:rPr>
              <a:t>Please leave all rooms clean and in the same layout as you found the room or else your society/club may face a ban on making room bookings. </a:t>
            </a:r>
            <a:endParaRPr lang="en-GB" sz="1500" dirty="0">
              <a:latin typeface="Century Gothic" panose="020B0502020202020204" pitchFamily="34" charset="0"/>
            </a:endParaRPr>
          </a:p>
          <a:p>
            <a:pPr marL="0" indent="0">
              <a:buNone/>
            </a:pPr>
            <a:endParaRPr lang="en-GB" sz="1500" dirty="0">
              <a:latin typeface="Century Gothic" panose="020B0502020202020204" pitchFamily="34" charset="0"/>
            </a:endParaRPr>
          </a:p>
          <a:p>
            <a:pPr marL="0" indent="0">
              <a:buNone/>
            </a:pPr>
            <a:r>
              <a:rPr lang="en-GB" sz="1500" dirty="0">
                <a:latin typeface="Century Gothic"/>
              </a:rPr>
              <a:t>Please do not contact Central room bookings directly - all communication must come through the Student Activities department. </a:t>
            </a:r>
            <a:endParaRPr lang="en-GB" sz="1500" dirty="0">
              <a:latin typeface="Century Gothic" panose="020B0502020202020204" pitchFamily="34" charset="0"/>
            </a:endParaRPr>
          </a:p>
        </p:txBody>
      </p:sp>
      <p:sp>
        <p:nvSpPr>
          <p:cNvPr id="7" name="TextBox 6"/>
          <p:cNvSpPr txBox="1"/>
          <p:nvPr/>
        </p:nvSpPr>
        <p:spPr>
          <a:xfrm>
            <a:off x="253480" y="5733256"/>
            <a:ext cx="2520280" cy="1785104"/>
          </a:xfrm>
          <a:prstGeom prst="rect">
            <a:avLst/>
          </a:prstGeom>
          <a:noFill/>
        </p:spPr>
        <p:txBody>
          <a:bodyPr wrap="square" rtlCol="0">
            <a:spAutoFit/>
          </a:bodyPr>
          <a:lstStyle/>
          <a:p>
            <a:pPr algn="ctr"/>
            <a:r>
              <a:rPr lang="en-GB" sz="1400" dirty="0">
                <a:latin typeface="Century Gothic" panose="020B0502020202020204" pitchFamily="34" charset="0"/>
                <a:hlinkClick r:id="rId2"/>
              </a:rPr>
              <a:t>susocs@essex.ac.uk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3"/>
              </a:rPr>
              <a:t>blades@essex.ac.uk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4"/>
              </a:rPr>
              <a:t>vteam@essex.ac.uk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5"/>
              </a:rPr>
              <a:t>rebel@essex.ac.uk</a:t>
            </a:r>
            <a:endParaRPr lang="en-GB" sz="14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8" name="TextBox 7"/>
          <p:cNvSpPr txBox="1"/>
          <p:nvPr/>
        </p:nvSpPr>
        <p:spPr>
          <a:xfrm>
            <a:off x="8133675" y="168275"/>
            <a:ext cx="851574" cy="461665"/>
          </a:xfrm>
          <a:prstGeom prst="rect">
            <a:avLst/>
          </a:prstGeom>
          <a:noFill/>
        </p:spPr>
        <p:txBody>
          <a:bodyPr wrap="square" rtlCol="0">
            <a:spAutoFit/>
          </a:bodyPr>
          <a:lstStyle/>
          <a:p>
            <a:pPr algn="r"/>
            <a:r>
              <a:rPr lang="en-GB" sz="2400" b="1" dirty="0">
                <a:latin typeface="Century Gothic" panose="020B0502020202020204" pitchFamily="34" charset="0"/>
              </a:rPr>
              <a:t>8</a:t>
            </a:r>
          </a:p>
        </p:txBody>
      </p:sp>
      <p:sp>
        <p:nvSpPr>
          <p:cNvPr id="9" name="Rectangle 8">
            <a:extLst>
              <a:ext uri="{FF2B5EF4-FFF2-40B4-BE49-F238E27FC236}">
                <a16:creationId xmlns:a16="http://schemas.microsoft.com/office/drawing/2014/main" id="{AEE43C4B-8C02-4A83-867E-5F0A51F04398}"/>
              </a:ext>
            </a:extLst>
          </p:cNvPr>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12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5987"/>
            <a:ext cx="8568952" cy="1174781"/>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800" b="1" dirty="0">
                <a:solidFill>
                  <a:schemeClr val="tx1"/>
                </a:solidFill>
                <a:latin typeface="Century Gothic" panose="020B0502020202020204" pitchFamily="34" charset="0"/>
              </a:rPr>
              <a:t>Booking Larger Rooms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dirty="0">
                <a:solidFill>
                  <a:schemeClr val="bg1"/>
                </a:solidFill>
              </a:rPr>
              <a:t>Picture?</a:t>
            </a:r>
            <a:endParaRPr lang="en-US" dirty="0">
              <a:solidFill>
                <a:schemeClr val="bg1"/>
              </a:solidFill>
            </a:endParaRPr>
          </a:p>
        </p:txBody>
      </p:sp>
      <p:sp>
        <p:nvSpPr>
          <p:cNvPr id="5" name="Rectangle 4"/>
          <p:cNvSpPr/>
          <p:nvPr/>
        </p:nvSpPr>
        <p:spPr>
          <a:xfrm>
            <a:off x="179512" y="188640"/>
            <a:ext cx="8784976" cy="6480720"/>
          </a:xfrm>
          <a:prstGeom prst="rect">
            <a:avLst/>
          </a:prstGeom>
          <a:noFill/>
          <a:ln w="38100">
            <a:solidFill>
              <a:srgbClr val="FE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86788" y="1116427"/>
            <a:ext cx="7776864" cy="4893647"/>
          </a:xfrm>
          <a:prstGeom prst="rect">
            <a:avLst/>
          </a:prstGeom>
          <a:noFill/>
        </p:spPr>
        <p:txBody>
          <a:bodyPr wrap="square" rtlCol="0">
            <a:spAutoFit/>
          </a:bodyPr>
          <a:lstStyle/>
          <a:p>
            <a:endParaRPr lang="en-GB"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If you are wanting to book the Ivor Crewe Lecture Hall and potentially some other larger, more desirable rooms on campus, then you will be asked to respond to the following questions:</a:t>
            </a:r>
          </a:p>
          <a:p>
            <a:pPr marL="285750" indent="-285750">
              <a:buFont typeface="Arial" panose="020B0604020202020204" pitchFamily="34" charset="0"/>
              <a:buChar char="•"/>
            </a:pPr>
            <a:endParaRPr lang="en-GB" dirty="0">
              <a:latin typeface="Century Gothic" panose="020B0502020202020204" pitchFamily="34" charset="0"/>
            </a:endParaRPr>
          </a:p>
          <a:p>
            <a:r>
              <a:rPr lang="en-GB" sz="1400" dirty="0">
                <a:latin typeface="Century Gothic" panose="020B0502020202020204" pitchFamily="34" charset="0"/>
              </a:rPr>
              <a:t>1 - When is this event? The day of the week and point in term is crucial in working out whether or not this is possible.</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2 - What time is it?</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3 - How many people are expected to attend the event?</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4 - What is the setup they require? Would they need the bleachers to be set back? </a:t>
            </a:r>
            <a:br>
              <a:rPr lang="en-GB" sz="1400" dirty="0">
                <a:latin typeface="Century Gothic" panose="020B0502020202020204" pitchFamily="34" charset="0"/>
              </a:rPr>
            </a:br>
            <a:r>
              <a:rPr lang="en-GB" sz="1400" dirty="0">
                <a:latin typeface="Century Gothic" panose="020B0502020202020204" pitchFamily="34" charset="0"/>
              </a:rPr>
              <a:t>      If so, 2 hours are needed beforehand for the porters team to set this up and an</a:t>
            </a:r>
            <a:br>
              <a:rPr lang="en-GB" sz="1400" dirty="0">
                <a:latin typeface="Century Gothic" panose="020B0502020202020204" pitchFamily="34" charset="0"/>
              </a:rPr>
            </a:br>
            <a:r>
              <a:rPr lang="en-GB" sz="1400" dirty="0">
                <a:latin typeface="Century Gothic" panose="020B0502020202020204" pitchFamily="34" charset="0"/>
              </a:rPr>
              <a:t>     additional cost may need to be paid by your society/club to cover this.</a:t>
            </a:r>
            <a:br>
              <a:rPr lang="en-GB" sz="1400" dirty="0">
                <a:latin typeface="Century Gothic" panose="020B0502020202020204" pitchFamily="34" charset="0"/>
              </a:rPr>
            </a:br>
            <a:endParaRPr lang="en-GB" sz="1400" dirty="0">
              <a:latin typeface="Century Gothic" panose="020B0502020202020204" pitchFamily="34" charset="0"/>
            </a:endParaRPr>
          </a:p>
          <a:p>
            <a:r>
              <a:rPr lang="en-GB" sz="1400" dirty="0">
                <a:latin typeface="Century Gothic" panose="020B0502020202020204" pitchFamily="34" charset="0"/>
              </a:rPr>
              <a:t>5 - Why is it absolutely crucial that you have this in the Ivor Crewe and not, for example,</a:t>
            </a:r>
            <a:br>
              <a:rPr lang="en-GB" sz="1400" dirty="0">
                <a:latin typeface="Century Gothic" panose="020B0502020202020204" pitchFamily="34" charset="0"/>
              </a:rPr>
            </a:br>
            <a:r>
              <a:rPr lang="en-GB" sz="1400" dirty="0">
                <a:latin typeface="Century Gothic" panose="020B0502020202020204" pitchFamily="34" charset="0"/>
              </a:rPr>
              <a:t>      in LTB06?</a:t>
            </a:r>
          </a:p>
          <a:p>
            <a:endParaRPr lang="en-GB" sz="1400" dirty="0">
              <a:latin typeface="Century Gothic" panose="020B0502020202020204" pitchFamily="34" charset="0"/>
            </a:endParaRPr>
          </a:p>
          <a:p>
            <a:r>
              <a:rPr lang="en-GB" sz="1400" b="1" dirty="0">
                <a:latin typeface="Century Gothic" panose="020B0502020202020204" pitchFamily="34" charset="0"/>
              </a:rPr>
              <a:t>These questions may also be asked for booking requests in The Hex or any EBS room.</a:t>
            </a:r>
            <a:br>
              <a:rPr lang="en-GB" dirty="0"/>
            </a:br>
            <a:endParaRPr lang="en-GB" dirty="0"/>
          </a:p>
        </p:txBody>
      </p:sp>
      <p:sp>
        <p:nvSpPr>
          <p:cNvPr id="10" name="TextBox 9"/>
          <p:cNvSpPr txBox="1"/>
          <p:nvPr/>
        </p:nvSpPr>
        <p:spPr>
          <a:xfrm>
            <a:off x="179512" y="5746629"/>
            <a:ext cx="2520280" cy="1785104"/>
          </a:xfrm>
          <a:prstGeom prst="rect">
            <a:avLst/>
          </a:prstGeom>
          <a:noFill/>
        </p:spPr>
        <p:txBody>
          <a:bodyPr wrap="square" rtlCol="0">
            <a:spAutoFit/>
          </a:bodyPr>
          <a:lstStyle/>
          <a:p>
            <a:pPr algn="ctr"/>
            <a:r>
              <a:rPr lang="en-GB" sz="1400" dirty="0">
                <a:latin typeface="Century Gothic" panose="020B0502020202020204" pitchFamily="34" charset="0"/>
                <a:hlinkClick r:id="rId3"/>
              </a:rPr>
              <a:t>susocs@essex.ac.uk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4"/>
              </a:rPr>
              <a:t>blades@essex.ac.uk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5"/>
              </a:rPr>
              <a:t>vteam@essex.ac.uk</a:t>
            </a:r>
            <a:endParaRPr lang="en-GB" sz="1400" dirty="0">
              <a:latin typeface="Century Gothic" panose="020B0502020202020204" pitchFamily="34" charset="0"/>
            </a:endParaRPr>
          </a:p>
          <a:p>
            <a:pPr algn="ctr"/>
            <a:r>
              <a:rPr lang="en-GB" sz="1400" dirty="0">
                <a:latin typeface="Century Gothic" panose="020B0502020202020204" pitchFamily="34" charset="0"/>
                <a:hlinkClick r:id="rId6"/>
              </a:rPr>
              <a:t>rebel@essex.ac.uk</a:t>
            </a:r>
            <a:endParaRPr lang="en-GB" sz="14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1" name="TextBox 10"/>
          <p:cNvSpPr txBox="1"/>
          <p:nvPr/>
        </p:nvSpPr>
        <p:spPr>
          <a:xfrm>
            <a:off x="8069538" y="190868"/>
            <a:ext cx="851574" cy="461665"/>
          </a:xfrm>
          <a:prstGeom prst="rect">
            <a:avLst/>
          </a:prstGeom>
          <a:noFill/>
        </p:spPr>
        <p:txBody>
          <a:bodyPr wrap="square" rtlCol="0">
            <a:spAutoFit/>
          </a:bodyPr>
          <a:lstStyle/>
          <a:p>
            <a:pPr algn="r"/>
            <a:r>
              <a:rPr lang="en-GB" sz="2400" b="1" dirty="0">
                <a:latin typeface="Century Gothic" panose="020B0502020202020204" pitchFamily="34" charset="0"/>
              </a:rPr>
              <a:t>9</a:t>
            </a:r>
          </a:p>
        </p:txBody>
      </p:sp>
    </p:spTree>
    <p:extLst>
      <p:ext uri="{BB962C8B-B14F-4D97-AF65-F5344CB8AC3E}">
        <p14:creationId xmlns:p14="http://schemas.microsoft.com/office/powerpoint/2010/main" val="10930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10252</TotalTime>
  <Words>5440</Words>
  <Application>Microsoft Office PowerPoint</Application>
  <PresentationFormat>On-screen Show (4:3)</PresentationFormat>
  <Paragraphs>616</Paragraphs>
  <Slides>40</Slides>
  <Notes>38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Courier New</vt:lpstr>
      <vt:lpstr>esu v2</vt:lpstr>
      <vt:lpstr>Wingdings</vt:lpstr>
      <vt:lpstr>Office Theme</vt:lpstr>
      <vt:lpstr>Events Training 2023/24</vt:lpstr>
      <vt:lpstr>PowerPoint Presentation</vt:lpstr>
      <vt:lpstr>PowerPoint Presentation</vt:lpstr>
      <vt:lpstr>Events Toolkit</vt:lpstr>
      <vt:lpstr>PowerPoint Presentation</vt:lpstr>
      <vt:lpstr>Your Club/Society/Project wants to host an event (Off Campus)</vt:lpstr>
      <vt:lpstr>Room Bookings</vt:lpstr>
      <vt:lpstr>Room Bookings</vt:lpstr>
      <vt:lpstr>Booking Larger Rooms</vt:lpstr>
      <vt:lpstr>Risk Assessments</vt:lpstr>
      <vt:lpstr>External Speakers</vt:lpstr>
      <vt:lpstr>External Speakers</vt:lpstr>
      <vt:lpstr>Freedom of Speech</vt:lpstr>
      <vt:lpstr>Event Permission Form</vt:lpstr>
      <vt:lpstr>Food and Drink at Events</vt:lpstr>
      <vt:lpstr>Table and Venue Bookings</vt:lpstr>
      <vt:lpstr>Funding Events</vt:lpstr>
      <vt:lpstr>Ticketing Events</vt:lpstr>
      <vt:lpstr>Ticketing Events</vt:lpstr>
      <vt:lpstr>Fundraising</vt:lpstr>
      <vt:lpstr>Click Funding – Clubs and Societies</vt:lpstr>
      <vt:lpstr>Sponsors</vt:lpstr>
      <vt:lpstr>Sponsors</vt:lpstr>
      <vt:lpstr>Promotion Requests</vt:lpstr>
      <vt:lpstr>Consent &amp; Bystander Training</vt:lpstr>
      <vt:lpstr>Socials</vt:lpstr>
      <vt:lpstr>Socials</vt:lpstr>
      <vt:lpstr>Socials</vt:lpstr>
      <vt:lpstr>Socials</vt:lpstr>
      <vt:lpstr>Zero Tolerance Policy</vt:lpstr>
      <vt:lpstr>Signposting</vt:lpstr>
      <vt:lpstr>FED NIGHTS!!!</vt:lpstr>
      <vt:lpstr>TOUR!!!</vt:lpstr>
      <vt:lpstr>PowerPoint Presentation</vt:lpstr>
      <vt:lpstr>PowerPoint Presentation</vt:lpstr>
      <vt:lpstr>PowerPoint Presentation</vt:lpstr>
      <vt:lpstr>PowerPoint Presentation</vt:lpstr>
      <vt:lpstr>SU EVENTS</vt:lpstr>
      <vt:lpstr>Other Training Sessions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Bloggs – Arts Convenor</dc:title>
  <dc:creator>tkdave</dc:creator>
  <cp:lastModifiedBy>Alex Redwood</cp:lastModifiedBy>
  <cp:revision>274</cp:revision>
  <cp:lastPrinted>2016-05-10T10:44:01Z</cp:lastPrinted>
  <dcterms:created xsi:type="dcterms:W3CDTF">2014-04-04T12:51:40Z</dcterms:created>
  <dcterms:modified xsi:type="dcterms:W3CDTF">2023-08-31T11:59:24Z</dcterms:modified>
</cp:coreProperties>
</file>