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78" r:id="rId2"/>
    <p:sldId id="379" r:id="rId3"/>
    <p:sldId id="395" r:id="rId4"/>
    <p:sldId id="390" r:id="rId5"/>
    <p:sldId id="406" r:id="rId6"/>
    <p:sldId id="401" r:id="rId7"/>
    <p:sldId id="402" r:id="rId8"/>
    <p:sldId id="403" r:id="rId9"/>
    <p:sldId id="404" r:id="rId10"/>
    <p:sldId id="405" r:id="rId11"/>
    <p:sldId id="394" r:id="rId12"/>
    <p:sldId id="393" r:id="rId13"/>
    <p:sldId id="409" r:id="rId14"/>
    <p:sldId id="407" r:id="rId15"/>
    <p:sldId id="381" r:id="rId16"/>
    <p:sldId id="408" r:id="rId17"/>
    <p:sldId id="398" r:id="rId18"/>
    <p:sldId id="279" r:id="rId19"/>
    <p:sldId id="277" r:id="rId20"/>
    <p:sldId id="257" r:id="rId21"/>
    <p:sldId id="272" r:id="rId22"/>
    <p:sldId id="271" r:id="rId23"/>
    <p:sldId id="270" r:id="rId24"/>
    <p:sldId id="273" r:id="rId25"/>
    <p:sldId id="274" r:id="rId26"/>
    <p:sldId id="275" r:id="rId27"/>
    <p:sldId id="392" r:id="rId28"/>
    <p:sldId id="385" r:id="rId29"/>
    <p:sldId id="388" r:id="rId30"/>
    <p:sldId id="382" r:id="rId31"/>
    <p:sldId id="3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B51352-9B17-F256-F700-5B34FB4F9039}" name="Soper, James K" initials="SK" userId="SQKWtNP2imH5HtYpk5PWDgTnmQ5uEn6vQVRY0cp9j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39FAD-7D21-4D77-9709-B4CE68057CC5}" v="189" dt="2025-12-11T16:37:04.099"/>
    <p1510:client id="{7DE68003-FDC7-4CCC-85A9-3B42E2DB0117}" v="3" dt="2025-12-09T16:49:52.539"/>
    <p1510:client id="{EF8CC697-C2D2-4D2E-8FA3-454E9E7C5E51}" v="5" dt="2025-12-11T09:26:32.7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Kirsty L" userId="LDeItOFeWmAf6isE8ARBSfT2G89Xx0MQ/j+O9IVcq18=" providerId="None" clId="Web-{1A539FAD-7D21-4D77-9709-B4CE68057CC5}"/>
    <pc:docChg chg="addSld delSld modSld sldOrd">
      <pc:chgData name="Matthew, Kirsty L" userId="LDeItOFeWmAf6isE8ARBSfT2G89Xx0MQ/j+O9IVcq18=" providerId="None" clId="Web-{1A539FAD-7D21-4D77-9709-B4CE68057CC5}" dt="2025-12-11T16:37:04.099" v="157" actId="20577"/>
      <pc:docMkLst>
        <pc:docMk/>
      </pc:docMkLst>
      <pc:sldChg chg="modSp">
        <pc:chgData name="Matthew, Kirsty L" userId="LDeItOFeWmAf6isE8ARBSfT2G89Xx0MQ/j+O9IVcq18=" providerId="None" clId="Web-{1A539FAD-7D21-4D77-9709-B4CE68057CC5}" dt="2025-12-11T16:24:55.229" v="70" actId="20577"/>
        <pc:sldMkLst>
          <pc:docMk/>
          <pc:sldMk cId="0" sldId="257"/>
        </pc:sldMkLst>
        <pc:spChg chg="mod">
          <ac:chgData name="Matthew, Kirsty L" userId="LDeItOFeWmAf6isE8ARBSfT2G89Xx0MQ/j+O9IVcq18=" providerId="None" clId="Web-{1A539FAD-7D21-4D77-9709-B4CE68057CC5}" dt="2025-12-11T16:24:55.229" v="70" actId="20577"/>
          <ac:spMkLst>
            <pc:docMk/>
            <pc:sldMk cId="0" sldId="257"/>
            <ac:spMk id="15" creationId="{248AC1FC-7001-1ED6-8C90-347B27269FC1}"/>
          </ac:spMkLst>
        </pc:spChg>
      </pc:sldChg>
      <pc:sldChg chg="ord">
        <pc:chgData name="Matthew, Kirsty L" userId="LDeItOFeWmAf6isE8ARBSfT2G89Xx0MQ/j+O9IVcq18=" providerId="None" clId="Web-{1A539FAD-7D21-4D77-9709-B4CE68057CC5}" dt="2025-12-11T16:33:58.627" v="128"/>
        <pc:sldMkLst>
          <pc:docMk/>
          <pc:sldMk cId="854173468" sldId="271"/>
        </pc:sldMkLst>
      </pc:sldChg>
      <pc:sldChg chg="ord">
        <pc:chgData name="Matthew, Kirsty L" userId="LDeItOFeWmAf6isE8ARBSfT2G89Xx0MQ/j+O9IVcq18=" providerId="None" clId="Web-{1A539FAD-7D21-4D77-9709-B4CE68057CC5}" dt="2025-12-11T16:34:07.549" v="129"/>
        <pc:sldMkLst>
          <pc:docMk/>
          <pc:sldMk cId="501749419" sldId="272"/>
        </pc:sldMkLst>
      </pc:sldChg>
      <pc:sldChg chg="addSp delSp modSp">
        <pc:chgData name="Matthew, Kirsty L" userId="LDeItOFeWmAf6isE8ARBSfT2G89Xx0MQ/j+O9IVcq18=" providerId="None" clId="Web-{1A539FAD-7D21-4D77-9709-B4CE68057CC5}" dt="2025-12-11T16:29:50.152" v="86" actId="1076"/>
        <pc:sldMkLst>
          <pc:docMk/>
          <pc:sldMk cId="4140787047" sldId="273"/>
        </pc:sldMkLst>
        <pc:spChg chg="mod">
          <ac:chgData name="Matthew, Kirsty L" userId="LDeItOFeWmAf6isE8ARBSfT2G89Xx0MQ/j+O9IVcq18=" providerId="None" clId="Web-{1A539FAD-7D21-4D77-9709-B4CE68057CC5}" dt="2025-12-11T16:28:23.586" v="77" actId="20577"/>
          <ac:spMkLst>
            <pc:docMk/>
            <pc:sldMk cId="4140787047" sldId="273"/>
            <ac:spMk id="16" creationId="{3B8E65CB-D123-48C2-3B63-FE52A97CBB51}"/>
          </ac:spMkLst>
        </pc:spChg>
        <pc:picChg chg="del">
          <ac:chgData name="Matthew, Kirsty L" userId="LDeItOFeWmAf6isE8ARBSfT2G89Xx0MQ/j+O9IVcq18=" providerId="None" clId="Web-{1A539FAD-7D21-4D77-9709-B4CE68057CC5}" dt="2025-12-11T16:28:24.883" v="78"/>
          <ac:picMkLst>
            <pc:docMk/>
            <pc:sldMk cId="4140787047" sldId="273"/>
            <ac:picMk id="3" creationId="{05E3EC55-B3EF-A4EB-1C44-008E405A0786}"/>
          </ac:picMkLst>
        </pc:picChg>
        <pc:picChg chg="add mod">
          <ac:chgData name="Matthew, Kirsty L" userId="LDeItOFeWmAf6isE8ARBSfT2G89Xx0MQ/j+O9IVcq18=" providerId="None" clId="Web-{1A539FAD-7D21-4D77-9709-B4CE68057CC5}" dt="2025-12-11T16:29:50.152" v="86" actId="1076"/>
          <ac:picMkLst>
            <pc:docMk/>
            <pc:sldMk cId="4140787047" sldId="273"/>
            <ac:picMk id="4" creationId="{6222D562-5D53-0E3E-36BC-BC878D5404A0}"/>
          </ac:picMkLst>
        </pc:picChg>
        <pc:inkChg chg="del">
          <ac:chgData name="Matthew, Kirsty L" userId="LDeItOFeWmAf6isE8ARBSfT2G89Xx0MQ/j+O9IVcq18=" providerId="None" clId="Web-{1A539FAD-7D21-4D77-9709-B4CE68057CC5}" dt="2025-12-11T16:28:29.009" v="80"/>
          <ac:inkMkLst>
            <pc:docMk/>
            <pc:sldMk cId="4140787047" sldId="273"/>
            <ac:inkMk id="12" creationId="{CC130596-93B2-CD6D-D134-3FDED9D4B686}"/>
          </ac:inkMkLst>
        </pc:inkChg>
        <pc:inkChg chg="del">
          <ac:chgData name="Matthew, Kirsty L" userId="LDeItOFeWmAf6isE8ARBSfT2G89Xx0MQ/j+O9IVcq18=" providerId="None" clId="Web-{1A539FAD-7D21-4D77-9709-B4CE68057CC5}" dt="2025-12-11T16:28:27.852" v="79"/>
          <ac:inkMkLst>
            <pc:docMk/>
            <pc:sldMk cId="4140787047" sldId="273"/>
            <ac:inkMk id="14" creationId="{A9283E16-AE97-C88D-D2B9-274899F6C8B0}"/>
          </ac:inkMkLst>
        </pc:inkChg>
      </pc:sldChg>
      <pc:sldChg chg="addSp delSp modSp">
        <pc:chgData name="Matthew, Kirsty L" userId="LDeItOFeWmAf6isE8ARBSfT2G89Xx0MQ/j+O9IVcq18=" providerId="None" clId="Web-{1A539FAD-7D21-4D77-9709-B4CE68057CC5}" dt="2025-12-11T16:31:22.483" v="105" actId="1076"/>
        <pc:sldMkLst>
          <pc:docMk/>
          <pc:sldMk cId="1852754815" sldId="274"/>
        </pc:sldMkLst>
        <pc:spChg chg="mod">
          <ac:chgData name="Matthew, Kirsty L" userId="LDeItOFeWmAf6isE8ARBSfT2G89Xx0MQ/j+O9IVcq18=" providerId="None" clId="Web-{1A539FAD-7D21-4D77-9709-B4CE68057CC5}" dt="2025-12-11T16:30:17.872" v="91" actId="20577"/>
          <ac:spMkLst>
            <pc:docMk/>
            <pc:sldMk cId="1852754815" sldId="274"/>
            <ac:spMk id="16" creationId="{3B8E65CB-D123-48C2-3B63-FE52A97CBB51}"/>
          </ac:spMkLst>
        </pc:spChg>
        <pc:picChg chg="add mod">
          <ac:chgData name="Matthew, Kirsty L" userId="LDeItOFeWmAf6isE8ARBSfT2G89Xx0MQ/j+O9IVcq18=" providerId="None" clId="Web-{1A539FAD-7D21-4D77-9709-B4CE68057CC5}" dt="2025-12-11T16:31:22.483" v="105" actId="1076"/>
          <ac:picMkLst>
            <pc:docMk/>
            <pc:sldMk cId="1852754815" sldId="274"/>
            <ac:picMk id="3" creationId="{AEE28BF5-737A-388B-2902-BE9B2062B88F}"/>
          </ac:picMkLst>
        </pc:picChg>
        <pc:picChg chg="del">
          <ac:chgData name="Matthew, Kirsty L" userId="LDeItOFeWmAf6isE8ARBSfT2G89Xx0MQ/j+O9IVcq18=" providerId="None" clId="Web-{1A539FAD-7D21-4D77-9709-B4CE68057CC5}" dt="2025-12-11T16:30:20.185" v="92"/>
          <ac:picMkLst>
            <pc:docMk/>
            <pc:sldMk cId="1852754815" sldId="274"/>
            <ac:picMk id="5" creationId="{DE78A291-5E83-DF71-5A22-21BE4E6FD15C}"/>
          </ac:picMkLst>
        </pc:picChg>
        <pc:inkChg chg="del">
          <ac:chgData name="Matthew, Kirsty L" userId="LDeItOFeWmAf6isE8ARBSfT2G89Xx0MQ/j+O9IVcq18=" providerId="None" clId="Web-{1A539FAD-7D21-4D77-9709-B4CE68057CC5}" dt="2025-12-11T16:30:22.966" v="94"/>
          <ac:inkMkLst>
            <pc:docMk/>
            <pc:sldMk cId="1852754815" sldId="274"/>
            <ac:inkMk id="12" creationId="{CC130596-93B2-CD6D-D134-3FDED9D4B686}"/>
          </ac:inkMkLst>
        </pc:inkChg>
        <pc:inkChg chg="del">
          <ac:chgData name="Matthew, Kirsty L" userId="LDeItOFeWmAf6isE8ARBSfT2G89Xx0MQ/j+O9IVcq18=" providerId="None" clId="Web-{1A539FAD-7D21-4D77-9709-B4CE68057CC5}" dt="2025-12-11T16:30:26.841" v="95"/>
          <ac:inkMkLst>
            <pc:docMk/>
            <pc:sldMk cId="1852754815" sldId="274"/>
            <ac:inkMk id="13" creationId="{A9327C9E-7621-8ECD-9474-249D43D9D498}"/>
          </ac:inkMkLst>
        </pc:inkChg>
        <pc:inkChg chg="del">
          <ac:chgData name="Matthew, Kirsty L" userId="LDeItOFeWmAf6isE8ARBSfT2G89Xx0MQ/j+O9IVcq18=" providerId="None" clId="Web-{1A539FAD-7D21-4D77-9709-B4CE68057CC5}" dt="2025-12-11T16:30:21.731" v="93"/>
          <ac:inkMkLst>
            <pc:docMk/>
            <pc:sldMk cId="1852754815" sldId="274"/>
            <ac:inkMk id="14" creationId="{A9283E16-AE97-C88D-D2B9-274899F6C8B0}"/>
          </ac:inkMkLst>
        </pc:inkChg>
      </pc:sldChg>
      <pc:sldChg chg="addSp delSp modSp">
        <pc:chgData name="Matthew, Kirsty L" userId="LDeItOFeWmAf6isE8ARBSfT2G89Xx0MQ/j+O9IVcq18=" providerId="None" clId="Web-{1A539FAD-7D21-4D77-9709-B4CE68057CC5}" dt="2025-12-11T16:32:47.313" v="124" actId="1076"/>
        <pc:sldMkLst>
          <pc:docMk/>
          <pc:sldMk cId="3121971013" sldId="275"/>
        </pc:sldMkLst>
        <pc:spChg chg="mod">
          <ac:chgData name="Matthew, Kirsty L" userId="LDeItOFeWmAf6isE8ARBSfT2G89Xx0MQ/j+O9IVcq18=" providerId="None" clId="Web-{1A539FAD-7D21-4D77-9709-B4CE68057CC5}" dt="2025-12-11T16:31:46.187" v="110" actId="20577"/>
          <ac:spMkLst>
            <pc:docMk/>
            <pc:sldMk cId="3121971013" sldId="275"/>
            <ac:spMk id="16" creationId="{3B8E65CB-D123-48C2-3B63-FE52A97CBB51}"/>
          </ac:spMkLst>
        </pc:spChg>
        <pc:picChg chg="add del mod">
          <ac:chgData name="Matthew, Kirsty L" userId="LDeItOFeWmAf6isE8ARBSfT2G89Xx0MQ/j+O9IVcq18=" providerId="None" clId="Web-{1A539FAD-7D21-4D77-9709-B4CE68057CC5}" dt="2025-12-11T16:32:15.500" v="118"/>
          <ac:picMkLst>
            <pc:docMk/>
            <pc:sldMk cId="3121971013" sldId="275"/>
            <ac:picMk id="3" creationId="{8CA48775-8D2B-623E-2E2D-4670EC553888}"/>
          </ac:picMkLst>
        </pc:picChg>
        <pc:picChg chg="add mod">
          <ac:chgData name="Matthew, Kirsty L" userId="LDeItOFeWmAf6isE8ARBSfT2G89Xx0MQ/j+O9IVcq18=" providerId="None" clId="Web-{1A539FAD-7D21-4D77-9709-B4CE68057CC5}" dt="2025-12-11T16:32:47.313" v="124" actId="1076"/>
          <ac:picMkLst>
            <pc:docMk/>
            <pc:sldMk cId="3121971013" sldId="275"/>
            <ac:picMk id="4" creationId="{88ECB1F2-CBC7-0FDC-E634-041B06B0DD25}"/>
          </ac:picMkLst>
        </pc:picChg>
        <pc:picChg chg="del mod">
          <ac:chgData name="Matthew, Kirsty L" userId="LDeItOFeWmAf6isE8ARBSfT2G89Xx0MQ/j+O9IVcq18=" providerId="None" clId="Web-{1A539FAD-7D21-4D77-9709-B4CE68057CC5}" dt="2025-12-11T16:31:47.234" v="112"/>
          <ac:picMkLst>
            <pc:docMk/>
            <pc:sldMk cId="3121971013" sldId="275"/>
            <ac:picMk id="5" creationId="{DE78A291-5E83-DF71-5A22-21BE4E6FD15C}"/>
          </ac:picMkLst>
        </pc:picChg>
        <pc:inkChg chg="del mod">
          <ac:chgData name="Matthew, Kirsty L" userId="LDeItOFeWmAf6isE8ARBSfT2G89Xx0MQ/j+O9IVcq18=" providerId="None" clId="Web-{1A539FAD-7D21-4D77-9709-B4CE68057CC5}" dt="2025-12-11T16:31:50.062" v="116"/>
          <ac:inkMkLst>
            <pc:docMk/>
            <pc:sldMk cId="3121971013" sldId="275"/>
            <ac:inkMk id="12" creationId="{CC130596-93B2-CD6D-D134-3FDED9D4B686}"/>
          </ac:inkMkLst>
        </pc:inkChg>
        <pc:inkChg chg="del">
          <ac:chgData name="Matthew, Kirsty L" userId="LDeItOFeWmAf6isE8ARBSfT2G89Xx0MQ/j+O9IVcq18=" providerId="None" clId="Web-{1A539FAD-7D21-4D77-9709-B4CE68057CC5}" dt="2025-12-11T16:31:48.718" v="114"/>
          <ac:inkMkLst>
            <pc:docMk/>
            <pc:sldMk cId="3121971013" sldId="275"/>
            <ac:inkMk id="13" creationId="{A9327C9E-7621-8ECD-9474-249D43D9D498}"/>
          </ac:inkMkLst>
        </pc:inkChg>
        <pc:inkChg chg="del">
          <ac:chgData name="Matthew, Kirsty L" userId="LDeItOFeWmAf6isE8ARBSfT2G89Xx0MQ/j+O9IVcq18=" providerId="None" clId="Web-{1A539FAD-7D21-4D77-9709-B4CE68057CC5}" dt="2025-12-11T16:31:48.250" v="113"/>
          <ac:inkMkLst>
            <pc:docMk/>
            <pc:sldMk cId="3121971013" sldId="275"/>
            <ac:inkMk id="14" creationId="{A9283E16-AE97-C88D-D2B9-274899F6C8B0}"/>
          </ac:inkMkLst>
        </pc:inkChg>
      </pc:sldChg>
      <pc:sldChg chg="del">
        <pc:chgData name="Matthew, Kirsty L" userId="LDeItOFeWmAf6isE8ARBSfT2G89Xx0MQ/j+O9IVcq18=" providerId="None" clId="Web-{1A539FAD-7D21-4D77-9709-B4CE68057CC5}" dt="2025-12-11T16:32:57.657" v="125"/>
        <pc:sldMkLst>
          <pc:docMk/>
          <pc:sldMk cId="3563531005" sldId="276"/>
        </pc:sldMkLst>
      </pc:sldChg>
      <pc:sldChg chg="modSp">
        <pc:chgData name="Matthew, Kirsty L" userId="LDeItOFeWmAf6isE8ARBSfT2G89Xx0MQ/j+O9IVcq18=" providerId="None" clId="Web-{1A539FAD-7D21-4D77-9709-B4CE68057CC5}" dt="2025-12-11T16:23:20.540" v="50" actId="20577"/>
        <pc:sldMkLst>
          <pc:docMk/>
          <pc:sldMk cId="1230614175" sldId="279"/>
        </pc:sldMkLst>
        <pc:spChg chg="mod">
          <ac:chgData name="Matthew, Kirsty L" userId="LDeItOFeWmAf6isE8ARBSfT2G89Xx0MQ/j+O9IVcq18=" providerId="None" clId="Web-{1A539FAD-7D21-4D77-9709-B4CE68057CC5}" dt="2025-12-11T16:23:20.540" v="50" actId="20577"/>
          <ac:spMkLst>
            <pc:docMk/>
            <pc:sldMk cId="1230614175" sldId="279"/>
            <ac:spMk id="4" creationId="{00000000-0000-0000-0000-000000000000}"/>
          </ac:spMkLst>
        </pc:spChg>
      </pc:sldChg>
      <pc:sldChg chg="del">
        <pc:chgData name="Matthew, Kirsty L" userId="LDeItOFeWmAf6isE8ARBSfT2G89Xx0MQ/j+O9IVcq18=" providerId="None" clId="Web-{1A539FAD-7D21-4D77-9709-B4CE68057CC5}" dt="2025-12-11T16:19:21.850" v="17"/>
        <pc:sldMkLst>
          <pc:docMk/>
          <pc:sldMk cId="1718857933" sldId="372"/>
        </pc:sldMkLst>
      </pc:sldChg>
      <pc:sldChg chg="modSp">
        <pc:chgData name="Matthew, Kirsty L" userId="LDeItOFeWmAf6isE8ARBSfT2G89Xx0MQ/j+O9IVcq18=" providerId="None" clId="Web-{1A539FAD-7D21-4D77-9709-B4CE68057CC5}" dt="2025-12-11T16:20:53.460" v="29" actId="20577"/>
        <pc:sldMkLst>
          <pc:docMk/>
          <pc:sldMk cId="3211160655" sldId="381"/>
        </pc:sldMkLst>
        <pc:spChg chg="mod">
          <ac:chgData name="Matthew, Kirsty L" userId="LDeItOFeWmAf6isE8ARBSfT2G89Xx0MQ/j+O9IVcq18=" providerId="None" clId="Web-{1A539FAD-7D21-4D77-9709-B4CE68057CC5}" dt="2025-12-11T16:20:53.460" v="29" actId="20577"/>
          <ac:spMkLst>
            <pc:docMk/>
            <pc:sldMk cId="3211160655" sldId="381"/>
            <ac:spMk id="4" creationId="{94E5D6F6-F753-E13B-E0D5-42A47B92D7D4}"/>
          </ac:spMkLst>
        </pc:spChg>
      </pc:sldChg>
      <pc:sldChg chg="modSp">
        <pc:chgData name="Matthew, Kirsty L" userId="LDeItOFeWmAf6isE8ARBSfT2G89Xx0MQ/j+O9IVcq18=" providerId="None" clId="Web-{1A539FAD-7D21-4D77-9709-B4CE68057CC5}" dt="2025-12-11T16:37:04.099" v="157" actId="20577"/>
        <pc:sldMkLst>
          <pc:docMk/>
          <pc:sldMk cId="1531623625" sldId="393"/>
        </pc:sldMkLst>
        <pc:spChg chg="mod">
          <ac:chgData name="Matthew, Kirsty L" userId="LDeItOFeWmAf6isE8ARBSfT2G89Xx0MQ/j+O9IVcq18=" providerId="None" clId="Web-{1A539FAD-7D21-4D77-9709-B4CE68057CC5}" dt="2025-12-11T16:37:04.099" v="157" actId="20577"/>
          <ac:spMkLst>
            <pc:docMk/>
            <pc:sldMk cId="1531623625" sldId="393"/>
            <ac:spMk id="4" creationId="{94E5D6F6-F753-E13B-E0D5-42A47B92D7D4}"/>
          </ac:spMkLst>
        </pc:spChg>
        <pc:spChg chg="mod">
          <ac:chgData name="Matthew, Kirsty L" userId="LDeItOFeWmAf6isE8ARBSfT2G89Xx0MQ/j+O9IVcq18=" providerId="None" clId="Web-{1A539FAD-7D21-4D77-9709-B4CE68057CC5}" dt="2025-12-11T16:36:00.254" v="134" actId="20577"/>
          <ac:spMkLst>
            <pc:docMk/>
            <pc:sldMk cId="1531623625" sldId="393"/>
            <ac:spMk id="6" creationId="{057B1C39-B981-14BC-E658-F1E7F0199FE3}"/>
          </ac:spMkLst>
        </pc:spChg>
      </pc:sldChg>
      <pc:sldChg chg="modSp">
        <pc:chgData name="Matthew, Kirsty L" userId="LDeItOFeWmAf6isE8ARBSfT2G89Xx0MQ/j+O9IVcq18=" providerId="None" clId="Web-{1A539FAD-7D21-4D77-9709-B4CE68057CC5}" dt="2025-12-11T14:56:29.818" v="7" actId="20577"/>
        <pc:sldMkLst>
          <pc:docMk/>
          <pc:sldMk cId="2067414508" sldId="406"/>
        </pc:sldMkLst>
        <pc:spChg chg="mod">
          <ac:chgData name="Matthew, Kirsty L" userId="LDeItOFeWmAf6isE8ARBSfT2G89Xx0MQ/j+O9IVcq18=" providerId="None" clId="Web-{1A539FAD-7D21-4D77-9709-B4CE68057CC5}" dt="2025-12-11T14:56:29.818" v="7" actId="20577"/>
          <ac:spMkLst>
            <pc:docMk/>
            <pc:sldMk cId="2067414508" sldId="406"/>
            <ac:spMk id="4" creationId="{94E5D6F6-F753-E13B-E0D5-42A47B92D7D4}"/>
          </ac:spMkLst>
        </pc:spChg>
      </pc:sldChg>
      <pc:sldChg chg="modSp add replId">
        <pc:chgData name="Matthew, Kirsty L" userId="LDeItOFeWmAf6isE8ARBSfT2G89Xx0MQ/j+O9IVcq18=" providerId="None" clId="Web-{1A539FAD-7D21-4D77-9709-B4CE68057CC5}" dt="2025-12-11T14:59:56.114" v="16" actId="20577"/>
        <pc:sldMkLst>
          <pc:docMk/>
          <pc:sldMk cId="729346560" sldId="407"/>
        </pc:sldMkLst>
        <pc:spChg chg="mod">
          <ac:chgData name="Matthew, Kirsty L" userId="LDeItOFeWmAf6isE8ARBSfT2G89Xx0MQ/j+O9IVcq18=" providerId="None" clId="Web-{1A539FAD-7D21-4D77-9709-B4CE68057CC5}" dt="2025-12-11T14:59:56.114" v="16" actId="20577"/>
          <ac:spMkLst>
            <pc:docMk/>
            <pc:sldMk cId="729346560" sldId="407"/>
            <ac:spMk id="4" creationId="{D0D50899-1CDE-C9DA-07C0-E1DFDAB2E045}"/>
          </ac:spMkLst>
        </pc:spChg>
      </pc:sldChg>
      <pc:sldChg chg="delSp modSp add replId">
        <pc:chgData name="Matthew, Kirsty L" userId="LDeItOFeWmAf6isE8ARBSfT2G89Xx0MQ/j+O9IVcq18=" providerId="None" clId="Web-{1A539FAD-7D21-4D77-9709-B4CE68057CC5}" dt="2025-12-11T16:22:34.227" v="45" actId="20577"/>
        <pc:sldMkLst>
          <pc:docMk/>
          <pc:sldMk cId="3032137550" sldId="408"/>
        </pc:sldMkLst>
        <pc:spChg chg="mod">
          <ac:chgData name="Matthew, Kirsty L" userId="LDeItOFeWmAf6isE8ARBSfT2G89Xx0MQ/j+O9IVcq18=" providerId="None" clId="Web-{1A539FAD-7D21-4D77-9709-B4CE68057CC5}" dt="2025-12-11T16:22:34.227" v="45" actId="20577"/>
          <ac:spMkLst>
            <pc:docMk/>
            <pc:sldMk cId="3032137550" sldId="408"/>
            <ac:spMk id="4" creationId="{11B2B428-24AA-A85B-9A71-25941415EAD2}"/>
          </ac:spMkLst>
        </pc:spChg>
        <pc:picChg chg="del">
          <ac:chgData name="Matthew, Kirsty L" userId="LDeItOFeWmAf6isE8ARBSfT2G89Xx0MQ/j+O9IVcq18=" providerId="None" clId="Web-{1A539FAD-7D21-4D77-9709-B4CE68057CC5}" dt="2025-12-11T16:21:32.539" v="31"/>
          <ac:picMkLst>
            <pc:docMk/>
            <pc:sldMk cId="3032137550" sldId="408"/>
            <ac:picMk id="2" creationId="{02476F1F-0566-BCFE-030D-DE2B94A55847}"/>
          </ac:picMkLst>
        </pc:picChg>
        <pc:picChg chg="del">
          <ac:chgData name="Matthew, Kirsty L" userId="LDeItOFeWmAf6isE8ARBSfT2G89Xx0MQ/j+O9IVcq18=" providerId="None" clId="Web-{1A539FAD-7D21-4D77-9709-B4CE68057CC5}" dt="2025-12-11T16:21:34.508" v="32"/>
          <ac:picMkLst>
            <pc:docMk/>
            <pc:sldMk cId="3032137550" sldId="408"/>
            <ac:picMk id="3" creationId="{626D9974-DE7E-6D9E-F495-7190DEDF40B6}"/>
          </ac:picMkLst>
        </pc:picChg>
      </pc:sldChg>
      <pc:sldChg chg="add replId">
        <pc:chgData name="Matthew, Kirsty L" userId="LDeItOFeWmAf6isE8ARBSfT2G89Xx0MQ/j+O9IVcq18=" providerId="None" clId="Web-{1A539FAD-7D21-4D77-9709-B4CE68057CC5}" dt="2025-12-11T16:35:32.769" v="130"/>
        <pc:sldMkLst>
          <pc:docMk/>
          <pc:sldMk cId="1576125347" sldId="409"/>
        </pc:sldMkLst>
      </pc:sldChg>
    </pc:docChg>
  </pc:docChgLst>
  <pc:docChgLst>
    <pc:chgData name="Matthew, Kirsty L" userId="LDeItOFeWmAf6isE8ARBSfT2G89Xx0MQ/j+O9IVcq18=" providerId="None" clId="Web-{7DE68003-FDC7-4CCC-85A9-3B42E2DB0117}"/>
    <pc:docChg chg="modSld">
      <pc:chgData name="Matthew, Kirsty L" userId="LDeItOFeWmAf6isE8ARBSfT2G89Xx0MQ/j+O9IVcq18=" providerId="None" clId="Web-{7DE68003-FDC7-4CCC-85A9-3B42E2DB0117}" dt="2025-12-09T16:49:50.383" v="1" actId="20577"/>
      <pc:docMkLst>
        <pc:docMk/>
      </pc:docMkLst>
      <pc:sldChg chg="modSp">
        <pc:chgData name="Matthew, Kirsty L" userId="LDeItOFeWmAf6isE8ARBSfT2G89Xx0MQ/j+O9IVcq18=" providerId="None" clId="Web-{7DE68003-FDC7-4CCC-85A9-3B42E2DB0117}" dt="2025-12-09T16:49:50.383" v="1" actId="20577"/>
        <pc:sldMkLst>
          <pc:docMk/>
          <pc:sldMk cId="1054290279" sldId="379"/>
        </pc:sldMkLst>
        <pc:spChg chg="mod">
          <ac:chgData name="Matthew, Kirsty L" userId="LDeItOFeWmAf6isE8ARBSfT2G89Xx0MQ/j+O9IVcq18=" providerId="None" clId="Web-{7DE68003-FDC7-4CCC-85A9-3B42E2DB0117}" dt="2025-12-09T16:49:50.383" v="1" actId="20577"/>
          <ac:spMkLst>
            <pc:docMk/>
            <pc:sldMk cId="1054290279" sldId="379"/>
            <ac:spMk id="5" creationId="{AEA2871C-0A47-E527-C7B1-1D2310E10E73}"/>
          </ac:spMkLst>
        </pc:spChg>
      </pc:sldChg>
    </pc:docChg>
  </pc:docChgLst>
  <pc:docChgLst>
    <pc:chgData name="Matthew, Kirsty L" userId="LDeItOFeWmAf6isE8ARBSfT2G89Xx0MQ/j+O9IVcq18=" providerId="None" clId="Web-{EF8CC697-C2D2-4D2E-8FA3-454E9E7C5E51}"/>
    <pc:docChg chg="modSld">
      <pc:chgData name="Matthew, Kirsty L" userId="LDeItOFeWmAf6isE8ARBSfT2G89Xx0MQ/j+O9IVcq18=" providerId="None" clId="Web-{EF8CC697-C2D2-4D2E-8FA3-454E9E7C5E51}" dt="2025-12-11T09:26:32.388" v="3" actId="20577"/>
      <pc:docMkLst>
        <pc:docMk/>
      </pc:docMkLst>
      <pc:sldChg chg="modSp">
        <pc:chgData name="Matthew, Kirsty L" userId="LDeItOFeWmAf6isE8ARBSfT2G89Xx0MQ/j+O9IVcq18=" providerId="None" clId="Web-{EF8CC697-C2D2-4D2E-8FA3-454E9E7C5E51}" dt="2025-12-11T09:26:32.388" v="3" actId="20577"/>
        <pc:sldMkLst>
          <pc:docMk/>
          <pc:sldMk cId="1301571385" sldId="382"/>
        </pc:sldMkLst>
        <pc:spChg chg="mod">
          <ac:chgData name="Matthew, Kirsty L" userId="LDeItOFeWmAf6isE8ARBSfT2G89Xx0MQ/j+O9IVcq18=" providerId="None" clId="Web-{EF8CC697-C2D2-4D2E-8FA3-454E9E7C5E51}" dt="2025-12-11T09:26:32.388" v="3" actId="20577"/>
          <ac:spMkLst>
            <pc:docMk/>
            <pc:sldMk cId="1301571385" sldId="382"/>
            <ac:spMk id="4" creationId="{94265554-287D-4FE9-AD16-AB3FFA508EF1}"/>
          </ac:spMkLst>
        </pc:spChg>
      </pc:sldChg>
      <pc:sldChg chg="mod modShow">
        <pc:chgData name="Matthew, Kirsty L" userId="LDeItOFeWmAf6isE8ARBSfT2G89Xx0MQ/j+O9IVcq18=" providerId="None" clId="Web-{EF8CC697-C2D2-4D2E-8FA3-454E9E7C5E51}" dt="2025-12-11T09:26:16.716" v="0"/>
        <pc:sldMkLst>
          <pc:docMk/>
          <pc:sldMk cId="3330333759" sldId="385"/>
        </pc:sldMkLst>
      </pc:sldChg>
      <pc:sldChg chg="mod modShow">
        <pc:chgData name="Matthew, Kirsty L" userId="LDeItOFeWmAf6isE8ARBSfT2G89Xx0MQ/j+O9IVcq18=" providerId="None" clId="Web-{EF8CC697-C2D2-4D2E-8FA3-454E9E7C5E51}" dt="2025-12-11T09:26:21.888" v="1"/>
        <pc:sldMkLst>
          <pc:docMk/>
          <pc:sldMk cId="390108650" sldId="3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1999E-E4FC-4F06-8B91-A45833C0F446}" type="datetimeFigureOut">
              <a:rPr lang="en-GB" smtClean="0"/>
              <a:t>11/12/2025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869C6-2C7C-4B7E-BB88-693CAA8F82D7}" type="slidenum">
              <a:rPr lang="en-GB" smtClean="0"/>
              <a:t>‹#›</a:t>
            </a:fld>
            <a:endParaRPr lang="en-GB"/>
          </a:p>
        </p:txBody>
      </p:sp>
    </p:spTree>
    <p:extLst>
      <p:ext uri="{BB962C8B-B14F-4D97-AF65-F5344CB8AC3E}">
        <p14:creationId xmlns:p14="http://schemas.microsoft.com/office/powerpoint/2010/main" val="1406120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panose="020F0502020204030204"/>
                <a:cs typeface="Calibri" panose="020F0502020204030204"/>
              </a:rPr>
              <a:t>Emma and Lydia</a:t>
            </a:r>
          </a:p>
        </p:txBody>
      </p:sp>
      <p:sp>
        <p:nvSpPr>
          <p:cNvPr id="4" name="Slide Number Placeholder 3"/>
          <p:cNvSpPr>
            <a:spLocks noGrp="1"/>
          </p:cNvSpPr>
          <p:nvPr>
            <p:ph type="sldNum" sz="quarter" idx="5"/>
          </p:nvPr>
        </p:nvSpPr>
        <p:spPr/>
        <p:txBody>
          <a:bodyPr/>
          <a:lstStyle/>
          <a:p>
            <a:fld id="{98A869C6-2C7C-4B7E-BB88-693CAA8F82D7}" type="slidenum">
              <a:rPr lang="en-GB" smtClean="0"/>
              <a:t>2</a:t>
            </a:fld>
            <a:endParaRPr lang="en-GB"/>
          </a:p>
        </p:txBody>
      </p:sp>
    </p:spTree>
    <p:extLst>
      <p:ext uri="{BB962C8B-B14F-4D97-AF65-F5344CB8AC3E}">
        <p14:creationId xmlns:p14="http://schemas.microsoft.com/office/powerpoint/2010/main" val="3689254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11</a:t>
            </a:fld>
            <a:endParaRPr lang="en-GB"/>
          </a:p>
        </p:txBody>
      </p:sp>
    </p:spTree>
    <p:extLst>
      <p:ext uri="{BB962C8B-B14F-4D97-AF65-F5344CB8AC3E}">
        <p14:creationId xmlns:p14="http://schemas.microsoft.com/office/powerpoint/2010/main" val="3195673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Emma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12</a:t>
            </a:fld>
            <a:endParaRPr lang="en-GB"/>
          </a:p>
        </p:txBody>
      </p:sp>
    </p:spTree>
    <p:extLst>
      <p:ext uri="{BB962C8B-B14F-4D97-AF65-F5344CB8AC3E}">
        <p14:creationId xmlns:p14="http://schemas.microsoft.com/office/powerpoint/2010/main" val="1604725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8C698-324B-A6E9-AC7B-223FBB844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2D8E1-4FC4-AF14-0EC2-EBAC32E11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D1B0C7-5C67-572C-2DEF-BA30230E0424}"/>
              </a:ext>
            </a:extLst>
          </p:cNvPr>
          <p:cNvSpPr>
            <a:spLocks noGrp="1"/>
          </p:cNvSpPr>
          <p:nvPr>
            <p:ph type="body" idx="1"/>
          </p:nvPr>
        </p:nvSpPr>
        <p:spPr/>
        <p:txBody>
          <a:bodyPr/>
          <a:lstStyle/>
          <a:p>
            <a:r>
              <a:rPr lang="en-US">
                <a:ea typeface="Calibri"/>
                <a:cs typeface="Calibri"/>
              </a:rPr>
              <a:t>Emma</a:t>
            </a:r>
          </a:p>
        </p:txBody>
      </p:sp>
      <p:sp>
        <p:nvSpPr>
          <p:cNvPr id="4" name="Slide Number Placeholder 3">
            <a:extLst>
              <a:ext uri="{FF2B5EF4-FFF2-40B4-BE49-F238E27FC236}">
                <a16:creationId xmlns:a16="http://schemas.microsoft.com/office/drawing/2014/main" id="{AA34690C-987D-D626-45A3-556E366010A8}"/>
              </a:ext>
            </a:extLst>
          </p:cNvPr>
          <p:cNvSpPr>
            <a:spLocks noGrp="1"/>
          </p:cNvSpPr>
          <p:nvPr>
            <p:ph type="sldNum" sz="quarter" idx="5"/>
          </p:nvPr>
        </p:nvSpPr>
        <p:spPr/>
        <p:txBody>
          <a:bodyPr/>
          <a:lstStyle/>
          <a:p>
            <a:fld id="{98A869C6-2C7C-4B7E-BB88-693CAA8F82D7}" type="slidenum">
              <a:rPr lang="en-GB" smtClean="0"/>
              <a:t>13</a:t>
            </a:fld>
            <a:endParaRPr lang="en-GB"/>
          </a:p>
        </p:txBody>
      </p:sp>
    </p:spTree>
    <p:extLst>
      <p:ext uri="{BB962C8B-B14F-4D97-AF65-F5344CB8AC3E}">
        <p14:creationId xmlns:p14="http://schemas.microsoft.com/office/powerpoint/2010/main" val="310961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832C5-1D40-C3E4-0E5A-EB8E44777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0D08D1-EF42-9446-B689-7A3D1BCD1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D1C77-FD24-061B-FADA-7A887AED8264}"/>
              </a:ext>
            </a:extLst>
          </p:cNvPr>
          <p:cNvSpPr>
            <a:spLocks noGrp="1"/>
          </p:cNvSpPr>
          <p:nvPr>
            <p:ph type="body" idx="1"/>
          </p:nvPr>
        </p:nvSpPr>
        <p:spPr/>
        <p:txBody>
          <a:bodyPr/>
          <a:lstStyle/>
          <a:p>
            <a:r>
              <a:rPr lang="en-US">
                <a:ea typeface="Calibri"/>
                <a:cs typeface="Calibri"/>
              </a:rPr>
              <a:t>Emma</a:t>
            </a:r>
          </a:p>
        </p:txBody>
      </p:sp>
      <p:sp>
        <p:nvSpPr>
          <p:cNvPr id="4" name="Slide Number Placeholder 3">
            <a:extLst>
              <a:ext uri="{FF2B5EF4-FFF2-40B4-BE49-F238E27FC236}">
                <a16:creationId xmlns:a16="http://schemas.microsoft.com/office/drawing/2014/main" id="{0166FF68-8E42-2BEA-057B-A137FECA4A97}"/>
              </a:ext>
            </a:extLst>
          </p:cNvPr>
          <p:cNvSpPr>
            <a:spLocks noGrp="1"/>
          </p:cNvSpPr>
          <p:nvPr>
            <p:ph type="sldNum" sz="quarter" idx="5"/>
          </p:nvPr>
        </p:nvSpPr>
        <p:spPr/>
        <p:txBody>
          <a:bodyPr/>
          <a:lstStyle/>
          <a:p>
            <a:fld id="{98A869C6-2C7C-4B7E-BB88-693CAA8F82D7}" type="slidenum">
              <a:rPr lang="en-GB" smtClean="0"/>
              <a:t>13</a:t>
            </a:fld>
            <a:endParaRPr lang="en-GB"/>
          </a:p>
        </p:txBody>
      </p:sp>
    </p:spTree>
    <p:extLst>
      <p:ext uri="{BB962C8B-B14F-4D97-AF65-F5344CB8AC3E}">
        <p14:creationId xmlns:p14="http://schemas.microsoft.com/office/powerpoint/2010/main" val="39366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Lydia- Make them go buy their membership now! Even if their membership is free. Please bear with us while we grant you admin rights. It is quite a manual process and it can take some time, we are working on it. Promote it to people, not everyone will </a:t>
            </a:r>
            <a:r>
              <a:rPr lang="en-US" err="1">
                <a:ea typeface="Calibri"/>
                <a:cs typeface="Calibri"/>
              </a:rPr>
              <a:t>realise</a:t>
            </a:r>
            <a:r>
              <a:rPr lang="en-US">
                <a:ea typeface="Calibri"/>
                <a:cs typeface="Calibri"/>
              </a:rPr>
              <a:t> this is when the membership renews so they may be keen to be a member but they just haven't purchased it yet. </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15</a:t>
            </a:fld>
            <a:endParaRPr lang="en-GB"/>
          </a:p>
        </p:txBody>
      </p:sp>
    </p:spTree>
    <p:extLst>
      <p:ext uri="{BB962C8B-B14F-4D97-AF65-F5344CB8AC3E}">
        <p14:creationId xmlns:p14="http://schemas.microsoft.com/office/powerpoint/2010/main" val="257906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A1988-0D13-66F7-372F-7B2CE9B4DB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B3369-3BF7-0D86-4E72-AC57D607F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09121-829C-115A-40ED-44581BC16F93}"/>
              </a:ext>
            </a:extLst>
          </p:cNvPr>
          <p:cNvSpPr>
            <a:spLocks noGrp="1"/>
          </p:cNvSpPr>
          <p:nvPr>
            <p:ph type="body" idx="1"/>
          </p:nvPr>
        </p:nvSpPr>
        <p:spPr/>
        <p:txBody>
          <a:bodyPr/>
          <a:lstStyle/>
          <a:p>
            <a:r>
              <a:rPr lang="en-US">
                <a:ea typeface="Calibri"/>
                <a:cs typeface="Calibri"/>
              </a:rPr>
              <a:t>Lydia- Make them go buy their membership now! Even if their membership is free. Please bear with us while we grant you admin rights. It is quite a manual process and it can take some time, we are working on it. Promote it to people, not everyone will </a:t>
            </a:r>
            <a:r>
              <a:rPr lang="en-US" err="1">
                <a:ea typeface="Calibri"/>
                <a:cs typeface="Calibri"/>
              </a:rPr>
              <a:t>realise</a:t>
            </a:r>
            <a:r>
              <a:rPr lang="en-US">
                <a:ea typeface="Calibri"/>
                <a:cs typeface="Calibri"/>
              </a:rPr>
              <a:t> this is when the membership renews so they may be keen to be a member but they just haven't purchased it yet. </a:t>
            </a:r>
          </a:p>
        </p:txBody>
      </p:sp>
      <p:sp>
        <p:nvSpPr>
          <p:cNvPr id="4" name="Slide Number Placeholder 3">
            <a:extLst>
              <a:ext uri="{FF2B5EF4-FFF2-40B4-BE49-F238E27FC236}">
                <a16:creationId xmlns:a16="http://schemas.microsoft.com/office/drawing/2014/main" id="{7B9BDDFE-D54E-AE18-C42C-C5F5F38291DB}"/>
              </a:ext>
            </a:extLst>
          </p:cNvPr>
          <p:cNvSpPr>
            <a:spLocks noGrp="1"/>
          </p:cNvSpPr>
          <p:nvPr>
            <p:ph type="sldNum" sz="quarter" idx="5"/>
          </p:nvPr>
        </p:nvSpPr>
        <p:spPr/>
        <p:txBody>
          <a:bodyPr/>
          <a:lstStyle/>
          <a:p>
            <a:fld id="{98A869C6-2C7C-4B7E-BB88-693CAA8F82D7}" type="slidenum">
              <a:rPr lang="en-GB" smtClean="0"/>
              <a:t>15</a:t>
            </a:fld>
            <a:endParaRPr lang="en-GB"/>
          </a:p>
        </p:txBody>
      </p:sp>
    </p:spTree>
    <p:extLst>
      <p:ext uri="{BB962C8B-B14F-4D97-AF65-F5344CB8AC3E}">
        <p14:creationId xmlns:p14="http://schemas.microsoft.com/office/powerpoint/2010/main" val="11044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Ellie</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Ellie</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90232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Ellie</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38104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Ellie</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Lydia – They will be sent the slides and recordings so they can take notes but will also have this as a resource after the training</a:t>
            </a:r>
            <a:endParaRPr lang="en-GB"/>
          </a:p>
        </p:txBody>
      </p:sp>
      <p:sp>
        <p:nvSpPr>
          <p:cNvPr id="4" name="Slide Number Placeholder 3"/>
          <p:cNvSpPr>
            <a:spLocks noGrp="1"/>
          </p:cNvSpPr>
          <p:nvPr>
            <p:ph type="sldNum" sz="quarter" idx="5"/>
          </p:nvPr>
        </p:nvSpPr>
        <p:spPr/>
        <p:txBody>
          <a:bodyPr/>
          <a:lstStyle/>
          <a:p>
            <a:fld id="{98A869C6-2C7C-4B7E-BB88-693CAA8F82D7}" type="slidenum">
              <a:rPr lang="en-GB" smtClean="0"/>
              <a:t>3</a:t>
            </a:fld>
            <a:endParaRPr lang="en-GB"/>
          </a:p>
        </p:txBody>
      </p:sp>
    </p:spTree>
    <p:extLst>
      <p:ext uri="{BB962C8B-B14F-4D97-AF65-F5344CB8AC3E}">
        <p14:creationId xmlns:p14="http://schemas.microsoft.com/office/powerpoint/2010/main" val="384499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Ellie</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50416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Ellie</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66336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Ellie</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37293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Ellie</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28537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Ellie</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2615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Ellie</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13255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Lydia – totally up to them if they want to have a group chat </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27</a:t>
            </a:fld>
            <a:endParaRPr lang="en-GB"/>
          </a:p>
        </p:txBody>
      </p:sp>
    </p:spTree>
    <p:extLst>
      <p:ext uri="{BB962C8B-B14F-4D97-AF65-F5344CB8AC3E}">
        <p14:creationId xmlns:p14="http://schemas.microsoft.com/office/powerpoint/2010/main" val="2393477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Connor</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28</a:t>
            </a:fld>
            <a:endParaRPr lang="en-GB"/>
          </a:p>
        </p:txBody>
      </p:sp>
    </p:spTree>
    <p:extLst>
      <p:ext uri="{BB962C8B-B14F-4D97-AF65-F5344CB8AC3E}">
        <p14:creationId xmlns:p14="http://schemas.microsoft.com/office/powerpoint/2010/main" val="257906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Emma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29</a:t>
            </a:fld>
            <a:endParaRPr lang="en-GB"/>
          </a:p>
        </p:txBody>
      </p:sp>
    </p:spTree>
    <p:extLst>
      <p:ext uri="{BB962C8B-B14F-4D97-AF65-F5344CB8AC3E}">
        <p14:creationId xmlns:p14="http://schemas.microsoft.com/office/powerpoint/2010/main" val="3844827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Lydia</a:t>
            </a:r>
          </a:p>
        </p:txBody>
      </p:sp>
      <p:sp>
        <p:nvSpPr>
          <p:cNvPr id="4" name="Slide Number Placeholder 3"/>
          <p:cNvSpPr>
            <a:spLocks noGrp="1"/>
          </p:cNvSpPr>
          <p:nvPr>
            <p:ph type="sldNum" sz="quarter" idx="5"/>
          </p:nvPr>
        </p:nvSpPr>
        <p:spPr/>
        <p:txBody>
          <a:bodyPr/>
          <a:lstStyle/>
          <a:p>
            <a:fld id="{98A869C6-2C7C-4B7E-BB88-693CAA8F82D7}" type="slidenum">
              <a:rPr lang="en-GB" smtClean="0"/>
              <a:t>30</a:t>
            </a:fld>
            <a:endParaRPr lang="en-GB"/>
          </a:p>
        </p:txBody>
      </p:sp>
    </p:spTree>
    <p:extLst>
      <p:ext uri="{BB962C8B-B14F-4D97-AF65-F5344CB8AC3E}">
        <p14:creationId xmlns:p14="http://schemas.microsoft.com/office/powerpoint/2010/main" val="4272512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Emma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4</a:t>
            </a:fld>
            <a:endParaRPr lang="en-GB"/>
          </a:p>
        </p:txBody>
      </p:sp>
    </p:spTree>
    <p:extLst>
      <p:ext uri="{BB962C8B-B14F-4D97-AF65-F5344CB8AC3E}">
        <p14:creationId xmlns:p14="http://schemas.microsoft.com/office/powerpoint/2010/main" val="3909325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Emma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5</a:t>
            </a:fld>
            <a:endParaRPr lang="en-GB"/>
          </a:p>
        </p:txBody>
      </p:sp>
    </p:spTree>
    <p:extLst>
      <p:ext uri="{BB962C8B-B14F-4D97-AF65-F5344CB8AC3E}">
        <p14:creationId xmlns:p14="http://schemas.microsoft.com/office/powerpoint/2010/main" val="4215059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Emma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6</a:t>
            </a:fld>
            <a:endParaRPr lang="en-GB"/>
          </a:p>
        </p:txBody>
      </p:sp>
    </p:spTree>
    <p:extLst>
      <p:ext uri="{BB962C8B-B14F-4D97-AF65-F5344CB8AC3E}">
        <p14:creationId xmlns:p14="http://schemas.microsoft.com/office/powerpoint/2010/main" val="125140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Emma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7</a:t>
            </a:fld>
            <a:endParaRPr lang="en-GB"/>
          </a:p>
        </p:txBody>
      </p:sp>
    </p:spTree>
    <p:extLst>
      <p:ext uri="{BB962C8B-B14F-4D97-AF65-F5344CB8AC3E}">
        <p14:creationId xmlns:p14="http://schemas.microsoft.com/office/powerpoint/2010/main" val="926910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Emma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8</a:t>
            </a:fld>
            <a:endParaRPr lang="en-GB"/>
          </a:p>
        </p:txBody>
      </p:sp>
    </p:spTree>
    <p:extLst>
      <p:ext uri="{BB962C8B-B14F-4D97-AF65-F5344CB8AC3E}">
        <p14:creationId xmlns:p14="http://schemas.microsoft.com/office/powerpoint/2010/main" val="340313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Emma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9</a:t>
            </a:fld>
            <a:endParaRPr lang="en-GB"/>
          </a:p>
        </p:txBody>
      </p:sp>
    </p:spTree>
    <p:extLst>
      <p:ext uri="{BB962C8B-B14F-4D97-AF65-F5344CB8AC3E}">
        <p14:creationId xmlns:p14="http://schemas.microsoft.com/office/powerpoint/2010/main" val="3413776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10</a:t>
            </a:fld>
            <a:endParaRPr lang="en-GB"/>
          </a:p>
        </p:txBody>
      </p:sp>
    </p:spTree>
    <p:extLst>
      <p:ext uri="{BB962C8B-B14F-4D97-AF65-F5344CB8AC3E}">
        <p14:creationId xmlns:p14="http://schemas.microsoft.com/office/powerpoint/2010/main" val="2672284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B6B4-7F28-4167-87E0-8B61AF6DB4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478C9-F91F-4772-B9C7-E787FDE996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571ABD-56BF-4CD9-B5A0-33C7A7DE18DB}"/>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5" name="Footer Placeholder 4">
            <a:extLst>
              <a:ext uri="{FF2B5EF4-FFF2-40B4-BE49-F238E27FC236}">
                <a16:creationId xmlns:a16="http://schemas.microsoft.com/office/drawing/2014/main" id="{3E28A1D4-CE08-4CA0-85BB-DDF5BC1666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E1E2A9-5ACB-4E57-9CD2-6DE9B0E6911B}"/>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831100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10CC-D694-4DC7-A8CF-1955C9A2B2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F7157C-A5E0-4F6E-88DE-6AB3012BF0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A109F4-3E63-4C1B-93A4-DB3560D3D8B9}"/>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5" name="Footer Placeholder 4">
            <a:extLst>
              <a:ext uri="{FF2B5EF4-FFF2-40B4-BE49-F238E27FC236}">
                <a16:creationId xmlns:a16="http://schemas.microsoft.com/office/drawing/2014/main" id="{61143A81-5B72-483F-BB7B-C8853DD2F0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422C22-FF63-41AF-B7CA-D42AB39219FA}"/>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3124382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014532-4A7F-4D04-B8D9-3291DD0373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CE5675-821A-4FF8-A756-BE3D105099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EF94F8-5D51-4AD8-875C-A1E7C77C019B}"/>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5" name="Footer Placeholder 4">
            <a:extLst>
              <a:ext uri="{FF2B5EF4-FFF2-40B4-BE49-F238E27FC236}">
                <a16:creationId xmlns:a16="http://schemas.microsoft.com/office/drawing/2014/main" id="{DC2051DC-F0CE-4C9C-94AA-68DEF978FA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873C64-30BA-43F4-88AF-B2B1430E3D74}"/>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288150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0EFE-1E5E-446C-B927-23E98FB4B9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57614B-9C2D-46B9-86AE-7AD3EAA977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399D7B-BF08-4B7E-8502-FC0CB8AEF701}"/>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5" name="Footer Placeholder 4">
            <a:extLst>
              <a:ext uri="{FF2B5EF4-FFF2-40B4-BE49-F238E27FC236}">
                <a16:creationId xmlns:a16="http://schemas.microsoft.com/office/drawing/2014/main" id="{213C519B-B578-4327-9AD0-B08279F2F7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1AAAA9-EE42-4873-9C0C-FDB943D59FE0}"/>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124961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D4DA-1AFB-47CA-B78E-B565AEBB4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2875FE-855D-4B30-8720-68EA8C8322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82E30A-210B-463A-BD3D-66044826D6B4}"/>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5" name="Footer Placeholder 4">
            <a:extLst>
              <a:ext uri="{FF2B5EF4-FFF2-40B4-BE49-F238E27FC236}">
                <a16:creationId xmlns:a16="http://schemas.microsoft.com/office/drawing/2014/main" id="{79063941-2A2F-470F-A40B-CBF97DA0E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E9281-92CE-4CCD-9DCF-9DEAB5B66879}"/>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221837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B2D4-5079-4F0D-A36A-86CE7B417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C392F4-632A-4FBE-A702-81801985CB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429E4F-A4F4-4843-99BC-47CF6CDFA5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4355F3-089A-4BDB-BB3B-08D56D96FFB8}"/>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6" name="Footer Placeholder 5">
            <a:extLst>
              <a:ext uri="{FF2B5EF4-FFF2-40B4-BE49-F238E27FC236}">
                <a16:creationId xmlns:a16="http://schemas.microsoft.com/office/drawing/2014/main" id="{BF53B7EF-3954-47CF-A3A1-9335C55C59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00D97-DBA1-4B8B-8A05-D57033C4C642}"/>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144307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6A13-1A7E-4EF3-AA23-F84FBC0EC8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950079-658A-41E5-BA0C-03BE3108E2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7BCC5D-1BB5-4382-8B57-166D8848C6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69AEAE-1D67-4333-A1C5-2C5FD6B15F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BAFB5-C171-40A0-96D6-A430D7ED35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4F9223-BDA2-4583-BAF0-B6EBB89B1952}"/>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8" name="Footer Placeholder 7">
            <a:extLst>
              <a:ext uri="{FF2B5EF4-FFF2-40B4-BE49-F238E27FC236}">
                <a16:creationId xmlns:a16="http://schemas.microsoft.com/office/drawing/2014/main" id="{9C1FA131-015D-4658-A70B-9B9312B4ED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AEA567-CEC1-41FE-B626-0D8ED1F22AA9}"/>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42938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F006-EB57-4D27-B5ED-DBFEC651F1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8E7739-691E-478C-BB19-259AF735F19B}"/>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4" name="Footer Placeholder 3">
            <a:extLst>
              <a:ext uri="{FF2B5EF4-FFF2-40B4-BE49-F238E27FC236}">
                <a16:creationId xmlns:a16="http://schemas.microsoft.com/office/drawing/2014/main" id="{9693EE55-B52B-4EC5-9840-8747A1D6B4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91DB4C-E852-4C85-93B4-02E133B254D2}"/>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151605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1F7D8-57CF-49C3-93F1-CA070A9322F7}"/>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3" name="Footer Placeholder 2">
            <a:extLst>
              <a:ext uri="{FF2B5EF4-FFF2-40B4-BE49-F238E27FC236}">
                <a16:creationId xmlns:a16="http://schemas.microsoft.com/office/drawing/2014/main" id="{4A55E201-2AF7-4E8B-BE0F-77359D0464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DA2C27-7187-4986-BB60-6EE791C3A3E5}"/>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61647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2EAF-45AD-49E3-90D0-37FD74547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F7AEDB-BA76-44C7-B0E7-4C4301C73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60BF26-C02C-4B7B-8CCC-7D276143E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99BE19-0BEA-4622-B7B4-DB927314D68F}"/>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6" name="Footer Placeholder 5">
            <a:extLst>
              <a:ext uri="{FF2B5EF4-FFF2-40B4-BE49-F238E27FC236}">
                <a16:creationId xmlns:a16="http://schemas.microsoft.com/office/drawing/2014/main" id="{32CD7DB0-19FE-490B-BEBB-E1127F5851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C5442A-F1CF-4C88-97F9-E8AC616756F6}"/>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244745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309D-E6EC-4120-8CFA-404F1FF12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FAA278-0A4E-4AEE-883A-B8479EE1F8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8E8D8F-7791-41D4-9991-4CE2DF34C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E1F87F-646B-4912-A870-D5C74F599EDD}"/>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6" name="Footer Placeholder 5">
            <a:extLst>
              <a:ext uri="{FF2B5EF4-FFF2-40B4-BE49-F238E27FC236}">
                <a16:creationId xmlns:a16="http://schemas.microsoft.com/office/drawing/2014/main" id="{601E07EF-B192-48A8-AFF4-C364410CDE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4DD2B5-F41A-43E9-BFD4-FC64F052F2F7}"/>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39501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772111-1C12-4365-ACD0-B32F123A4C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38F3B4-1F9A-4C7D-8930-BB44E6920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1AF13F-EF37-4C70-A67C-392B46E946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EDBDC-5B29-460C-BABD-636861B881DD}" type="datetimeFigureOut">
              <a:rPr lang="en-GB" smtClean="0"/>
              <a:t>11/12/2025</a:t>
            </a:fld>
            <a:endParaRPr lang="en-GB"/>
          </a:p>
        </p:txBody>
      </p:sp>
      <p:sp>
        <p:nvSpPr>
          <p:cNvPr id="5" name="Footer Placeholder 4">
            <a:extLst>
              <a:ext uri="{FF2B5EF4-FFF2-40B4-BE49-F238E27FC236}">
                <a16:creationId xmlns:a16="http://schemas.microsoft.com/office/drawing/2014/main" id="{461BC689-8628-45C1-A23D-C0F058C016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1A8AAB-754E-4261-A565-47E134BAC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3BBEC-B159-4975-A797-CE220D5FBED2}" type="slidenum">
              <a:rPr lang="en-GB" smtClean="0"/>
              <a:t>‹#›</a:t>
            </a:fld>
            <a:endParaRPr lang="en-GB"/>
          </a:p>
        </p:txBody>
      </p:sp>
    </p:spTree>
    <p:extLst>
      <p:ext uri="{BB962C8B-B14F-4D97-AF65-F5344CB8AC3E}">
        <p14:creationId xmlns:p14="http://schemas.microsoft.com/office/powerpoint/2010/main" val="4163840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usouthend@essex.ac.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susouthend@essex.ac.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ssexstudent.com/societies/list/" TargetMode="External"/><Relationship Id="rId7" Type="http://schemas.openxmlformats.org/officeDocument/2006/relationships/image" Target="../media/image4.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mailto:susouthend@essex.ac.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essexstudent.com/southend/societies/toolkit/"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white logo&#10;&#10;Description automatically generated">
            <a:extLst>
              <a:ext uri="{FF2B5EF4-FFF2-40B4-BE49-F238E27FC236}">
                <a16:creationId xmlns:a16="http://schemas.microsoft.com/office/drawing/2014/main" id="{0A1DEE3D-623E-A861-31F5-98030C75AF0D}"/>
              </a:ext>
            </a:extLst>
          </p:cNvPr>
          <p:cNvPicPr>
            <a:picLocks noChangeAspect="1"/>
          </p:cNvPicPr>
          <p:nvPr/>
        </p:nvPicPr>
        <p:blipFill rotWithShape="1">
          <a:blip r:embed="rId2"/>
          <a:srcRect l="22897" t="18670" r="23481" b="7701"/>
          <a:stretch/>
        </p:blipFill>
        <p:spPr>
          <a:xfrm>
            <a:off x="10546069" y="4671784"/>
            <a:ext cx="1461378" cy="2000591"/>
          </a:xfrm>
          <a:prstGeom prst="rect">
            <a:avLst/>
          </a:prstGeom>
        </p:spPr>
      </p:pic>
      <p:sp>
        <p:nvSpPr>
          <p:cNvPr id="8" name="Right Triangle 7">
            <a:extLst>
              <a:ext uri="{FF2B5EF4-FFF2-40B4-BE49-F238E27FC236}">
                <a16:creationId xmlns:a16="http://schemas.microsoft.com/office/drawing/2014/main" id="{EEEED6CA-F345-4FE6-AA13-DCE03111C889}"/>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Triangle 9">
            <a:extLst>
              <a:ext uri="{FF2B5EF4-FFF2-40B4-BE49-F238E27FC236}">
                <a16:creationId xmlns:a16="http://schemas.microsoft.com/office/drawing/2014/main" id="{8E5CE948-35CB-481C-9D6F-DBF5C217D8A0}"/>
              </a:ext>
            </a:extLst>
          </p:cNvPr>
          <p:cNvSpPr/>
          <p:nvPr/>
        </p:nvSpPr>
        <p:spPr>
          <a:xfrm rot="10800000">
            <a:off x="3048000" y="-11897"/>
            <a:ext cx="9144000" cy="8144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1DE76799-FD5C-40B7-80EA-2758496F8DE2}"/>
              </a:ext>
            </a:extLst>
          </p:cNvPr>
          <p:cNvSpPr txBox="1">
            <a:spLocks/>
          </p:cNvSpPr>
          <p:nvPr/>
        </p:nvSpPr>
        <p:spPr>
          <a:xfrm>
            <a:off x="534" y="601560"/>
            <a:ext cx="12195262" cy="2387600"/>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b="1" dirty="0">
                <a:latin typeface="Century Gothic"/>
              </a:rPr>
              <a:t>Society Core Exec </a:t>
            </a:r>
            <a:endParaRPr lang="en-US" sz="8000" b="1" dirty="0">
              <a:latin typeface="Calibri Light" panose="020F0302020204030204"/>
              <a:cs typeface="Calibri Light"/>
            </a:endParaRPr>
          </a:p>
          <a:p>
            <a:r>
              <a:rPr lang="en-GB" sz="5400" b="1" dirty="0">
                <a:latin typeface="Century Gothic"/>
              </a:rPr>
              <a:t>Training 2024-25</a:t>
            </a:r>
            <a:endParaRPr lang="en-US" sz="8000" b="1" dirty="0">
              <a:ea typeface="Calibri Light"/>
              <a:cs typeface="Calibri Light"/>
            </a:endParaRPr>
          </a:p>
        </p:txBody>
      </p:sp>
    </p:spTree>
    <p:extLst>
      <p:ext uri="{BB962C8B-B14F-4D97-AF65-F5344CB8AC3E}">
        <p14:creationId xmlns:p14="http://schemas.microsoft.com/office/powerpoint/2010/main" val="1301764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8200" y="1718048"/>
            <a:ext cx="9968754" cy="4781644"/>
          </a:xfrm>
        </p:spPr>
        <p:txBody>
          <a:bodyPr vert="horz" lIns="91440" tIns="45720" rIns="91440" bIns="45720" rtlCol="0" anchor="t">
            <a:normAutofit/>
          </a:bodyPr>
          <a:lstStyle/>
          <a:p>
            <a:pPr marL="0" indent="0">
              <a:buNone/>
            </a:pPr>
            <a:r>
              <a:rPr lang="en-GB" sz="2400" dirty="0">
                <a:latin typeface="Century Gothic"/>
                <a:ea typeface="Calibri" panose="020F0502020204030204"/>
                <a:cs typeface="Calibri" panose="020F0502020204030204"/>
              </a:rPr>
              <a:t>Additional volunteer roles required to support the societies functions and activities</a:t>
            </a:r>
          </a:p>
          <a:p>
            <a:pPr marL="0" indent="0">
              <a:buNone/>
            </a:pPr>
            <a:endParaRPr lang="en-GB" sz="2400" dirty="0">
              <a:latin typeface="Century Gothic"/>
              <a:ea typeface="Calibri" panose="020F0502020204030204"/>
              <a:cs typeface="Calibri" panose="020F0502020204030204"/>
            </a:endParaRPr>
          </a:p>
          <a:p>
            <a:pPr marL="0" indent="0">
              <a:buNone/>
            </a:pPr>
            <a:r>
              <a:rPr lang="en-GB" sz="2400" dirty="0">
                <a:latin typeface="Century Gothic"/>
                <a:ea typeface="Calibri" panose="020F0502020204030204"/>
                <a:cs typeface="Calibri" panose="020F0502020204030204"/>
              </a:rPr>
              <a:t>These roles can be tailored to your society's needs</a:t>
            </a:r>
          </a:p>
          <a:p>
            <a:pPr marL="0" indent="0">
              <a:buNone/>
            </a:pPr>
            <a:endParaRPr lang="en-GB" sz="2400" dirty="0">
              <a:latin typeface="Century Gothic"/>
              <a:ea typeface="Calibri" panose="020F0502020204030204"/>
              <a:cs typeface="Calibri" panose="020F0502020204030204"/>
            </a:endParaRPr>
          </a:p>
          <a:p>
            <a:pPr marL="0" indent="0">
              <a:buNone/>
            </a:pPr>
            <a:r>
              <a:rPr lang="en-GB" sz="2400" dirty="0">
                <a:latin typeface="Century Gothic"/>
                <a:ea typeface="Calibri" panose="020F0502020204030204"/>
                <a:cs typeface="Calibri" panose="020F0502020204030204"/>
              </a:rPr>
              <a:t>If you need extra roles at any point, discuss as an exec, write a description and email </a:t>
            </a:r>
            <a:r>
              <a:rPr lang="en-GB" sz="2400" dirty="0">
                <a:latin typeface="Century Gothic"/>
                <a:ea typeface="Calibri" panose="020F0502020204030204"/>
                <a:cs typeface="Calibri" panose="020F0502020204030204"/>
                <a:hlinkClick r:id="rId3"/>
              </a:rPr>
              <a:t>susouthend@essex.ac.uk</a:t>
            </a:r>
            <a:r>
              <a:rPr lang="en-GB" sz="2400" dirty="0">
                <a:latin typeface="Century Gothic"/>
                <a:ea typeface="Calibri" panose="020F0502020204030204"/>
                <a:cs typeface="Calibri" panose="020F0502020204030204"/>
              </a:rPr>
              <a:t> with your request and the details. </a:t>
            </a:r>
          </a:p>
          <a:p>
            <a:pPr marL="0" indent="0">
              <a:buNone/>
            </a:pPr>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b="1">
                <a:latin typeface="Century Gothic"/>
              </a:rPr>
              <a:t>Non-required exec roles</a:t>
            </a:r>
          </a:p>
        </p:txBody>
      </p:sp>
      <p:pic>
        <p:nvPicPr>
          <p:cNvPr id="5" name="Picture 4" descr="A black and white logo&#10;&#10;Description automatically generated">
            <a:extLst>
              <a:ext uri="{FF2B5EF4-FFF2-40B4-BE49-F238E27FC236}">
                <a16:creationId xmlns:a16="http://schemas.microsoft.com/office/drawing/2014/main" id="{3B9A9A8E-A09B-D7E1-8F9E-0BE5544160AF}"/>
              </a:ext>
            </a:extLst>
          </p:cNvPr>
          <p:cNvPicPr>
            <a:picLocks noChangeAspect="1"/>
          </p:cNvPicPr>
          <p:nvPr/>
        </p:nvPicPr>
        <p:blipFill rotWithShape="1">
          <a:blip r:embed="rId4"/>
          <a:srcRect l="22897" t="18670" r="23481" b="7701"/>
          <a:stretch/>
        </p:blipFill>
        <p:spPr>
          <a:xfrm>
            <a:off x="10546069" y="4671784"/>
            <a:ext cx="1461378" cy="2000591"/>
          </a:xfrm>
          <a:prstGeom prst="rect">
            <a:avLst/>
          </a:prstGeom>
        </p:spPr>
      </p:pic>
    </p:spTree>
    <p:extLst>
      <p:ext uri="{BB962C8B-B14F-4D97-AF65-F5344CB8AC3E}">
        <p14:creationId xmlns:p14="http://schemas.microsoft.com/office/powerpoint/2010/main" val="3230363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b="1">
                <a:latin typeface="Century Gothic"/>
              </a:rPr>
              <a:t>Elections and changes to your exec</a:t>
            </a:r>
            <a:endParaRPr lang="en-US"/>
          </a:p>
        </p:txBody>
      </p:sp>
      <p:pic>
        <p:nvPicPr>
          <p:cNvPr id="5" name="Picture 4" descr="A black and white logo&#10;&#10;Description automatically generated">
            <a:extLst>
              <a:ext uri="{FF2B5EF4-FFF2-40B4-BE49-F238E27FC236}">
                <a16:creationId xmlns:a16="http://schemas.microsoft.com/office/drawing/2014/main" id="{3B9A9A8E-A09B-D7E1-8F9E-0BE5544160AF}"/>
              </a:ext>
            </a:extLst>
          </p:cNvPr>
          <p:cNvPicPr>
            <a:picLocks noChangeAspect="1"/>
          </p:cNvPicPr>
          <p:nvPr/>
        </p:nvPicPr>
        <p:blipFill rotWithShape="1">
          <a:blip r:embed="rId3"/>
          <a:srcRect l="22897" t="18670" r="23481" b="7701"/>
          <a:stretch/>
        </p:blipFill>
        <p:spPr>
          <a:xfrm>
            <a:off x="10546069" y="4671784"/>
            <a:ext cx="1461378" cy="2000591"/>
          </a:xfrm>
          <a:prstGeom prst="rect">
            <a:avLst/>
          </a:prstGeom>
        </p:spPr>
      </p:pic>
      <p:sp>
        <p:nvSpPr>
          <p:cNvPr id="9" name="Content Placeholder 3">
            <a:extLst>
              <a:ext uri="{FF2B5EF4-FFF2-40B4-BE49-F238E27FC236}">
                <a16:creationId xmlns:a16="http://schemas.microsoft.com/office/drawing/2014/main" id="{94E5D6F6-F753-E13B-E0D5-42A47B92D7D4}"/>
              </a:ext>
            </a:extLst>
          </p:cNvPr>
          <p:cNvSpPr>
            <a:spLocks noGrp="1"/>
          </p:cNvSpPr>
          <p:nvPr/>
        </p:nvSpPr>
        <p:spPr>
          <a:xfrm>
            <a:off x="838200" y="1738643"/>
            <a:ext cx="9968754" cy="338121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entury Gothic"/>
              </a:rPr>
              <a:t>If at any point in the year you wish to add an exec role, you must contact us </a:t>
            </a:r>
            <a:r>
              <a:rPr lang="en-GB" sz="2400" dirty="0">
                <a:latin typeface="Century Gothic"/>
                <a:hlinkClick r:id="rId4"/>
              </a:rPr>
              <a:t>susouthend@essex.ac.uk</a:t>
            </a:r>
            <a:r>
              <a:rPr lang="en-GB" sz="2400" dirty="0">
                <a:latin typeface="Century Gothic"/>
              </a:rPr>
              <a:t>  so that we can set up an official byelection for that role.  </a:t>
            </a:r>
          </a:p>
          <a:p>
            <a:pPr marL="0" indent="0">
              <a:buNone/>
            </a:pPr>
            <a:endParaRPr lang="en-GB" sz="2400">
              <a:latin typeface="Century Gothic"/>
            </a:endParaRPr>
          </a:p>
          <a:p>
            <a:pPr marL="0" indent="0">
              <a:buNone/>
            </a:pPr>
            <a:r>
              <a:rPr lang="en-GB" sz="2400" dirty="0">
                <a:latin typeface="Century Gothic"/>
              </a:rPr>
              <a:t>Hopefully you will all feel supported in your roles, but if an exec steps down from their role, that person must notify us of their decision in writing. We would then set up a byelection to fill that vacant role. </a:t>
            </a:r>
          </a:p>
          <a:p>
            <a:pPr marL="0" indent="0">
              <a:buNone/>
            </a:pPr>
            <a:endParaRPr lang="en-GB" sz="2400">
              <a:latin typeface="Century Gothic"/>
              <a:ea typeface="Calibri" panose="020F0502020204030204"/>
              <a:cs typeface="Calibri" panose="020F0502020204030204"/>
            </a:endParaRPr>
          </a:p>
          <a:p>
            <a:pPr marL="0" indent="0">
              <a:buNone/>
            </a:pPr>
            <a:r>
              <a:rPr lang="en-GB" sz="2400" dirty="0">
                <a:latin typeface="Century Gothic"/>
                <a:ea typeface="Calibri" panose="020F0502020204030204"/>
                <a:cs typeface="Calibri" panose="020F0502020204030204"/>
              </a:rPr>
              <a:t>You may not hold your own internal elections or simply choose someone to fill a vacant exec role. </a:t>
            </a:r>
          </a:p>
          <a:p>
            <a:pPr marL="0" indent="0">
              <a:buNone/>
            </a:pPr>
            <a:endParaRPr lang="en-GB" sz="2400">
              <a:latin typeface="Century Gothic"/>
              <a:ea typeface="Calibri" panose="020F0502020204030204"/>
              <a:cs typeface="Calibri" panose="020F0502020204030204"/>
            </a:endParaRPr>
          </a:p>
          <a:p>
            <a:pPr marL="0" indent="0">
              <a:buNone/>
            </a:pPr>
            <a:endParaRPr lang="en-GB" sz="2400">
              <a:latin typeface="Century Gothic"/>
              <a:ea typeface="Calibri" panose="020F0502020204030204"/>
              <a:cs typeface="Calibri" panose="020F0502020204030204"/>
            </a:endParaRPr>
          </a:p>
          <a:p>
            <a:pPr marL="0" indent="0">
              <a:buNone/>
            </a:pPr>
            <a:endParaRPr lang="en-GB" sz="2400">
              <a:latin typeface="Century Gothic"/>
              <a:ea typeface="Calibri" panose="020F0502020204030204"/>
              <a:cs typeface="Calibri" panose="020F0502020204030204"/>
            </a:endParaRPr>
          </a:p>
          <a:p>
            <a:pPr marL="0" indent="0">
              <a:buNone/>
            </a:pPr>
            <a:endParaRPr lang="en-GB" sz="2400">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825241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8200" y="1718048"/>
            <a:ext cx="9968754" cy="4781644"/>
          </a:xfrm>
        </p:spPr>
        <p:txBody>
          <a:bodyPr vert="horz" lIns="91440" tIns="45720" rIns="91440" bIns="45720" rtlCol="0" anchor="t">
            <a:normAutofit/>
          </a:bodyPr>
          <a:lstStyle/>
          <a:p>
            <a:pPr marL="0" indent="0">
              <a:buNone/>
            </a:pPr>
            <a:r>
              <a:rPr lang="en-GB" sz="2400" dirty="0">
                <a:ea typeface="+mn-lt"/>
                <a:cs typeface="+mn-lt"/>
              </a:rPr>
              <a:t>Being part of an executive committee brings benefits both short and long term. </a:t>
            </a:r>
            <a:r>
              <a:rPr lang="en-GB" sz="2400">
                <a:ea typeface="+mn-lt"/>
                <a:cs typeface="+mn-lt"/>
              </a:rPr>
              <a:t>In terms of running events, you are allowed to:</a:t>
            </a:r>
            <a:endParaRPr lang="en-US">
              <a:ea typeface="+mn-lt"/>
              <a:cs typeface="+mn-lt"/>
            </a:endParaRPr>
          </a:p>
          <a:p>
            <a:pPr marL="0" indent="0">
              <a:buNone/>
            </a:pPr>
            <a:r>
              <a:rPr lang="en-GB" sz="2400">
                <a:ea typeface="+mn-lt"/>
                <a:cs typeface="+mn-lt"/>
              </a:rPr>
              <a:t>• Book rooms</a:t>
            </a:r>
            <a:endParaRPr lang="en-US">
              <a:ea typeface="+mn-lt"/>
              <a:cs typeface="+mn-lt"/>
            </a:endParaRPr>
          </a:p>
          <a:p>
            <a:pPr marL="0" indent="0">
              <a:buNone/>
            </a:pPr>
            <a:r>
              <a:rPr lang="en-GB" sz="2400">
                <a:ea typeface="+mn-lt"/>
                <a:cs typeface="+mn-lt"/>
              </a:rPr>
              <a:t>• Borrow equipment</a:t>
            </a:r>
            <a:endParaRPr lang="en-US">
              <a:ea typeface="+mn-lt"/>
              <a:cs typeface="+mn-lt"/>
            </a:endParaRPr>
          </a:p>
          <a:p>
            <a:pPr marL="0" indent="0">
              <a:buNone/>
            </a:pPr>
            <a:r>
              <a:rPr lang="en-GB" sz="2400">
                <a:ea typeface="+mn-lt"/>
                <a:cs typeface="+mn-lt"/>
              </a:rPr>
              <a:t>• Have access to your society's admin page and edit your website</a:t>
            </a:r>
            <a:endParaRPr lang="en-US">
              <a:ea typeface="+mn-lt"/>
              <a:cs typeface="+mn-lt"/>
            </a:endParaRPr>
          </a:p>
          <a:p>
            <a:pPr marL="0" indent="0">
              <a:buNone/>
            </a:pPr>
            <a:r>
              <a:rPr lang="en-GB" sz="2400" dirty="0">
                <a:ea typeface="+mn-lt"/>
                <a:cs typeface="+mn-lt"/>
              </a:rPr>
              <a:t>• Monitor </a:t>
            </a:r>
            <a:r>
              <a:rPr lang="en-GB" sz="2400">
                <a:ea typeface="+mn-lt"/>
                <a:cs typeface="+mn-lt"/>
              </a:rPr>
              <a:t>and access the Society's finance account Additionally, it helps to:</a:t>
            </a:r>
            <a:endParaRPr lang="en-US">
              <a:ea typeface="+mn-lt"/>
              <a:cs typeface="+mn-lt"/>
            </a:endParaRPr>
          </a:p>
          <a:p>
            <a:pPr marL="0" indent="0">
              <a:buNone/>
            </a:pPr>
            <a:r>
              <a:rPr lang="en-GB" sz="2400">
                <a:ea typeface="+mn-lt"/>
                <a:cs typeface="+mn-lt"/>
              </a:rPr>
              <a:t>• Build your CV</a:t>
            </a:r>
            <a:endParaRPr lang="en-US">
              <a:ea typeface="+mn-lt"/>
              <a:cs typeface="+mn-lt"/>
            </a:endParaRPr>
          </a:p>
          <a:p>
            <a:pPr marL="0" indent="0">
              <a:buNone/>
            </a:pPr>
            <a:r>
              <a:rPr lang="en-GB" sz="2400">
                <a:ea typeface="+mn-lt"/>
                <a:cs typeface="+mn-lt"/>
              </a:rPr>
              <a:t>• Get endorsements</a:t>
            </a:r>
            <a:endParaRPr lang="en-US">
              <a:ea typeface="+mn-lt"/>
              <a:cs typeface="+mn-lt"/>
            </a:endParaRPr>
          </a:p>
          <a:p>
            <a:pPr marL="0" indent="0">
              <a:buNone/>
            </a:pPr>
            <a:r>
              <a:rPr lang="en-GB" sz="2400">
                <a:ea typeface="+mn-lt"/>
                <a:cs typeface="+mn-lt"/>
              </a:rPr>
              <a:t>• Accumulate hours for the Big Essex Award</a:t>
            </a:r>
            <a:endParaRPr lang="en-US">
              <a:ea typeface="Calibri"/>
              <a:cs typeface="Calibri"/>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dirty="0">
                <a:latin typeface="Calibri Light"/>
                <a:ea typeface="Calibri Light"/>
                <a:cs typeface="Calibri Light"/>
              </a:rPr>
              <a:t>Benefits</a:t>
            </a:r>
            <a:r>
              <a:rPr lang="en-GB" dirty="0">
                <a:ea typeface="+mj-lt"/>
                <a:cs typeface="+mj-lt"/>
              </a:rPr>
              <a:t> of being an exec</a:t>
            </a:r>
            <a:endParaRPr lang="en-US" dirty="0"/>
          </a:p>
        </p:txBody>
      </p:sp>
      <p:pic>
        <p:nvPicPr>
          <p:cNvPr id="5" name="Picture 4" descr="A black and white logo&#10;&#10;Description automatically generated">
            <a:extLst>
              <a:ext uri="{FF2B5EF4-FFF2-40B4-BE49-F238E27FC236}">
                <a16:creationId xmlns:a16="http://schemas.microsoft.com/office/drawing/2014/main" id="{3B9A9A8E-A09B-D7E1-8F9E-0BE5544160AF}"/>
              </a:ext>
            </a:extLst>
          </p:cNvPr>
          <p:cNvPicPr>
            <a:picLocks noChangeAspect="1"/>
          </p:cNvPicPr>
          <p:nvPr/>
        </p:nvPicPr>
        <p:blipFill rotWithShape="1">
          <a:blip r:embed="rId3"/>
          <a:srcRect l="22897" t="18670" r="23481" b="7701"/>
          <a:stretch/>
        </p:blipFill>
        <p:spPr>
          <a:xfrm>
            <a:off x="10546069" y="4671784"/>
            <a:ext cx="1461378" cy="2000591"/>
          </a:xfrm>
          <a:prstGeom prst="rect">
            <a:avLst/>
          </a:prstGeom>
        </p:spPr>
      </p:pic>
    </p:spTree>
    <p:extLst>
      <p:ext uri="{BB962C8B-B14F-4D97-AF65-F5344CB8AC3E}">
        <p14:creationId xmlns:p14="http://schemas.microsoft.com/office/powerpoint/2010/main" val="1531623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B5E66-0417-E4C1-01AE-803158DC04A7}"/>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47CDFB07-7DB8-8F3B-8E37-C68D71C56AC5}"/>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163C4D29-BA64-C170-63EB-5B90B114C54A}"/>
              </a:ext>
            </a:extLst>
          </p:cNvPr>
          <p:cNvSpPr>
            <a:spLocks noGrp="1"/>
          </p:cNvSpPr>
          <p:nvPr>
            <p:ph idx="1"/>
          </p:nvPr>
        </p:nvSpPr>
        <p:spPr>
          <a:xfrm>
            <a:off x="838200" y="1718048"/>
            <a:ext cx="9968754" cy="4781644"/>
          </a:xfrm>
        </p:spPr>
        <p:txBody>
          <a:bodyPr vert="horz" lIns="91440" tIns="45720" rIns="91440" bIns="45720" rtlCol="0" anchor="t">
            <a:normAutofit/>
          </a:bodyPr>
          <a:lstStyle/>
          <a:p>
            <a:pPr marL="0" indent="0">
              <a:buNone/>
            </a:pPr>
            <a:r>
              <a:rPr lang="en-GB" sz="2400" dirty="0">
                <a:ea typeface="+mn-lt"/>
                <a:cs typeface="+mn-lt"/>
              </a:rPr>
              <a:t>A constitution is a document all Societies must submit at the beginning of the year stating what the Society’s aims are, how much should the membership cost, the responsibilities allocated to each executive member and any affiliations the Society might have. We will use this document for reference throughout the year, to ensure the aims of each Society are being met and everyone is playing their part. </a:t>
            </a:r>
            <a:endParaRPr lang="en-US" dirty="0"/>
          </a:p>
          <a:p>
            <a:pPr marL="0" indent="0">
              <a:buNone/>
            </a:pPr>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372E572-C762-8F53-C569-179E6AC4A79E}"/>
              </a:ext>
            </a:extLst>
          </p:cNvPr>
          <p:cNvSpPr>
            <a:spLocks noGrp="1"/>
          </p:cNvSpPr>
          <p:nvPr>
            <p:ph type="title"/>
          </p:nvPr>
        </p:nvSpPr>
        <p:spPr/>
        <p:txBody>
          <a:bodyPr/>
          <a:lstStyle/>
          <a:p>
            <a:r>
              <a:rPr lang="en-GB" b="1">
                <a:latin typeface="Century Gothic"/>
              </a:rPr>
              <a:t>Constitution</a:t>
            </a:r>
            <a:endParaRPr lang="en-US"/>
          </a:p>
        </p:txBody>
      </p:sp>
      <p:pic>
        <p:nvPicPr>
          <p:cNvPr id="5" name="Picture 4" descr="A black and white logo&#10;&#10;Description automatically generated">
            <a:extLst>
              <a:ext uri="{FF2B5EF4-FFF2-40B4-BE49-F238E27FC236}">
                <a16:creationId xmlns:a16="http://schemas.microsoft.com/office/drawing/2014/main" id="{4CC9CB34-FE89-F2D3-30C0-C43CE6196D5F}"/>
              </a:ext>
            </a:extLst>
          </p:cNvPr>
          <p:cNvPicPr>
            <a:picLocks noChangeAspect="1"/>
          </p:cNvPicPr>
          <p:nvPr/>
        </p:nvPicPr>
        <p:blipFill rotWithShape="1">
          <a:blip r:embed="rId3"/>
          <a:srcRect l="22897" t="18670" r="23481" b="7701"/>
          <a:stretch/>
        </p:blipFill>
        <p:spPr>
          <a:xfrm>
            <a:off x="10546069" y="4671784"/>
            <a:ext cx="1461378" cy="2000591"/>
          </a:xfrm>
          <a:prstGeom prst="rect">
            <a:avLst/>
          </a:prstGeom>
        </p:spPr>
      </p:pic>
    </p:spTree>
    <p:extLst>
      <p:ext uri="{BB962C8B-B14F-4D97-AF65-F5344CB8AC3E}">
        <p14:creationId xmlns:p14="http://schemas.microsoft.com/office/powerpoint/2010/main" val="1576125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75CA-2476-CD05-908E-CB1B2D17F64E}"/>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DC7CFCAB-7F52-E7C9-7032-CE02B0B8E5B4}"/>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D0D50899-1CDE-C9DA-07C0-E1DFDAB2E045}"/>
              </a:ext>
            </a:extLst>
          </p:cNvPr>
          <p:cNvSpPr>
            <a:spLocks noGrp="1"/>
          </p:cNvSpPr>
          <p:nvPr>
            <p:ph idx="1"/>
          </p:nvPr>
        </p:nvSpPr>
        <p:spPr>
          <a:xfrm>
            <a:off x="838200" y="1718048"/>
            <a:ext cx="9968754" cy="4781644"/>
          </a:xfrm>
        </p:spPr>
        <p:txBody>
          <a:bodyPr vert="horz" lIns="91440" tIns="45720" rIns="91440" bIns="45720" rtlCol="0" anchor="t">
            <a:normAutofit/>
          </a:bodyPr>
          <a:lstStyle/>
          <a:p>
            <a:pPr marL="0" indent="0">
              <a:buNone/>
            </a:pPr>
            <a:r>
              <a:rPr lang="en-GB" sz="2400" dirty="0">
                <a:ea typeface="+mn-lt"/>
                <a:cs typeface="+mn-lt"/>
              </a:rPr>
              <a:t>If you decide to add an additional role that has not been elected yet, tell us so we can run a byelection in October. </a:t>
            </a:r>
          </a:p>
          <a:p>
            <a:pPr marL="0" indent="0">
              <a:buNone/>
            </a:pPr>
            <a:r>
              <a:rPr lang="en-GB" sz="2400" dirty="0">
                <a:ea typeface="+mn-lt"/>
                <a:cs typeface="+mn-lt"/>
              </a:rPr>
              <a:t>We will be uploading your constitution to the resources tab on your society page so that members are able to see it. </a:t>
            </a:r>
            <a:endParaRPr lang="en-GB" sz="2400">
              <a:ea typeface="+mn-lt"/>
              <a:cs typeface="+mn-lt"/>
            </a:endParaRPr>
          </a:p>
          <a:p>
            <a:pPr marL="0" indent="0">
              <a:buNone/>
            </a:pPr>
            <a:r>
              <a:rPr lang="en-GB" sz="2400" dirty="0">
                <a:ea typeface="+mn-lt"/>
                <a:cs typeface="+mn-lt"/>
              </a:rPr>
              <a:t>If you do not send us your constitution, your membership will not be on sale. As soon as we receive it, we will put your society membership on sale. </a:t>
            </a:r>
            <a:endParaRPr lang="en-GB" sz="2400">
              <a:ea typeface="Calibri"/>
              <a:cs typeface="Calibri"/>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173A21E-65A9-3D20-627B-6AC4D4303910}"/>
              </a:ext>
            </a:extLst>
          </p:cNvPr>
          <p:cNvSpPr>
            <a:spLocks noGrp="1"/>
          </p:cNvSpPr>
          <p:nvPr>
            <p:ph type="title"/>
          </p:nvPr>
        </p:nvSpPr>
        <p:spPr/>
        <p:txBody>
          <a:bodyPr/>
          <a:lstStyle/>
          <a:p>
            <a:r>
              <a:rPr lang="en-GB" b="1">
                <a:latin typeface="Century Gothic"/>
              </a:rPr>
              <a:t>Constitution</a:t>
            </a:r>
            <a:endParaRPr lang="en-US"/>
          </a:p>
        </p:txBody>
      </p:sp>
      <p:pic>
        <p:nvPicPr>
          <p:cNvPr id="5" name="Picture 4" descr="A black and white logo&#10;&#10;Description automatically generated">
            <a:extLst>
              <a:ext uri="{FF2B5EF4-FFF2-40B4-BE49-F238E27FC236}">
                <a16:creationId xmlns:a16="http://schemas.microsoft.com/office/drawing/2014/main" id="{D081C573-BCD3-2BDE-F167-D0BA4BCDDC7E}"/>
              </a:ext>
            </a:extLst>
          </p:cNvPr>
          <p:cNvPicPr>
            <a:picLocks noChangeAspect="1"/>
          </p:cNvPicPr>
          <p:nvPr/>
        </p:nvPicPr>
        <p:blipFill rotWithShape="1">
          <a:blip r:embed="rId3"/>
          <a:srcRect l="22897" t="18670" r="23481" b="7701"/>
          <a:stretch/>
        </p:blipFill>
        <p:spPr>
          <a:xfrm>
            <a:off x="10546069" y="4671784"/>
            <a:ext cx="1461378" cy="2000591"/>
          </a:xfrm>
          <a:prstGeom prst="rect">
            <a:avLst/>
          </a:prstGeom>
        </p:spPr>
      </p:pic>
    </p:spTree>
    <p:extLst>
      <p:ext uri="{BB962C8B-B14F-4D97-AF65-F5344CB8AC3E}">
        <p14:creationId xmlns:p14="http://schemas.microsoft.com/office/powerpoint/2010/main" val="729346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8200" y="1718048"/>
            <a:ext cx="10916105" cy="3216455"/>
          </a:xfrm>
        </p:spPr>
        <p:txBody>
          <a:bodyPr vert="horz" lIns="91440" tIns="45720" rIns="91440" bIns="45720" rtlCol="0" anchor="t">
            <a:normAutofit fontScale="92500" lnSpcReduction="20000"/>
          </a:bodyPr>
          <a:lstStyle/>
          <a:p>
            <a:pPr marL="0" indent="0">
              <a:buNone/>
            </a:pPr>
            <a:r>
              <a:rPr lang="en-US" sz="2400" dirty="0">
                <a:latin typeface="Century Gothic"/>
              </a:rPr>
              <a:t>Once training is completed and your constitution has been received.</a:t>
            </a:r>
            <a:endParaRPr lang="en-US" dirty="0"/>
          </a:p>
          <a:p>
            <a:pPr marL="0" indent="0">
              <a:buNone/>
            </a:pPr>
            <a:endParaRPr lang="en-GB" sz="2400" dirty="0">
              <a:latin typeface="Century Gothic"/>
              <a:ea typeface="Calibri" panose="020F0502020204030204"/>
              <a:cs typeface="Calibri" panose="020F0502020204030204"/>
            </a:endParaRPr>
          </a:p>
          <a:p>
            <a:pPr marL="0" indent="0">
              <a:buNone/>
            </a:pPr>
            <a:r>
              <a:rPr lang="en-GB" sz="2400" dirty="0">
                <a:latin typeface="Century Gothic"/>
                <a:ea typeface="Calibri" panose="020F0502020204030204"/>
                <a:cs typeface="Calibri" panose="020F0502020204030204"/>
              </a:rPr>
              <a:t>You can find your membership by going to your society page and clicking the 'Join' tab. </a:t>
            </a:r>
            <a:r>
              <a:rPr lang="en-GB" sz="2400" dirty="0">
                <a:ea typeface="+mn-lt"/>
                <a:cs typeface="+mn-lt"/>
                <a:hlinkClick r:id="rId3"/>
              </a:rPr>
              <a:t>Find a Society (essexstudent.com/southend)</a:t>
            </a:r>
          </a:p>
          <a:p>
            <a:pPr marL="0" indent="0">
              <a:buNone/>
            </a:pPr>
            <a:endParaRPr lang="en-GB" sz="2400" dirty="0">
              <a:latin typeface="Calibri"/>
              <a:ea typeface="+mn-lt"/>
              <a:cs typeface="+mn-lt"/>
            </a:endParaRPr>
          </a:p>
          <a:p>
            <a:pPr marL="0" indent="0">
              <a:buNone/>
            </a:pPr>
            <a:r>
              <a:rPr lang="en-GB" sz="2400" dirty="0">
                <a:latin typeface="Century Gothic"/>
                <a:ea typeface="+mn-lt"/>
                <a:cs typeface="+mn-lt"/>
              </a:rPr>
              <a:t>Go buy your membership now (even if the membership is free)! Once you have your membership, we can grant you with admin rights.</a:t>
            </a:r>
            <a:endParaRPr lang="en-GB" dirty="0">
              <a:latin typeface="Century Gothic"/>
            </a:endParaRPr>
          </a:p>
          <a:p>
            <a:pPr marL="0" indent="0">
              <a:buNone/>
            </a:pPr>
            <a:endParaRPr lang="en-GB" sz="2400" dirty="0">
              <a:latin typeface="Century Gothic"/>
              <a:ea typeface="Calibri" panose="020F0502020204030204"/>
              <a:cs typeface="Calibri" panose="020F0502020204030204"/>
            </a:endParaRPr>
          </a:p>
          <a:p>
            <a:pPr marL="0" indent="0">
              <a:buNone/>
            </a:pPr>
            <a:r>
              <a:rPr lang="en-GB" sz="2400" dirty="0">
                <a:latin typeface="Century Gothic"/>
                <a:ea typeface="Calibri" panose="020F0502020204030204"/>
                <a:cs typeface="Calibri" panose="020F0502020204030204"/>
              </a:rPr>
              <a:t>If your membership is not showing, it is because you have not sent us your society constitution.</a:t>
            </a:r>
          </a:p>
          <a:p>
            <a:pPr marL="0" indent="0">
              <a:buNone/>
            </a:pPr>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b="1">
                <a:latin typeface="Century Gothic"/>
              </a:rPr>
              <a:t>Society memberships</a:t>
            </a:r>
            <a:endParaRPr lang="en-US"/>
          </a:p>
        </p:txBody>
      </p:sp>
      <p:pic>
        <p:nvPicPr>
          <p:cNvPr id="5" name="Picture 4" descr="A black and white logo&#10;&#10;Description automatically generated">
            <a:extLst>
              <a:ext uri="{FF2B5EF4-FFF2-40B4-BE49-F238E27FC236}">
                <a16:creationId xmlns:a16="http://schemas.microsoft.com/office/drawing/2014/main" id="{3B9A9A8E-A09B-D7E1-8F9E-0BE5544160AF}"/>
              </a:ext>
            </a:extLst>
          </p:cNvPr>
          <p:cNvPicPr>
            <a:picLocks noChangeAspect="1"/>
          </p:cNvPicPr>
          <p:nvPr/>
        </p:nvPicPr>
        <p:blipFill rotWithShape="1">
          <a:blip r:embed="rId4"/>
          <a:srcRect l="22897" t="18670" r="23481" b="7701"/>
          <a:stretch/>
        </p:blipFill>
        <p:spPr>
          <a:xfrm>
            <a:off x="10546069" y="4671784"/>
            <a:ext cx="1461378" cy="2000591"/>
          </a:xfrm>
          <a:prstGeom prst="rect">
            <a:avLst/>
          </a:prstGeom>
        </p:spPr>
      </p:pic>
      <p:pic>
        <p:nvPicPr>
          <p:cNvPr id="2" name="Picture 1" descr="A black background with white rectangles and white text&#10;&#10;Description automatically generated">
            <a:extLst>
              <a:ext uri="{FF2B5EF4-FFF2-40B4-BE49-F238E27FC236}">
                <a16:creationId xmlns:a16="http://schemas.microsoft.com/office/drawing/2014/main" id="{9613F4C7-8EB0-7EE0-C166-580CB60B640C}"/>
              </a:ext>
            </a:extLst>
          </p:cNvPr>
          <p:cNvPicPr>
            <a:picLocks noChangeAspect="1"/>
          </p:cNvPicPr>
          <p:nvPr/>
        </p:nvPicPr>
        <p:blipFill>
          <a:blip r:embed="rId5"/>
          <a:stretch>
            <a:fillRect/>
          </a:stretch>
        </p:blipFill>
        <p:spPr>
          <a:xfrm>
            <a:off x="1229755" y="5483439"/>
            <a:ext cx="8743950" cy="1019175"/>
          </a:xfrm>
          <a:prstGeom prst="rect">
            <a:avLst/>
          </a:prstGeom>
        </p:spPr>
      </p:pic>
      <p:pic>
        <p:nvPicPr>
          <p:cNvPr id="3" name="Graphic 2" descr="Arrow: Rotate right with solid fill">
            <a:extLst>
              <a:ext uri="{FF2B5EF4-FFF2-40B4-BE49-F238E27FC236}">
                <a16:creationId xmlns:a16="http://schemas.microsoft.com/office/drawing/2014/main" id="{34D8AD78-1A9F-BE73-2F1B-36A45B8C2D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43882" y="4928286"/>
            <a:ext cx="502508" cy="564292"/>
          </a:xfrm>
          <a:prstGeom prst="rect">
            <a:avLst/>
          </a:prstGeom>
        </p:spPr>
      </p:pic>
    </p:spTree>
    <p:extLst>
      <p:ext uri="{BB962C8B-B14F-4D97-AF65-F5344CB8AC3E}">
        <p14:creationId xmlns:p14="http://schemas.microsoft.com/office/powerpoint/2010/main" val="3211160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38F70-D17D-FF57-9528-034ECB0CC7A5}"/>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9872AB2-43AB-0337-9A22-1713340DDF11}"/>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11B2B428-24AA-A85B-9A71-25941415EAD2}"/>
              </a:ext>
            </a:extLst>
          </p:cNvPr>
          <p:cNvSpPr>
            <a:spLocks noGrp="1"/>
          </p:cNvSpPr>
          <p:nvPr>
            <p:ph idx="1"/>
          </p:nvPr>
        </p:nvSpPr>
        <p:spPr>
          <a:xfrm>
            <a:off x="838200" y="1718048"/>
            <a:ext cx="10916105" cy="3216455"/>
          </a:xfrm>
        </p:spPr>
        <p:txBody>
          <a:bodyPr vert="horz" lIns="91440" tIns="45720" rIns="91440" bIns="45720" rtlCol="0" anchor="t">
            <a:normAutofit/>
          </a:bodyPr>
          <a:lstStyle/>
          <a:p>
            <a:pPr marL="0" indent="0">
              <a:buNone/>
            </a:pPr>
            <a:r>
              <a:rPr lang="en-US" sz="2400" dirty="0">
                <a:latin typeface="Century Gothic"/>
                <a:ea typeface="Calibri"/>
                <a:cs typeface="Calibri"/>
              </a:rPr>
              <a:t>Benefits</a:t>
            </a:r>
            <a:r>
              <a:rPr lang="en-US" sz="2400" dirty="0">
                <a:latin typeface="Century Gothic"/>
                <a:ea typeface="+mn-lt"/>
                <a:cs typeface="+mn-lt"/>
              </a:rPr>
              <a:t> of charging a membership: </a:t>
            </a:r>
            <a:endParaRPr lang="en-US" dirty="0">
              <a:latin typeface="Century Gothic"/>
              <a:ea typeface="+mn-lt"/>
              <a:cs typeface="+mn-lt"/>
            </a:endParaRPr>
          </a:p>
          <a:p>
            <a:pPr marL="0" indent="0">
              <a:buNone/>
            </a:pPr>
            <a:r>
              <a:rPr lang="en-US" sz="2400" dirty="0">
                <a:latin typeface="Century Gothic"/>
                <a:ea typeface="+mn-lt"/>
                <a:cs typeface="+mn-lt"/>
              </a:rPr>
              <a:t>• Building your finances to create better events for your members.</a:t>
            </a:r>
            <a:endParaRPr lang="en-US" dirty="0">
              <a:latin typeface="Century Gothic"/>
              <a:ea typeface="+mn-lt"/>
              <a:cs typeface="+mn-lt"/>
            </a:endParaRPr>
          </a:p>
          <a:p>
            <a:pPr marL="0" indent="0">
              <a:buNone/>
            </a:pPr>
            <a:r>
              <a:rPr lang="en-US" sz="2400">
                <a:latin typeface="Century Gothic"/>
                <a:ea typeface="+mn-lt"/>
                <a:cs typeface="+mn-lt"/>
              </a:rPr>
              <a:t>• Be able to have member vs non-member tickets at events.</a:t>
            </a:r>
            <a:endParaRPr lang="en-US" dirty="0">
              <a:latin typeface="Century Gothic"/>
              <a:ea typeface="+mn-lt"/>
              <a:cs typeface="+mn-lt"/>
            </a:endParaRPr>
          </a:p>
          <a:p>
            <a:pPr marL="0" indent="0">
              <a:buNone/>
            </a:pPr>
            <a:r>
              <a:rPr lang="en-US" sz="2400" dirty="0">
                <a:latin typeface="Century Gothic"/>
                <a:ea typeface="+mn-lt"/>
                <a:cs typeface="+mn-lt"/>
              </a:rPr>
              <a:t>• Have backup funds if equipment is needed</a:t>
            </a:r>
            <a:endParaRPr lang="en-US" dirty="0">
              <a:latin typeface="Century Gothic"/>
              <a:ea typeface="+mn-lt"/>
              <a:cs typeface="+mn-lt"/>
            </a:endParaRPr>
          </a:p>
          <a:p>
            <a:pPr marL="0" indent="0">
              <a:buNone/>
            </a:pPr>
            <a:r>
              <a:rPr lang="en-US" sz="2400" dirty="0">
                <a:latin typeface="Century Gothic"/>
                <a:ea typeface="+mn-lt"/>
                <a:cs typeface="+mn-lt"/>
              </a:rPr>
              <a:t>• Be able to afford more elaborate events</a:t>
            </a:r>
            <a:endParaRPr lang="en-US"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F5F05ACC-1933-C37F-1020-902B947875F8}"/>
              </a:ext>
            </a:extLst>
          </p:cNvPr>
          <p:cNvSpPr>
            <a:spLocks noGrp="1"/>
          </p:cNvSpPr>
          <p:nvPr>
            <p:ph type="title"/>
          </p:nvPr>
        </p:nvSpPr>
        <p:spPr/>
        <p:txBody>
          <a:bodyPr/>
          <a:lstStyle/>
          <a:p>
            <a:r>
              <a:rPr lang="en-GB" b="1">
                <a:latin typeface="Century Gothic"/>
              </a:rPr>
              <a:t>Society memberships</a:t>
            </a:r>
            <a:endParaRPr lang="en-US"/>
          </a:p>
        </p:txBody>
      </p:sp>
      <p:pic>
        <p:nvPicPr>
          <p:cNvPr id="5" name="Picture 4" descr="A black and white logo&#10;&#10;Description automatically generated">
            <a:extLst>
              <a:ext uri="{FF2B5EF4-FFF2-40B4-BE49-F238E27FC236}">
                <a16:creationId xmlns:a16="http://schemas.microsoft.com/office/drawing/2014/main" id="{A58FEFC2-5AA4-73CF-308A-2ED6DAABEE01}"/>
              </a:ext>
            </a:extLst>
          </p:cNvPr>
          <p:cNvPicPr>
            <a:picLocks noChangeAspect="1"/>
          </p:cNvPicPr>
          <p:nvPr/>
        </p:nvPicPr>
        <p:blipFill rotWithShape="1">
          <a:blip r:embed="rId3"/>
          <a:srcRect l="22897" t="18670" r="23481" b="7701"/>
          <a:stretch/>
        </p:blipFill>
        <p:spPr>
          <a:xfrm>
            <a:off x="10546069" y="4671784"/>
            <a:ext cx="1461378" cy="2000591"/>
          </a:xfrm>
          <a:prstGeom prst="rect">
            <a:avLst/>
          </a:prstGeom>
        </p:spPr>
      </p:pic>
    </p:spTree>
    <p:extLst>
      <p:ext uri="{BB962C8B-B14F-4D97-AF65-F5344CB8AC3E}">
        <p14:creationId xmlns:p14="http://schemas.microsoft.com/office/powerpoint/2010/main" val="3032137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D00"/>
        </a:solidFill>
        <a:effectLst/>
      </p:bgPr>
    </p:bg>
    <p:spTree>
      <p:nvGrpSpPr>
        <p:cNvPr id="1" name=""/>
        <p:cNvGrpSpPr/>
        <p:nvPr/>
      </p:nvGrpSpPr>
      <p:grpSpPr>
        <a:xfrm>
          <a:off x="0" y="0"/>
          <a:ext cx="0" cy="0"/>
          <a:chOff x="0" y="0"/>
          <a:chExt cx="0" cy="0"/>
        </a:xfrm>
      </p:grpSpPr>
      <p:sp>
        <p:nvSpPr>
          <p:cNvPr id="11" name="Freeform 11"/>
          <p:cNvSpPr/>
          <p:nvPr/>
        </p:nvSpPr>
        <p:spPr>
          <a:xfrm>
            <a:off x="1" y="0"/>
            <a:ext cx="12196359" cy="857250"/>
          </a:xfrm>
          <a:custGeom>
            <a:avLst/>
            <a:gdLst/>
            <a:ahLst/>
            <a:cxnLst/>
            <a:rect l="l" t="t" r="r" b="b"/>
            <a:pathLst>
              <a:path w="14665514" h="6798997">
                <a:moveTo>
                  <a:pt x="0" y="0"/>
                </a:moveTo>
                <a:lnTo>
                  <a:pt x="14665514" y="0"/>
                </a:lnTo>
                <a:lnTo>
                  <a:pt x="14665514" y="6798997"/>
                </a:lnTo>
                <a:lnTo>
                  <a:pt x="0" y="6798997"/>
                </a:lnTo>
                <a:lnTo>
                  <a:pt x="0" y="0"/>
                </a:lnTo>
                <a:close/>
              </a:path>
            </a:pathLst>
          </a:custGeom>
          <a:blipFill>
            <a:blip r:embed="rId3"/>
            <a:stretch>
              <a:fillRect t="-674274" b="-270803"/>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3" name="TextBox 13"/>
          <p:cNvSpPr txBox="1"/>
          <p:nvPr/>
        </p:nvSpPr>
        <p:spPr>
          <a:xfrm>
            <a:off x="5353050" y="2727026"/>
            <a:ext cx="6357507" cy="224471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8666"/>
              </a:lnSpc>
            </a:pPr>
            <a:r>
              <a:rPr lang="en-US" sz="8634" spc="-86">
                <a:solidFill>
                  <a:srgbClr val="000000"/>
                </a:solidFill>
                <a:latin typeface="esu v2"/>
              </a:rPr>
              <a:t>Marketing support</a:t>
            </a:r>
            <a:endParaRPr lang="en-US" sz="8634" spc="-86">
              <a:latin typeface="esu v2"/>
            </a:endParaRPr>
          </a:p>
        </p:txBody>
      </p:sp>
    </p:spTree>
    <p:extLst>
      <p:ext uri="{BB962C8B-B14F-4D97-AF65-F5344CB8AC3E}">
        <p14:creationId xmlns:p14="http://schemas.microsoft.com/office/powerpoint/2010/main" val="4216082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6200000">
            <a:off x="-2958106" y="2958106"/>
            <a:ext cx="6858000" cy="941789"/>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4" name="TextBox 4"/>
          <p:cNvSpPr txBox="1"/>
          <p:nvPr/>
        </p:nvSpPr>
        <p:spPr>
          <a:xfrm>
            <a:off x="1557938" y="1718528"/>
            <a:ext cx="10325819" cy="39387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748914" lvl="1" indent="-374245">
              <a:buFont typeface="Arial"/>
              <a:buChar char="•"/>
            </a:pPr>
            <a:r>
              <a:rPr lang="en-US" sz="2133" b="1" dirty="0">
                <a:solidFill>
                  <a:srgbClr val="000000"/>
                </a:solidFill>
                <a:latin typeface="Century Gothic"/>
                <a:cs typeface="Calibri"/>
              </a:rPr>
              <a:t>SU Marketing manage:</a:t>
            </a:r>
            <a:endParaRPr lang="en-US" sz="2133" b="1" dirty="0">
              <a:latin typeface="Century Gothic"/>
              <a:cs typeface="Calibri"/>
            </a:endParaRPr>
          </a:p>
          <a:p>
            <a:pPr marL="1053729" lvl="2" indent="-374245">
              <a:buFont typeface="Arial"/>
              <a:buChar char="•"/>
            </a:pPr>
            <a:r>
              <a:rPr lang="en-US" sz="2133" dirty="0">
                <a:solidFill>
                  <a:srgbClr val="000000"/>
                </a:solidFill>
                <a:latin typeface="Century Gothic"/>
                <a:cs typeface="Calibri"/>
              </a:rPr>
              <a:t>Website</a:t>
            </a:r>
          </a:p>
          <a:p>
            <a:pPr marL="1053729" lvl="2" indent="-374245">
              <a:buFont typeface="Arial"/>
              <a:buChar char="•"/>
            </a:pPr>
            <a:r>
              <a:rPr lang="en-US" sz="2133" dirty="0">
                <a:solidFill>
                  <a:srgbClr val="000000"/>
                </a:solidFill>
                <a:latin typeface="Century Gothic"/>
                <a:cs typeface="Calibri"/>
              </a:rPr>
              <a:t>Social media – Tag @essexsusouthend in stories and we will reshare</a:t>
            </a:r>
          </a:p>
          <a:p>
            <a:pPr marL="1053729" lvl="2" indent="-374245">
              <a:buFont typeface="Arial"/>
              <a:buChar char="•"/>
            </a:pPr>
            <a:r>
              <a:rPr lang="en-US" sz="2133" dirty="0">
                <a:solidFill>
                  <a:srgbClr val="000000"/>
                </a:solidFill>
                <a:latin typeface="Century Gothic"/>
                <a:cs typeface="Calibri"/>
              </a:rPr>
              <a:t>Email – weekly all student email</a:t>
            </a:r>
          </a:p>
          <a:p>
            <a:pPr marL="1053729" lvl="2" indent="-374245">
              <a:buFont typeface="Arial"/>
              <a:buChar char="•"/>
            </a:pPr>
            <a:endParaRPr lang="en-US" sz="2133" b="1" dirty="0">
              <a:solidFill>
                <a:srgbClr val="000000"/>
              </a:solidFill>
              <a:latin typeface="Century Gothic"/>
              <a:cs typeface="Calibri"/>
            </a:endParaRPr>
          </a:p>
          <a:p>
            <a:pPr marL="1053729" lvl="2" indent="-374245">
              <a:buFont typeface="Arial"/>
              <a:buChar char="•"/>
            </a:pPr>
            <a:endParaRPr lang="en-US" sz="2133" b="1" dirty="0">
              <a:solidFill>
                <a:srgbClr val="000000"/>
              </a:solidFill>
              <a:latin typeface="Century Gothic"/>
              <a:cs typeface="Calibri"/>
            </a:endParaRPr>
          </a:p>
          <a:p>
            <a:pPr marL="748665" lvl="1" indent="-374015">
              <a:buFont typeface="Arial"/>
              <a:buChar char="•"/>
            </a:pPr>
            <a:r>
              <a:rPr lang="en-US" sz="2100" b="1" dirty="0">
                <a:solidFill>
                  <a:srgbClr val="000000"/>
                </a:solidFill>
                <a:latin typeface="Century Gothic"/>
                <a:cs typeface="Calibri"/>
              </a:rPr>
              <a:t>To be featured on any of these areas, please send your request into susouthend@essex.ac.uk with at least one </a:t>
            </a:r>
            <a:r>
              <a:rPr lang="en-US" sz="2100" b="1">
                <a:solidFill>
                  <a:srgbClr val="000000"/>
                </a:solidFill>
                <a:latin typeface="Century Gothic"/>
                <a:cs typeface="Calibri"/>
              </a:rPr>
              <a:t>month's notice</a:t>
            </a:r>
            <a:r>
              <a:rPr lang="en-US" sz="2100" b="1" dirty="0">
                <a:solidFill>
                  <a:srgbClr val="000000"/>
                </a:solidFill>
                <a:latin typeface="Century Gothic"/>
                <a:cs typeface="Calibri"/>
              </a:rPr>
              <a:t>.</a:t>
            </a:r>
            <a:endParaRPr lang="en-US" sz="2100" b="1" u="sng" dirty="0">
              <a:solidFill>
                <a:srgbClr val="000000"/>
              </a:solidFill>
              <a:latin typeface="Century Gothic"/>
              <a:cs typeface="Calibri"/>
            </a:endParaRPr>
          </a:p>
          <a:p>
            <a:pPr marL="748914" lvl="1" indent="-374245">
              <a:buFont typeface="Arial"/>
              <a:buChar char="•"/>
            </a:pPr>
            <a:r>
              <a:rPr lang="en-US" sz="2133" b="1" dirty="0">
                <a:solidFill>
                  <a:srgbClr val="000000"/>
                </a:solidFill>
                <a:latin typeface="Century Gothic"/>
                <a:cs typeface="Calibri"/>
              </a:rPr>
              <a:t>We will provide support dependent on relevancy and capacity</a:t>
            </a:r>
          </a:p>
          <a:p>
            <a:pPr marL="1053729" lvl="2" indent="-374245">
              <a:buFont typeface="Arial"/>
              <a:buChar char="•"/>
            </a:pPr>
            <a:endParaRPr lang="en-US" sz="2133" b="1" dirty="0">
              <a:solidFill>
                <a:srgbClr val="000000"/>
              </a:solidFill>
              <a:latin typeface="Century Gothic"/>
              <a:cs typeface="Calibri"/>
            </a:endParaRPr>
          </a:p>
          <a:p>
            <a:pPr marL="1053729" lvl="2" indent="-374245">
              <a:buFont typeface="Arial"/>
              <a:buChar char="•"/>
            </a:pPr>
            <a:endParaRPr lang="en-US" sz="2133" b="1" dirty="0">
              <a:solidFill>
                <a:srgbClr val="000000"/>
              </a:solidFill>
              <a:latin typeface="Century Gothic"/>
              <a:cs typeface="Calibri"/>
            </a:endParaRPr>
          </a:p>
          <a:p>
            <a:pPr marL="1053729" lvl="2" indent="-374245">
              <a:buFont typeface="Arial"/>
              <a:buChar char="•"/>
            </a:pPr>
            <a:endParaRPr lang="en-US" sz="2133" b="1" dirty="0">
              <a:solidFill>
                <a:srgbClr val="000000"/>
              </a:solidFill>
              <a:latin typeface="Century Gothic"/>
              <a:cs typeface="Calibri"/>
            </a:endParaRPr>
          </a:p>
        </p:txBody>
      </p:sp>
      <p:sp>
        <p:nvSpPr>
          <p:cNvPr id="5" name="TextBox 5"/>
          <p:cNvSpPr txBox="1"/>
          <p:nvPr/>
        </p:nvSpPr>
        <p:spPr>
          <a:xfrm>
            <a:off x="1557938" y="559083"/>
            <a:ext cx="8325569" cy="92333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just">
              <a:lnSpc>
                <a:spcPts val="7240"/>
              </a:lnSpc>
            </a:pPr>
            <a:r>
              <a:rPr lang="en-US" sz="6034">
                <a:solidFill>
                  <a:srgbClr val="000000"/>
                </a:solidFill>
                <a:latin typeface="esu v2"/>
              </a:rPr>
              <a:t>Su marketing</a:t>
            </a:r>
          </a:p>
        </p:txBody>
      </p:sp>
      <p:grpSp>
        <p:nvGrpSpPr>
          <p:cNvPr id="6" name="Group 6"/>
          <p:cNvGrpSpPr/>
          <p:nvPr/>
        </p:nvGrpSpPr>
        <p:grpSpPr>
          <a:xfrm>
            <a:off x="415948" y="1208812"/>
            <a:ext cx="109893" cy="809155"/>
            <a:chOff x="0" y="0"/>
            <a:chExt cx="219785" cy="1618311"/>
          </a:xfrm>
        </p:grpSpPr>
        <p:sp>
          <p:nvSpPr>
            <p:cNvPr id="7" name="AutoShape 7"/>
            <p:cNvSpPr/>
            <p:nvPr/>
          </p:nvSpPr>
          <p:spPr>
            <a:xfrm rot="5400000">
              <a:off x="-8281" y="8281"/>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AutoShape 8"/>
            <p:cNvSpPr/>
            <p:nvPr/>
          </p:nvSpPr>
          <p:spPr>
            <a:xfrm rot="5400000">
              <a:off x="-8281" y="468936"/>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9" name="AutoShape 9"/>
            <p:cNvSpPr/>
            <p:nvPr/>
          </p:nvSpPr>
          <p:spPr>
            <a:xfrm rot="5400000">
              <a:off x="-8281" y="929590"/>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0" name="AutoShape 10"/>
            <p:cNvSpPr/>
            <p:nvPr/>
          </p:nvSpPr>
          <p:spPr>
            <a:xfrm rot="5400000">
              <a:off x="-8281" y="1390244"/>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1" name="AutoShape 11"/>
            <p:cNvSpPr/>
            <p:nvPr/>
          </p:nvSpPr>
          <p:spPr>
            <a:xfrm rot="5400000">
              <a:off x="66678" y="538642"/>
              <a:ext cx="86430" cy="80373"/>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Tree>
    <p:extLst>
      <p:ext uri="{BB962C8B-B14F-4D97-AF65-F5344CB8AC3E}">
        <p14:creationId xmlns:p14="http://schemas.microsoft.com/office/powerpoint/2010/main" val="1230614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D00"/>
        </a:solidFill>
        <a:effectLst/>
      </p:bgPr>
    </p:bg>
    <p:spTree>
      <p:nvGrpSpPr>
        <p:cNvPr id="1" name=""/>
        <p:cNvGrpSpPr/>
        <p:nvPr/>
      </p:nvGrpSpPr>
      <p:grpSpPr>
        <a:xfrm>
          <a:off x="0" y="0"/>
          <a:ext cx="0" cy="0"/>
          <a:chOff x="0" y="0"/>
          <a:chExt cx="0" cy="0"/>
        </a:xfrm>
      </p:grpSpPr>
      <p:sp>
        <p:nvSpPr>
          <p:cNvPr id="11" name="Freeform 11"/>
          <p:cNvSpPr/>
          <p:nvPr/>
        </p:nvSpPr>
        <p:spPr>
          <a:xfrm>
            <a:off x="1" y="0"/>
            <a:ext cx="12196359" cy="857250"/>
          </a:xfrm>
          <a:custGeom>
            <a:avLst/>
            <a:gdLst/>
            <a:ahLst/>
            <a:cxnLst/>
            <a:rect l="l" t="t" r="r" b="b"/>
            <a:pathLst>
              <a:path w="14665514" h="6798997">
                <a:moveTo>
                  <a:pt x="0" y="0"/>
                </a:moveTo>
                <a:lnTo>
                  <a:pt x="14665514" y="0"/>
                </a:lnTo>
                <a:lnTo>
                  <a:pt x="14665514" y="6798997"/>
                </a:lnTo>
                <a:lnTo>
                  <a:pt x="0" y="6798997"/>
                </a:lnTo>
                <a:lnTo>
                  <a:pt x="0" y="0"/>
                </a:lnTo>
                <a:close/>
              </a:path>
            </a:pathLst>
          </a:custGeom>
          <a:blipFill>
            <a:blip r:embed="rId3"/>
            <a:stretch>
              <a:fillRect t="-674274" b="-270803"/>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nvGrpSpPr>
          <p:cNvPr id="17" name="Group 16">
            <a:extLst>
              <a:ext uri="{FF2B5EF4-FFF2-40B4-BE49-F238E27FC236}">
                <a16:creationId xmlns:a16="http://schemas.microsoft.com/office/drawing/2014/main" id="{46FE8209-62CB-BEA9-2091-FBC9F8E5F2BA}"/>
              </a:ext>
            </a:extLst>
          </p:cNvPr>
          <p:cNvGrpSpPr/>
          <p:nvPr/>
        </p:nvGrpSpPr>
        <p:grpSpPr>
          <a:xfrm>
            <a:off x="1357372" y="1847733"/>
            <a:ext cx="9572650" cy="4029079"/>
            <a:chOff x="-7055" y="2757311"/>
            <a:chExt cx="13586679" cy="6043618"/>
          </a:xfrm>
        </p:grpSpPr>
        <p:sp>
          <p:nvSpPr>
            <p:cNvPr id="13" name="TextBox 13"/>
            <p:cNvSpPr txBox="1"/>
            <p:nvPr/>
          </p:nvSpPr>
          <p:spPr>
            <a:xfrm>
              <a:off x="7386638" y="4947788"/>
              <a:ext cx="6192986" cy="166712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8666"/>
                </a:lnSpc>
              </a:pPr>
              <a:r>
                <a:rPr lang="en-US" sz="8634" spc="-86">
                  <a:solidFill>
                    <a:srgbClr val="000000"/>
                  </a:solidFill>
                  <a:latin typeface="esu v2"/>
                </a:rPr>
                <a:t>WEBSITE</a:t>
              </a:r>
              <a:endParaRPr lang="en-US" sz="8634" spc="-86">
                <a:latin typeface="esu v2"/>
              </a:endParaRPr>
            </a:p>
          </p:txBody>
        </p:sp>
        <p:pic>
          <p:nvPicPr>
            <p:cNvPr id="16" name="Picture 15">
              <a:extLst>
                <a:ext uri="{FF2B5EF4-FFF2-40B4-BE49-F238E27FC236}">
                  <a16:creationId xmlns:a16="http://schemas.microsoft.com/office/drawing/2014/main" id="{FD93484C-B917-BD31-07A6-774AE1E8665D}"/>
                </a:ext>
              </a:extLst>
            </p:cNvPr>
            <p:cNvPicPr>
              <a:picLocks noChangeAspect="1"/>
            </p:cNvPicPr>
            <p:nvPr/>
          </p:nvPicPr>
          <p:blipFill rotWithShape="1">
            <a:blip r:embed="rId4"/>
            <a:srcRect b="52778"/>
            <a:stretch/>
          </p:blipFill>
          <p:spPr>
            <a:xfrm>
              <a:off x="-7055" y="2757311"/>
              <a:ext cx="7958137" cy="6043618"/>
            </a:xfrm>
            <a:prstGeom prst="rect">
              <a:avLst/>
            </a:prstGeom>
          </p:spPr>
        </p:pic>
      </p:grpSp>
    </p:spTree>
    <p:extLst>
      <p:ext uri="{BB962C8B-B14F-4D97-AF65-F5344CB8AC3E}">
        <p14:creationId xmlns:p14="http://schemas.microsoft.com/office/powerpoint/2010/main" val="2195117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F0FB4192-40D6-419D-8577-1E1614485210}"/>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D6914BC1-6702-4C38-88C0-276E7AE6C1F7}"/>
              </a:ext>
            </a:extLst>
          </p:cNvPr>
          <p:cNvSpPr>
            <a:spLocks noGrp="1"/>
          </p:cNvSpPr>
          <p:nvPr>
            <p:ph type="title"/>
          </p:nvPr>
        </p:nvSpPr>
        <p:spPr/>
        <p:txBody>
          <a:bodyPr/>
          <a:lstStyle/>
          <a:p>
            <a:r>
              <a:rPr lang="en-GB" b="1" dirty="0">
                <a:latin typeface="Century Gothic"/>
              </a:rPr>
              <a:t>The Team</a:t>
            </a:r>
            <a:endParaRPr lang="en-US" b="1" dirty="0"/>
          </a:p>
        </p:txBody>
      </p:sp>
      <p:sp>
        <p:nvSpPr>
          <p:cNvPr id="7" name="Content Placeholder 3">
            <a:extLst>
              <a:ext uri="{FF2B5EF4-FFF2-40B4-BE49-F238E27FC236}">
                <a16:creationId xmlns:a16="http://schemas.microsoft.com/office/drawing/2014/main" id="{6DE8B4B6-6F66-1A52-3FC9-76663C6BE452}"/>
              </a:ext>
            </a:extLst>
          </p:cNvPr>
          <p:cNvSpPr>
            <a:spLocks noGrp="1"/>
          </p:cNvSpPr>
          <p:nvPr>
            <p:ph idx="1"/>
          </p:nvPr>
        </p:nvSpPr>
        <p:spPr>
          <a:xfrm>
            <a:off x="319792" y="4090171"/>
            <a:ext cx="10357004" cy="2054216"/>
          </a:xfrm>
        </p:spPr>
        <p:txBody>
          <a:bodyPr vert="horz" lIns="91440" tIns="45720" rIns="91440" bIns="45720" rtlCol="0" anchor="t">
            <a:normAutofit/>
          </a:bodyPr>
          <a:lstStyle/>
          <a:p>
            <a:pPr marL="0" indent="0">
              <a:buNone/>
            </a:pPr>
            <a:r>
              <a:rPr lang="en-GB" sz="2000" dirty="0">
                <a:solidFill>
                  <a:srgbClr val="000000"/>
                </a:solidFill>
                <a:latin typeface="Century Gothic"/>
                <a:ea typeface="Calibri" panose="020F0502020204030204"/>
                <a:cs typeface="Calibri" panose="020F0502020204030204"/>
              </a:rPr>
              <a:t>To get hold of any of us, please email </a:t>
            </a:r>
            <a:r>
              <a:rPr lang="en-GB" sz="2000" dirty="0">
                <a:solidFill>
                  <a:srgbClr val="000000"/>
                </a:solidFill>
                <a:latin typeface="Century Gothic"/>
                <a:ea typeface="Calibri" panose="020F0502020204030204"/>
                <a:cs typeface="Calibri" panose="020F0502020204030204"/>
                <a:hlinkClick r:id="rId3"/>
              </a:rPr>
              <a:t>susouthend@essex.ac.uk</a:t>
            </a:r>
            <a:r>
              <a:rPr lang="en-GB" sz="2000" dirty="0">
                <a:solidFill>
                  <a:srgbClr val="000000"/>
                </a:solidFill>
                <a:latin typeface="Century Gothic"/>
                <a:ea typeface="Calibri" panose="020F0502020204030204"/>
                <a:cs typeface="Calibri" panose="020F0502020204030204"/>
              </a:rPr>
              <a:t> or come down to the SU office (2</a:t>
            </a:r>
            <a:r>
              <a:rPr lang="en-GB" sz="2000" baseline="30000" dirty="0">
                <a:solidFill>
                  <a:srgbClr val="000000"/>
                </a:solidFill>
                <a:latin typeface="Century Gothic"/>
                <a:ea typeface="Calibri" panose="020F0502020204030204"/>
                <a:cs typeface="Calibri" panose="020F0502020204030204"/>
              </a:rPr>
              <a:t>nd</a:t>
            </a:r>
            <a:r>
              <a:rPr lang="en-GB" sz="2000" dirty="0">
                <a:solidFill>
                  <a:srgbClr val="000000"/>
                </a:solidFill>
                <a:latin typeface="Century Gothic"/>
                <a:ea typeface="Calibri" panose="020F0502020204030204"/>
                <a:cs typeface="Calibri" panose="020F0502020204030204"/>
              </a:rPr>
              <a:t> Floor of The Forum) during working hours.</a:t>
            </a:r>
            <a:endParaRPr lang="en-US" dirty="0"/>
          </a:p>
        </p:txBody>
      </p:sp>
      <p:pic>
        <p:nvPicPr>
          <p:cNvPr id="3" name="Picture 2" descr="A black and white logo&#10;&#10;Description automatically generated">
            <a:extLst>
              <a:ext uri="{FF2B5EF4-FFF2-40B4-BE49-F238E27FC236}">
                <a16:creationId xmlns:a16="http://schemas.microsoft.com/office/drawing/2014/main" id="{A13EFE13-05A1-A1D1-24F8-60EC9207DDCA}"/>
              </a:ext>
            </a:extLst>
          </p:cNvPr>
          <p:cNvPicPr>
            <a:picLocks noChangeAspect="1"/>
          </p:cNvPicPr>
          <p:nvPr/>
        </p:nvPicPr>
        <p:blipFill rotWithShape="1">
          <a:blip r:embed="rId4"/>
          <a:srcRect l="22897" t="18670" r="23481" b="7701"/>
          <a:stretch/>
        </p:blipFill>
        <p:spPr>
          <a:xfrm>
            <a:off x="10546069" y="4671784"/>
            <a:ext cx="1461378" cy="2000591"/>
          </a:xfrm>
          <a:prstGeom prst="rect">
            <a:avLst/>
          </a:prstGeom>
        </p:spPr>
      </p:pic>
      <p:sp>
        <p:nvSpPr>
          <p:cNvPr id="5" name="TextBox 4">
            <a:extLst>
              <a:ext uri="{FF2B5EF4-FFF2-40B4-BE49-F238E27FC236}">
                <a16:creationId xmlns:a16="http://schemas.microsoft.com/office/drawing/2014/main" id="{AEA2871C-0A47-E527-C7B1-1D2310E10E73}"/>
              </a:ext>
            </a:extLst>
          </p:cNvPr>
          <p:cNvSpPr txBox="1"/>
          <p:nvPr/>
        </p:nvSpPr>
        <p:spPr>
          <a:xfrm>
            <a:off x="315560" y="1489277"/>
            <a:ext cx="3835878" cy="2246769"/>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2000" b="1" dirty="0">
              <a:latin typeface="Century Gothic"/>
            </a:endParaRPr>
          </a:p>
          <a:p>
            <a:pPr algn="ctr"/>
            <a:r>
              <a:rPr lang="en-GB" sz="2000" b="1" dirty="0">
                <a:latin typeface="Century Gothic"/>
              </a:rPr>
              <a:t>Kirsty Matthew</a:t>
            </a:r>
            <a:br>
              <a:rPr lang="en-GB" sz="2000" b="1" dirty="0">
                <a:latin typeface="Century Gothic"/>
              </a:rPr>
            </a:br>
            <a:r>
              <a:rPr lang="en-GB" sz="2000" dirty="0">
                <a:latin typeface="Century Gothic"/>
                <a:ea typeface="Calibri"/>
                <a:cs typeface="Calibri"/>
              </a:rPr>
              <a:t>Head of Southend Students Union</a:t>
            </a:r>
            <a:endParaRPr lang="en-GB" sz="2000" b="1" dirty="0">
              <a:latin typeface="Century Gothic"/>
              <a:ea typeface="Calibri"/>
              <a:cs typeface="Calibri"/>
            </a:endParaRPr>
          </a:p>
          <a:p>
            <a:pPr algn="ctr"/>
            <a:endParaRPr lang="en-GB" sz="2000" dirty="0">
              <a:latin typeface="Century Gothic"/>
            </a:endParaRPr>
          </a:p>
          <a:p>
            <a:pPr algn="ctr"/>
            <a:endParaRPr lang="en-GB" sz="2000" dirty="0">
              <a:latin typeface="Century Gothic"/>
            </a:endParaRPr>
          </a:p>
          <a:p>
            <a:pPr algn="ctr"/>
            <a:endParaRPr lang="en-GB" sz="2000" dirty="0">
              <a:latin typeface="Century Gothic"/>
            </a:endParaRPr>
          </a:p>
        </p:txBody>
      </p:sp>
      <p:sp>
        <p:nvSpPr>
          <p:cNvPr id="8" name="TextBox 7">
            <a:extLst>
              <a:ext uri="{FF2B5EF4-FFF2-40B4-BE49-F238E27FC236}">
                <a16:creationId xmlns:a16="http://schemas.microsoft.com/office/drawing/2014/main" id="{5802FCA4-FC0E-3766-600F-C5B54FC176D5}"/>
              </a:ext>
            </a:extLst>
          </p:cNvPr>
          <p:cNvSpPr txBox="1"/>
          <p:nvPr/>
        </p:nvSpPr>
        <p:spPr>
          <a:xfrm>
            <a:off x="4335774" y="1486661"/>
            <a:ext cx="3749614" cy="1015663"/>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2000" dirty="0">
              <a:latin typeface="Century Gothic"/>
            </a:endParaRPr>
          </a:p>
          <a:p>
            <a:pPr algn="ctr"/>
            <a:r>
              <a:rPr lang="en-GB" sz="2000" b="1" dirty="0">
                <a:latin typeface="Century Gothic"/>
              </a:rPr>
              <a:t>India Berry</a:t>
            </a:r>
          </a:p>
          <a:p>
            <a:pPr algn="ctr"/>
            <a:r>
              <a:rPr lang="en-GB" sz="2000" dirty="0">
                <a:latin typeface="Century Gothic"/>
                <a:ea typeface="Calibri" panose="020F0502020204030204"/>
                <a:cs typeface="Calibri" panose="020F0502020204030204"/>
              </a:rPr>
              <a:t>Engagement Coordinator</a:t>
            </a:r>
            <a:endParaRPr lang="en-GB" sz="2400" dirty="0">
              <a:latin typeface="Calibri" panose="020F0502020204030204"/>
              <a:ea typeface="Calibri" panose="020F0502020204030204"/>
              <a:cs typeface="Calibri" panose="020F0502020204030204"/>
            </a:endParaRPr>
          </a:p>
        </p:txBody>
      </p:sp>
      <p:sp>
        <p:nvSpPr>
          <p:cNvPr id="9" name="TextBox 8">
            <a:extLst>
              <a:ext uri="{FF2B5EF4-FFF2-40B4-BE49-F238E27FC236}">
                <a16:creationId xmlns:a16="http://schemas.microsoft.com/office/drawing/2014/main" id="{35BC5493-C75A-18D7-D063-D04852BEC1E7}"/>
              </a:ext>
            </a:extLst>
          </p:cNvPr>
          <p:cNvSpPr txBox="1"/>
          <p:nvPr/>
        </p:nvSpPr>
        <p:spPr>
          <a:xfrm>
            <a:off x="8255349" y="1485573"/>
            <a:ext cx="3620218" cy="2246769"/>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2000" b="1" dirty="0">
              <a:latin typeface="Century Gothic"/>
              <a:cs typeface="Segoe UI"/>
            </a:endParaRPr>
          </a:p>
          <a:p>
            <a:pPr algn="ctr"/>
            <a:endParaRPr lang="en-GB" sz="2000" b="1" dirty="0">
              <a:latin typeface="Century Gothic"/>
              <a:cs typeface="Segoe UI"/>
            </a:endParaRPr>
          </a:p>
          <a:p>
            <a:pPr algn="ctr"/>
            <a:r>
              <a:rPr lang="en-GB" sz="2000" b="1" dirty="0">
                <a:latin typeface="Century Gothic"/>
                <a:cs typeface="Segoe UI"/>
              </a:rPr>
              <a:t>Rebecca Fernando</a:t>
            </a:r>
            <a:endParaRPr lang="en-GB" b="1" dirty="0">
              <a:cs typeface="Calibri"/>
            </a:endParaRPr>
          </a:p>
          <a:p>
            <a:pPr algn="ctr"/>
            <a:r>
              <a:rPr lang="en-GB" sz="2000" dirty="0">
                <a:latin typeface="Century Gothic"/>
                <a:cs typeface="Segoe UI"/>
              </a:rPr>
              <a:t>VP Southend</a:t>
            </a:r>
          </a:p>
          <a:p>
            <a:pPr algn="ctr"/>
            <a:endParaRPr lang="en-GB" sz="2000" dirty="0">
              <a:latin typeface="Century Gothic"/>
              <a:cs typeface="Segoe UI"/>
            </a:endParaRPr>
          </a:p>
          <a:p>
            <a:pPr algn="ctr"/>
            <a:endParaRPr lang="en-GB" sz="2000" dirty="0">
              <a:latin typeface="Century Gothic"/>
              <a:cs typeface="Segoe UI"/>
            </a:endParaRPr>
          </a:p>
          <a:p>
            <a:pPr algn="ctr"/>
            <a:endParaRPr lang="en-GB" sz="2000" dirty="0">
              <a:latin typeface="Century Gothic"/>
              <a:cs typeface="Segoe UI"/>
            </a:endParaRPr>
          </a:p>
        </p:txBody>
      </p:sp>
    </p:spTree>
    <p:extLst>
      <p:ext uri="{BB962C8B-B14F-4D97-AF65-F5344CB8AC3E}">
        <p14:creationId xmlns:p14="http://schemas.microsoft.com/office/powerpoint/2010/main" val="1054290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6200000">
            <a:off x="-2958106" y="2958106"/>
            <a:ext cx="6858000" cy="941789"/>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nvGrpSpPr>
          <p:cNvPr id="6" name="Group 6"/>
          <p:cNvGrpSpPr/>
          <p:nvPr/>
        </p:nvGrpSpPr>
        <p:grpSpPr>
          <a:xfrm>
            <a:off x="415948" y="1208812"/>
            <a:ext cx="109893" cy="809155"/>
            <a:chOff x="0" y="0"/>
            <a:chExt cx="219785" cy="1618311"/>
          </a:xfrm>
        </p:grpSpPr>
        <p:sp>
          <p:nvSpPr>
            <p:cNvPr id="7" name="AutoShape 7"/>
            <p:cNvSpPr/>
            <p:nvPr/>
          </p:nvSpPr>
          <p:spPr>
            <a:xfrm rot="5400000">
              <a:off x="-8281" y="8281"/>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AutoShape 8"/>
            <p:cNvSpPr/>
            <p:nvPr/>
          </p:nvSpPr>
          <p:spPr>
            <a:xfrm rot="5400000">
              <a:off x="-8281" y="468936"/>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9" name="AutoShape 9"/>
            <p:cNvSpPr/>
            <p:nvPr/>
          </p:nvSpPr>
          <p:spPr>
            <a:xfrm rot="5400000">
              <a:off x="-8281" y="929590"/>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0" name="AutoShape 10"/>
            <p:cNvSpPr/>
            <p:nvPr/>
          </p:nvSpPr>
          <p:spPr>
            <a:xfrm rot="5400000">
              <a:off x="-8281" y="1390244"/>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1" name="AutoShape 11"/>
            <p:cNvSpPr/>
            <p:nvPr/>
          </p:nvSpPr>
          <p:spPr>
            <a:xfrm rot="5400000">
              <a:off x="66678" y="538642"/>
              <a:ext cx="86430" cy="80373"/>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pic>
        <p:nvPicPr>
          <p:cNvPr id="12" name="Picture 11" descr="A screenshot of a computer&#10;&#10;Description automatically generated">
            <a:extLst>
              <a:ext uri="{FF2B5EF4-FFF2-40B4-BE49-F238E27FC236}">
                <a16:creationId xmlns:a16="http://schemas.microsoft.com/office/drawing/2014/main" id="{911FB2D4-43CA-004E-96A4-4D8BCD7E0F3F}"/>
              </a:ext>
            </a:extLst>
          </p:cNvPr>
          <p:cNvPicPr>
            <a:picLocks noChangeAspect="1"/>
          </p:cNvPicPr>
          <p:nvPr/>
        </p:nvPicPr>
        <p:blipFill>
          <a:blip r:embed="rId3"/>
          <a:stretch>
            <a:fillRect/>
          </a:stretch>
        </p:blipFill>
        <p:spPr>
          <a:xfrm>
            <a:off x="6445956" y="1791877"/>
            <a:ext cx="5810250" cy="3267075"/>
          </a:xfrm>
          <a:prstGeom prst="rect">
            <a:avLst/>
          </a:prstGeom>
        </p:spPr>
      </p:pic>
      <p:sp>
        <p:nvSpPr>
          <p:cNvPr id="15" name="TextBox 14">
            <a:extLst>
              <a:ext uri="{FF2B5EF4-FFF2-40B4-BE49-F238E27FC236}">
                <a16:creationId xmlns:a16="http://schemas.microsoft.com/office/drawing/2014/main" id="{248AC1FC-7001-1ED6-8C90-347B27269FC1}"/>
              </a:ext>
            </a:extLst>
          </p:cNvPr>
          <p:cNvSpPr txBox="1"/>
          <p:nvPr/>
        </p:nvSpPr>
        <p:spPr>
          <a:xfrm>
            <a:off x="1400176" y="2105025"/>
            <a:ext cx="5048250" cy="2634311"/>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800" indent="-304800">
              <a:buFont typeface="Arial"/>
              <a:buChar char="•"/>
            </a:pPr>
            <a:endParaRPr lang="en-US" sz="1850" b="1" dirty="0">
              <a:latin typeface="Century Gothic"/>
              <a:cs typeface="Calibri"/>
            </a:endParaRPr>
          </a:p>
          <a:p>
            <a:pPr marL="304815" indent="-304815">
              <a:buFont typeface="Arial"/>
              <a:buChar char="•"/>
            </a:pPr>
            <a:endParaRPr lang="en-US" sz="1867" b="1" dirty="0">
              <a:latin typeface="Century Gothic"/>
            </a:endParaRPr>
          </a:p>
          <a:p>
            <a:pPr marL="304815" indent="-304815">
              <a:buFont typeface="Arial"/>
              <a:buChar char="•"/>
            </a:pPr>
            <a:r>
              <a:rPr lang="en-US" sz="1867" b="1" dirty="0">
                <a:latin typeface="Century Gothic"/>
              </a:rPr>
              <a:t>The main hub page Sport/Societies lives under the Opportunities tab</a:t>
            </a:r>
          </a:p>
          <a:p>
            <a:pPr marL="304815" indent="-304815">
              <a:buFont typeface="Arial"/>
              <a:buChar char="•"/>
            </a:pPr>
            <a:endParaRPr lang="en-US" sz="1867" b="1" dirty="0">
              <a:latin typeface="Century Gothic"/>
            </a:endParaRPr>
          </a:p>
          <a:p>
            <a:pPr marL="304800" indent="-304800">
              <a:buFont typeface="Arial"/>
              <a:buChar char="•"/>
            </a:pPr>
            <a:r>
              <a:rPr lang="en-US" sz="1850" b="1" dirty="0">
                <a:latin typeface="Century Gothic"/>
              </a:rPr>
              <a:t>Execs have access to:</a:t>
            </a:r>
          </a:p>
          <a:p>
            <a:pPr marL="304800" indent="-304800">
              <a:buFont typeface="Arial"/>
              <a:buChar char="•"/>
            </a:pPr>
            <a:r>
              <a:rPr lang="en-US" sz="1850" dirty="0">
                <a:ea typeface="+mn-lt"/>
                <a:cs typeface="+mn-lt"/>
              </a:rPr>
              <a:t>• Edit details on your group's page</a:t>
            </a:r>
            <a:endParaRPr lang="en-US" sz="1850" b="1" dirty="0">
              <a:latin typeface="Century Gothic"/>
              <a:ea typeface="+mn-lt"/>
              <a:cs typeface="+mn-lt"/>
            </a:endParaRPr>
          </a:p>
          <a:p>
            <a:pPr marL="304800" indent="-304800">
              <a:buFont typeface="Arial"/>
              <a:buChar char="•"/>
            </a:pPr>
            <a:r>
              <a:rPr lang="en-US" sz="1850" dirty="0">
                <a:ea typeface="+mn-lt"/>
                <a:cs typeface="+mn-lt"/>
              </a:rPr>
              <a:t>• Add events to your group's page</a:t>
            </a:r>
            <a:endParaRPr lang="en-US" sz="1850" b="1" dirty="0">
              <a:latin typeface="Century Gothic"/>
              <a:ea typeface="+mn-lt"/>
              <a:cs typeface="+mn-lt"/>
            </a:endParaRPr>
          </a:p>
          <a:p>
            <a:pPr marL="304800" indent="-304800">
              <a:buFont typeface="Arial"/>
              <a:buChar char="•"/>
            </a:pPr>
            <a:r>
              <a:rPr lang="en-US" sz="1850" dirty="0">
                <a:ea typeface="+mn-lt"/>
                <a:cs typeface="+mn-lt"/>
              </a:rPr>
              <a:t>• Add events to the What's On page</a:t>
            </a:r>
            <a:endParaRPr lang="en-US" sz="1850" b="1" dirty="0">
              <a:latin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6200000">
            <a:off x="-2958106" y="2958106"/>
            <a:ext cx="6858000" cy="941789"/>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nvGrpSpPr>
          <p:cNvPr id="6" name="Group 6"/>
          <p:cNvGrpSpPr/>
          <p:nvPr/>
        </p:nvGrpSpPr>
        <p:grpSpPr>
          <a:xfrm>
            <a:off x="415948" y="1208812"/>
            <a:ext cx="109893" cy="809155"/>
            <a:chOff x="0" y="0"/>
            <a:chExt cx="219785" cy="1618311"/>
          </a:xfrm>
        </p:grpSpPr>
        <p:sp>
          <p:nvSpPr>
            <p:cNvPr id="7" name="AutoShape 7"/>
            <p:cNvSpPr/>
            <p:nvPr/>
          </p:nvSpPr>
          <p:spPr>
            <a:xfrm rot="5400000">
              <a:off x="-8281" y="8281"/>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AutoShape 8"/>
            <p:cNvSpPr/>
            <p:nvPr/>
          </p:nvSpPr>
          <p:spPr>
            <a:xfrm rot="5400000">
              <a:off x="-8281" y="468936"/>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9" name="AutoShape 9"/>
            <p:cNvSpPr/>
            <p:nvPr/>
          </p:nvSpPr>
          <p:spPr>
            <a:xfrm rot="5400000">
              <a:off x="-8281" y="929590"/>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0" name="AutoShape 10"/>
            <p:cNvSpPr/>
            <p:nvPr/>
          </p:nvSpPr>
          <p:spPr>
            <a:xfrm rot="5400000">
              <a:off x="-8281" y="1390244"/>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1" name="AutoShape 11"/>
            <p:cNvSpPr/>
            <p:nvPr/>
          </p:nvSpPr>
          <p:spPr>
            <a:xfrm rot="5400000">
              <a:off x="66678" y="538642"/>
              <a:ext cx="86430" cy="80373"/>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15" name="TextBox 14">
            <a:extLst>
              <a:ext uri="{FF2B5EF4-FFF2-40B4-BE49-F238E27FC236}">
                <a16:creationId xmlns:a16="http://schemas.microsoft.com/office/drawing/2014/main" id="{248AC1FC-7001-1ED6-8C90-347B27269FC1}"/>
              </a:ext>
            </a:extLst>
          </p:cNvPr>
          <p:cNvSpPr txBox="1"/>
          <p:nvPr/>
        </p:nvSpPr>
        <p:spPr>
          <a:xfrm>
            <a:off x="1400176" y="2838450"/>
            <a:ext cx="5048250" cy="2359620"/>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815" indent="-304815">
              <a:buFont typeface="Arial"/>
              <a:buChar char="•"/>
            </a:pPr>
            <a:r>
              <a:rPr lang="en-US" sz="1867" b="1">
                <a:latin typeface="Century Gothic"/>
                <a:cs typeface="Calibri"/>
              </a:rPr>
              <a:t>What's On page is always in top 5 viewed pages</a:t>
            </a:r>
          </a:p>
          <a:p>
            <a:pPr marL="304815" indent="-304815">
              <a:buFont typeface="Arial"/>
              <a:buChar char="•"/>
            </a:pPr>
            <a:endParaRPr lang="en-US" sz="1867" b="1">
              <a:latin typeface="Century Gothic"/>
              <a:cs typeface="Calibri"/>
            </a:endParaRPr>
          </a:p>
          <a:p>
            <a:pPr marL="304815" indent="-304815">
              <a:buFont typeface="Arial"/>
              <a:buChar char="•"/>
            </a:pPr>
            <a:r>
              <a:rPr lang="en-US" sz="1867" b="1">
                <a:latin typeface="Century Gothic"/>
                <a:cs typeface="Calibri"/>
              </a:rPr>
              <a:t>Best platform for getting seen by the most students</a:t>
            </a:r>
            <a:endParaRPr lang="en-US" sz="800"/>
          </a:p>
          <a:p>
            <a:pPr marL="304815" indent="-304815">
              <a:buFont typeface="Arial"/>
              <a:buChar char="•"/>
            </a:pPr>
            <a:endParaRPr lang="en-US" sz="1867" b="1">
              <a:latin typeface="Century Gothic"/>
              <a:cs typeface="Calibri"/>
            </a:endParaRPr>
          </a:p>
          <a:p>
            <a:pPr marL="304815" indent="-304815">
              <a:buFont typeface="Arial"/>
              <a:buChar char="•"/>
            </a:pPr>
            <a:r>
              <a:rPr lang="en-US" sz="1867" b="1">
                <a:latin typeface="Century Gothic"/>
                <a:cs typeface="Calibri"/>
              </a:rPr>
              <a:t>Staff browse this page to find events to help promote</a:t>
            </a:r>
            <a:endParaRPr lang="en-US" sz="800"/>
          </a:p>
        </p:txBody>
      </p:sp>
      <p:sp>
        <p:nvSpPr>
          <p:cNvPr id="16" name="TextBox 12">
            <a:extLst>
              <a:ext uri="{FF2B5EF4-FFF2-40B4-BE49-F238E27FC236}">
                <a16:creationId xmlns:a16="http://schemas.microsoft.com/office/drawing/2014/main" id="{3B8E65CB-D123-48C2-3B63-FE52A97CBB51}"/>
              </a:ext>
            </a:extLst>
          </p:cNvPr>
          <p:cNvSpPr txBox="1"/>
          <p:nvPr/>
        </p:nvSpPr>
        <p:spPr>
          <a:xfrm>
            <a:off x="1397000" y="1211263"/>
            <a:ext cx="4940041" cy="153939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6080"/>
              </a:lnSpc>
            </a:pPr>
            <a:r>
              <a:rPr lang="en-US" sz="5034">
                <a:solidFill>
                  <a:srgbClr val="000000"/>
                </a:solidFill>
                <a:latin typeface="esu v2"/>
              </a:rPr>
              <a:t>WHY ADD TO THE WEBSITE?</a:t>
            </a:r>
            <a:endParaRPr lang="en-US" sz="800"/>
          </a:p>
        </p:txBody>
      </p:sp>
      <p:pic>
        <p:nvPicPr>
          <p:cNvPr id="3" name="Picture 2" descr="A screenshot of a computer&#10;&#10;Description automatically generated">
            <a:extLst>
              <a:ext uri="{FF2B5EF4-FFF2-40B4-BE49-F238E27FC236}">
                <a16:creationId xmlns:a16="http://schemas.microsoft.com/office/drawing/2014/main" id="{D9475F09-B782-6253-F541-6F22A0C4F16B}"/>
              </a:ext>
            </a:extLst>
          </p:cNvPr>
          <p:cNvPicPr>
            <a:picLocks noChangeAspect="1"/>
          </p:cNvPicPr>
          <p:nvPr/>
        </p:nvPicPr>
        <p:blipFill>
          <a:blip r:embed="rId3"/>
          <a:stretch>
            <a:fillRect/>
          </a:stretch>
        </p:blipFill>
        <p:spPr>
          <a:xfrm>
            <a:off x="6091296" y="1712265"/>
            <a:ext cx="6096000" cy="3429000"/>
          </a:xfrm>
          <a:prstGeom prst="rect">
            <a:avLst/>
          </a:prstGeom>
        </p:spPr>
      </p:pic>
    </p:spTree>
    <p:extLst>
      <p:ext uri="{BB962C8B-B14F-4D97-AF65-F5344CB8AC3E}">
        <p14:creationId xmlns:p14="http://schemas.microsoft.com/office/powerpoint/2010/main" val="501749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6200000">
            <a:off x="-2958106" y="2958106"/>
            <a:ext cx="6858000" cy="941789"/>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nvGrpSpPr>
          <p:cNvPr id="6" name="Group 6"/>
          <p:cNvGrpSpPr/>
          <p:nvPr/>
        </p:nvGrpSpPr>
        <p:grpSpPr>
          <a:xfrm>
            <a:off x="415948" y="1208812"/>
            <a:ext cx="109893" cy="809155"/>
            <a:chOff x="0" y="0"/>
            <a:chExt cx="219785" cy="1618311"/>
          </a:xfrm>
        </p:grpSpPr>
        <p:sp>
          <p:nvSpPr>
            <p:cNvPr id="7" name="AutoShape 7"/>
            <p:cNvSpPr/>
            <p:nvPr/>
          </p:nvSpPr>
          <p:spPr>
            <a:xfrm rot="5400000">
              <a:off x="-8281" y="8281"/>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AutoShape 8"/>
            <p:cNvSpPr/>
            <p:nvPr/>
          </p:nvSpPr>
          <p:spPr>
            <a:xfrm rot="5400000">
              <a:off x="-8281" y="468936"/>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9" name="AutoShape 9"/>
            <p:cNvSpPr/>
            <p:nvPr/>
          </p:nvSpPr>
          <p:spPr>
            <a:xfrm rot="5400000">
              <a:off x="-8281" y="929590"/>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0" name="AutoShape 10"/>
            <p:cNvSpPr/>
            <p:nvPr/>
          </p:nvSpPr>
          <p:spPr>
            <a:xfrm rot="5400000">
              <a:off x="-8281" y="1390244"/>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1" name="AutoShape 11"/>
            <p:cNvSpPr/>
            <p:nvPr/>
          </p:nvSpPr>
          <p:spPr>
            <a:xfrm rot="5400000">
              <a:off x="66678" y="538642"/>
              <a:ext cx="86430" cy="80373"/>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15" name="TextBox 14">
            <a:extLst>
              <a:ext uri="{FF2B5EF4-FFF2-40B4-BE49-F238E27FC236}">
                <a16:creationId xmlns:a16="http://schemas.microsoft.com/office/drawing/2014/main" id="{248AC1FC-7001-1ED6-8C90-347B27269FC1}"/>
              </a:ext>
            </a:extLst>
          </p:cNvPr>
          <p:cNvSpPr txBox="1"/>
          <p:nvPr/>
        </p:nvSpPr>
        <p:spPr>
          <a:xfrm>
            <a:off x="1397000" y="2132457"/>
            <a:ext cx="5048250" cy="350942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815" indent="-304815">
              <a:buFont typeface="Arial"/>
              <a:buChar char="•"/>
            </a:pPr>
            <a:r>
              <a:rPr lang="en-US" sz="1867" b="1" dirty="0">
                <a:latin typeface="Century Gothic"/>
                <a:cs typeface="Calibri"/>
              </a:rPr>
              <a:t>You need to provide us with the following information:</a:t>
            </a:r>
          </a:p>
          <a:p>
            <a:pPr marL="609630" lvl="1" indent="-304815">
              <a:buFont typeface="Arial"/>
              <a:buChar char="•"/>
            </a:pPr>
            <a:r>
              <a:rPr lang="en-US" sz="1867" b="1" dirty="0">
                <a:latin typeface="Century Gothic"/>
                <a:cs typeface="Calibri"/>
              </a:rPr>
              <a:t>Name</a:t>
            </a:r>
          </a:p>
          <a:p>
            <a:pPr marL="609630" lvl="1" indent="-304815">
              <a:buFont typeface="Arial"/>
              <a:buChar char="•"/>
            </a:pPr>
            <a:r>
              <a:rPr lang="en-US" sz="1867" b="1" dirty="0">
                <a:latin typeface="Century Gothic"/>
                <a:cs typeface="Calibri"/>
              </a:rPr>
              <a:t>Dates </a:t>
            </a:r>
          </a:p>
          <a:p>
            <a:pPr marL="609630" lvl="1" indent="-304815">
              <a:buFont typeface="Arial"/>
              <a:buChar char="•"/>
            </a:pPr>
            <a:r>
              <a:rPr lang="en-US" sz="1867" b="1" dirty="0">
                <a:latin typeface="Century Gothic"/>
                <a:cs typeface="Calibri"/>
              </a:rPr>
              <a:t>Short description</a:t>
            </a:r>
          </a:p>
          <a:p>
            <a:pPr marL="609630" lvl="1" indent="-304815">
              <a:buFont typeface="Arial"/>
              <a:buChar char="•"/>
            </a:pPr>
            <a:r>
              <a:rPr lang="en-US" sz="1867" b="1" dirty="0">
                <a:latin typeface="Century Gothic"/>
                <a:cs typeface="Calibri"/>
              </a:rPr>
              <a:t>Location</a:t>
            </a:r>
          </a:p>
          <a:p>
            <a:pPr marL="609630" lvl="1" indent="-304815">
              <a:buFont typeface="Arial"/>
              <a:buChar char="•"/>
            </a:pPr>
            <a:r>
              <a:rPr lang="en-US" sz="1867" b="1" dirty="0">
                <a:latin typeface="Century Gothic"/>
                <a:cs typeface="Calibri"/>
              </a:rPr>
              <a:t>Always tick society event/sport - ignore all other options</a:t>
            </a:r>
          </a:p>
          <a:p>
            <a:pPr marL="609630" lvl="1" indent="-304815">
              <a:buFont typeface="Arial"/>
              <a:buChar char="•"/>
            </a:pPr>
            <a:r>
              <a:rPr lang="en-US" sz="1867" b="1" dirty="0">
                <a:latin typeface="Century Gothic"/>
                <a:cs typeface="Calibri"/>
              </a:rPr>
              <a:t>Image</a:t>
            </a:r>
          </a:p>
          <a:p>
            <a:pPr marL="609630" lvl="1" indent="-304815">
              <a:buFont typeface="Arial"/>
              <a:buChar char="•"/>
            </a:pPr>
            <a:r>
              <a:rPr lang="en-US" sz="1867" b="1" dirty="0">
                <a:latin typeface="Century Gothic"/>
                <a:cs typeface="Calibri"/>
              </a:rPr>
              <a:t>Event description</a:t>
            </a:r>
          </a:p>
          <a:p>
            <a:pPr marL="609630" lvl="1" indent="-304815">
              <a:buFont typeface="Arial"/>
              <a:buChar char="•"/>
            </a:pPr>
            <a:endParaRPr lang="en-US" sz="1867" b="1" dirty="0">
              <a:latin typeface="Century Gothic"/>
              <a:cs typeface="Calibri"/>
            </a:endParaRPr>
          </a:p>
          <a:p>
            <a:pPr marL="609630" lvl="1" indent="-304815">
              <a:buFont typeface="Arial"/>
              <a:buChar char="•"/>
            </a:pPr>
            <a:endParaRPr lang="en-US" sz="1867" b="1" dirty="0">
              <a:latin typeface="Century Gothic"/>
              <a:cs typeface="Calibri"/>
            </a:endParaRPr>
          </a:p>
        </p:txBody>
      </p:sp>
      <p:sp>
        <p:nvSpPr>
          <p:cNvPr id="5" name="TextBox 12">
            <a:extLst>
              <a:ext uri="{FF2B5EF4-FFF2-40B4-BE49-F238E27FC236}">
                <a16:creationId xmlns:a16="http://schemas.microsoft.com/office/drawing/2014/main" id="{9FBB7BE8-71E3-FA1E-84E1-85DBB75697FC}"/>
              </a:ext>
            </a:extLst>
          </p:cNvPr>
          <p:cNvSpPr txBox="1"/>
          <p:nvPr/>
        </p:nvSpPr>
        <p:spPr>
          <a:xfrm>
            <a:off x="1397000" y="1211263"/>
            <a:ext cx="4940041" cy="77311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6080"/>
              </a:lnSpc>
            </a:pPr>
            <a:r>
              <a:rPr lang="en-US" sz="5034">
                <a:solidFill>
                  <a:srgbClr val="000000"/>
                </a:solidFill>
                <a:latin typeface="esu v2"/>
              </a:rPr>
              <a:t>Event listings</a:t>
            </a:r>
            <a:endParaRPr lang="en-US" sz="800"/>
          </a:p>
        </p:txBody>
      </p:sp>
      <p:grpSp>
        <p:nvGrpSpPr>
          <p:cNvPr id="13" name="Group 12">
            <a:extLst>
              <a:ext uri="{FF2B5EF4-FFF2-40B4-BE49-F238E27FC236}">
                <a16:creationId xmlns:a16="http://schemas.microsoft.com/office/drawing/2014/main" id="{848B559D-BC3D-68C4-43F4-BCFC629B1CBE}"/>
              </a:ext>
            </a:extLst>
          </p:cNvPr>
          <p:cNvGrpSpPr/>
          <p:nvPr/>
        </p:nvGrpSpPr>
        <p:grpSpPr>
          <a:xfrm>
            <a:off x="7492286" y="635000"/>
            <a:ext cx="4083765" cy="5435600"/>
            <a:chOff x="11238428" y="952500"/>
            <a:chExt cx="6125647" cy="8153400"/>
          </a:xfrm>
        </p:grpSpPr>
        <p:pic>
          <p:nvPicPr>
            <p:cNvPr id="3" name="Picture 2" descr="A poster of a couple of people on a blanket&#10;&#10;Description automatically generated">
              <a:extLst>
                <a:ext uri="{FF2B5EF4-FFF2-40B4-BE49-F238E27FC236}">
                  <a16:creationId xmlns:a16="http://schemas.microsoft.com/office/drawing/2014/main" id="{DAC77A79-A332-61EE-72D5-437A1E4A37B6}"/>
                </a:ext>
              </a:extLst>
            </p:cNvPr>
            <p:cNvPicPr>
              <a:picLocks noChangeAspect="1"/>
            </p:cNvPicPr>
            <p:nvPr/>
          </p:nvPicPr>
          <p:blipFill>
            <a:blip r:embed="rId3"/>
            <a:stretch>
              <a:fillRect/>
            </a:stretch>
          </p:blipFill>
          <p:spPr>
            <a:xfrm>
              <a:off x="11239500" y="952500"/>
              <a:ext cx="6124575" cy="8153400"/>
            </a:xfrm>
            <a:prstGeom prst="rect">
              <a:avLst/>
            </a:prstGeom>
          </p:spPr>
        </p:pic>
        <p:pic>
          <p:nvPicPr>
            <p:cNvPr id="12" name="Picture 11" descr="A person and person playing a game on a blanket in a park&#10;&#10;Description automatically generated">
              <a:extLst>
                <a:ext uri="{FF2B5EF4-FFF2-40B4-BE49-F238E27FC236}">
                  <a16:creationId xmlns:a16="http://schemas.microsoft.com/office/drawing/2014/main" id="{F1F8A4DB-D07B-C257-F57F-42BF2B3271DE}"/>
                </a:ext>
              </a:extLst>
            </p:cNvPr>
            <p:cNvPicPr>
              <a:picLocks noChangeAspect="1"/>
            </p:cNvPicPr>
            <p:nvPr/>
          </p:nvPicPr>
          <p:blipFill rotWithShape="1">
            <a:blip r:embed="rId4"/>
            <a:srcRect l="-1458" t="41573" r="702" b="21509"/>
            <a:stretch/>
          </p:blipFill>
          <p:spPr>
            <a:xfrm>
              <a:off x="11238428" y="1062919"/>
              <a:ext cx="6005504" cy="3291382"/>
            </a:xfrm>
            <a:prstGeom prst="rect">
              <a:avLst/>
            </a:prstGeom>
          </p:spPr>
        </p:pic>
      </p:grpSp>
    </p:spTree>
    <p:extLst>
      <p:ext uri="{BB962C8B-B14F-4D97-AF65-F5344CB8AC3E}">
        <p14:creationId xmlns:p14="http://schemas.microsoft.com/office/powerpoint/2010/main" val="854173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6200000">
            <a:off x="-2958106" y="2958106"/>
            <a:ext cx="6858000" cy="941789"/>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nvGrpSpPr>
          <p:cNvPr id="6" name="Group 6"/>
          <p:cNvGrpSpPr/>
          <p:nvPr/>
        </p:nvGrpSpPr>
        <p:grpSpPr>
          <a:xfrm>
            <a:off x="415948" y="1208812"/>
            <a:ext cx="109893" cy="809155"/>
            <a:chOff x="0" y="0"/>
            <a:chExt cx="219785" cy="1618311"/>
          </a:xfrm>
        </p:grpSpPr>
        <p:sp>
          <p:nvSpPr>
            <p:cNvPr id="7" name="AutoShape 7"/>
            <p:cNvSpPr/>
            <p:nvPr/>
          </p:nvSpPr>
          <p:spPr>
            <a:xfrm rot="5400000">
              <a:off x="-8281" y="8281"/>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AutoShape 8"/>
            <p:cNvSpPr/>
            <p:nvPr/>
          </p:nvSpPr>
          <p:spPr>
            <a:xfrm rot="5400000">
              <a:off x="-8281" y="468936"/>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9" name="AutoShape 9"/>
            <p:cNvSpPr/>
            <p:nvPr/>
          </p:nvSpPr>
          <p:spPr>
            <a:xfrm rot="5400000">
              <a:off x="-8281" y="929590"/>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0" name="AutoShape 10"/>
            <p:cNvSpPr/>
            <p:nvPr/>
          </p:nvSpPr>
          <p:spPr>
            <a:xfrm rot="5400000">
              <a:off x="-8281" y="1390244"/>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1" name="AutoShape 11"/>
            <p:cNvSpPr/>
            <p:nvPr/>
          </p:nvSpPr>
          <p:spPr>
            <a:xfrm rot="5400000">
              <a:off x="66678" y="538642"/>
              <a:ext cx="86430" cy="80373"/>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15" name="TextBox 14">
            <a:extLst>
              <a:ext uri="{FF2B5EF4-FFF2-40B4-BE49-F238E27FC236}">
                <a16:creationId xmlns:a16="http://schemas.microsoft.com/office/drawing/2014/main" id="{248AC1FC-7001-1ED6-8C90-347B27269FC1}"/>
              </a:ext>
            </a:extLst>
          </p:cNvPr>
          <p:cNvSpPr txBox="1"/>
          <p:nvPr/>
        </p:nvSpPr>
        <p:spPr>
          <a:xfrm>
            <a:off x="1400176" y="2105025"/>
            <a:ext cx="5048250" cy="264687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815" indent="-304815">
              <a:buFont typeface="Arial"/>
              <a:buChar char="•"/>
            </a:pPr>
            <a:r>
              <a:rPr lang="en-US" sz="1867" b="1">
                <a:latin typeface="Century Gothic"/>
                <a:cs typeface="Calibri"/>
              </a:rPr>
              <a:t>2000px wide x 500px tall</a:t>
            </a:r>
            <a:endParaRPr lang="en-US" sz="800"/>
          </a:p>
          <a:p>
            <a:pPr marL="304815" indent="-304815">
              <a:buFont typeface="Arial"/>
              <a:buChar char="•"/>
            </a:pPr>
            <a:endParaRPr lang="en-US" sz="1867" b="1">
              <a:latin typeface="Century Gothic"/>
              <a:cs typeface="Calibri"/>
            </a:endParaRPr>
          </a:p>
          <a:p>
            <a:pPr marL="304815" indent="-304815">
              <a:buFont typeface="Arial"/>
              <a:buChar char="•"/>
            </a:pPr>
            <a:r>
              <a:rPr lang="en-US" sz="1867" b="1">
                <a:latin typeface="Century Gothic"/>
                <a:cs typeface="Calibri"/>
              </a:rPr>
              <a:t>Best practice is to make sure the most important part of your image is centered </a:t>
            </a:r>
            <a:endParaRPr lang="en-US" sz="800"/>
          </a:p>
          <a:p>
            <a:pPr marL="304815" indent="-304815">
              <a:buFont typeface="Arial"/>
              <a:buChar char="•"/>
            </a:pPr>
            <a:endParaRPr lang="en-US" sz="1867" b="1">
              <a:latin typeface="Century Gothic"/>
              <a:cs typeface="Calibri"/>
            </a:endParaRPr>
          </a:p>
          <a:p>
            <a:pPr marL="304815" indent="-304815">
              <a:buFont typeface="Arial"/>
              <a:buChar char="•"/>
            </a:pPr>
            <a:r>
              <a:rPr lang="en-US" sz="1867" b="1">
                <a:latin typeface="Century Gothic"/>
                <a:cs typeface="Calibri"/>
              </a:rPr>
              <a:t>Event information doesn't need to be in the image as it is displayed underneath the image on all views</a:t>
            </a:r>
            <a:endParaRPr lang="en-US" sz="800"/>
          </a:p>
        </p:txBody>
      </p:sp>
      <p:pic>
        <p:nvPicPr>
          <p:cNvPr id="4" name="Picture 3" descr="A screenshot of a computer&#10;&#10;Description automatically generated">
            <a:extLst>
              <a:ext uri="{FF2B5EF4-FFF2-40B4-BE49-F238E27FC236}">
                <a16:creationId xmlns:a16="http://schemas.microsoft.com/office/drawing/2014/main" id="{B876FC68-0589-55CA-35FB-0EA6B9AB29BB}"/>
              </a:ext>
            </a:extLst>
          </p:cNvPr>
          <p:cNvPicPr>
            <a:picLocks noChangeAspect="1"/>
          </p:cNvPicPr>
          <p:nvPr/>
        </p:nvPicPr>
        <p:blipFill>
          <a:blip r:embed="rId3"/>
          <a:stretch>
            <a:fillRect/>
          </a:stretch>
        </p:blipFill>
        <p:spPr>
          <a:xfrm>
            <a:off x="6854825" y="265283"/>
            <a:ext cx="4962525" cy="2857630"/>
          </a:xfrm>
          <a:prstGeom prst="rect">
            <a:avLst/>
          </a:prstGeom>
        </p:spPr>
      </p:pic>
      <p:pic>
        <p:nvPicPr>
          <p:cNvPr id="5" name="Picture 4" descr="A screen shot of a web page&#10;&#10;Description automatically generated">
            <a:extLst>
              <a:ext uri="{FF2B5EF4-FFF2-40B4-BE49-F238E27FC236}">
                <a16:creationId xmlns:a16="http://schemas.microsoft.com/office/drawing/2014/main" id="{72C9F882-EF7F-3385-21AF-931070D1792E}"/>
              </a:ext>
            </a:extLst>
          </p:cNvPr>
          <p:cNvPicPr>
            <a:picLocks noChangeAspect="1"/>
          </p:cNvPicPr>
          <p:nvPr/>
        </p:nvPicPr>
        <p:blipFill>
          <a:blip r:embed="rId4"/>
          <a:stretch>
            <a:fillRect/>
          </a:stretch>
        </p:blipFill>
        <p:spPr>
          <a:xfrm>
            <a:off x="10388754" y="3525779"/>
            <a:ext cx="1647165" cy="2724150"/>
          </a:xfrm>
          <a:prstGeom prst="rect">
            <a:avLst/>
          </a:prstGeom>
        </p:spPr>
      </p:pic>
      <p:pic>
        <p:nvPicPr>
          <p:cNvPr id="13" name="Picture 12" descr="A screenshot of a phone&#10;&#10;Description automatically generated">
            <a:extLst>
              <a:ext uri="{FF2B5EF4-FFF2-40B4-BE49-F238E27FC236}">
                <a16:creationId xmlns:a16="http://schemas.microsoft.com/office/drawing/2014/main" id="{FE559489-8EFA-BF58-E1DA-672242329FD4}"/>
              </a:ext>
            </a:extLst>
          </p:cNvPr>
          <p:cNvPicPr>
            <a:picLocks noChangeAspect="1"/>
          </p:cNvPicPr>
          <p:nvPr/>
        </p:nvPicPr>
        <p:blipFill>
          <a:blip r:embed="rId5"/>
          <a:stretch>
            <a:fillRect/>
          </a:stretch>
        </p:blipFill>
        <p:spPr>
          <a:xfrm>
            <a:off x="5687484" y="4548360"/>
            <a:ext cx="4391025" cy="2050000"/>
          </a:xfrm>
          <a:prstGeom prst="rect">
            <a:avLst/>
          </a:prstGeom>
        </p:spPr>
      </p:pic>
      <p:sp>
        <p:nvSpPr>
          <p:cNvPr id="16" name="TextBox 12">
            <a:extLst>
              <a:ext uri="{FF2B5EF4-FFF2-40B4-BE49-F238E27FC236}">
                <a16:creationId xmlns:a16="http://schemas.microsoft.com/office/drawing/2014/main" id="{3B8E65CB-D123-48C2-3B63-FE52A97CBB51}"/>
              </a:ext>
            </a:extLst>
          </p:cNvPr>
          <p:cNvSpPr txBox="1"/>
          <p:nvPr/>
        </p:nvSpPr>
        <p:spPr>
          <a:xfrm>
            <a:off x="1397000" y="1211263"/>
            <a:ext cx="4940041" cy="77311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6080"/>
              </a:lnSpc>
            </a:pPr>
            <a:r>
              <a:rPr lang="en-US" sz="5034">
                <a:solidFill>
                  <a:srgbClr val="000000"/>
                </a:solidFill>
                <a:latin typeface="esu v2"/>
              </a:rPr>
              <a:t>Event images</a:t>
            </a:r>
            <a:endParaRPr lang="en-US" sz="800"/>
          </a:p>
        </p:txBody>
      </p:sp>
    </p:spTree>
    <p:extLst>
      <p:ext uri="{BB962C8B-B14F-4D97-AF65-F5344CB8AC3E}">
        <p14:creationId xmlns:p14="http://schemas.microsoft.com/office/powerpoint/2010/main" val="3635488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6200000">
            <a:off x="-2958106" y="2958106"/>
            <a:ext cx="6858000" cy="941789"/>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nvGrpSpPr>
          <p:cNvPr id="6" name="Group 6"/>
          <p:cNvGrpSpPr/>
          <p:nvPr/>
        </p:nvGrpSpPr>
        <p:grpSpPr>
          <a:xfrm>
            <a:off x="415948" y="1208812"/>
            <a:ext cx="109893" cy="809155"/>
            <a:chOff x="0" y="0"/>
            <a:chExt cx="219785" cy="1618311"/>
          </a:xfrm>
        </p:grpSpPr>
        <p:sp>
          <p:nvSpPr>
            <p:cNvPr id="7" name="AutoShape 7"/>
            <p:cNvSpPr/>
            <p:nvPr/>
          </p:nvSpPr>
          <p:spPr>
            <a:xfrm rot="5400000">
              <a:off x="-8281" y="8281"/>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AutoShape 8"/>
            <p:cNvSpPr/>
            <p:nvPr/>
          </p:nvSpPr>
          <p:spPr>
            <a:xfrm rot="5400000">
              <a:off x="-8281" y="468936"/>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9" name="AutoShape 9"/>
            <p:cNvSpPr/>
            <p:nvPr/>
          </p:nvSpPr>
          <p:spPr>
            <a:xfrm rot="5400000">
              <a:off x="-8281" y="929590"/>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0" name="AutoShape 10"/>
            <p:cNvSpPr/>
            <p:nvPr/>
          </p:nvSpPr>
          <p:spPr>
            <a:xfrm rot="5400000">
              <a:off x="-8281" y="1390244"/>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1" name="AutoShape 11"/>
            <p:cNvSpPr/>
            <p:nvPr/>
          </p:nvSpPr>
          <p:spPr>
            <a:xfrm rot="5400000">
              <a:off x="66678" y="538642"/>
              <a:ext cx="86430" cy="80373"/>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16" name="TextBox 12">
            <a:extLst>
              <a:ext uri="{FF2B5EF4-FFF2-40B4-BE49-F238E27FC236}">
                <a16:creationId xmlns:a16="http://schemas.microsoft.com/office/drawing/2014/main" id="{3B8E65CB-D123-48C2-3B63-FE52A97CBB51}"/>
              </a:ext>
            </a:extLst>
          </p:cNvPr>
          <p:cNvSpPr txBox="1"/>
          <p:nvPr/>
        </p:nvSpPr>
        <p:spPr>
          <a:xfrm>
            <a:off x="1397000" y="1211263"/>
            <a:ext cx="7540365" cy="75597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6080"/>
              </a:lnSpc>
            </a:pPr>
            <a:r>
              <a:rPr lang="en-US" sz="5000" dirty="0">
                <a:solidFill>
                  <a:srgbClr val="000000"/>
                </a:solidFill>
                <a:latin typeface="Calibri"/>
                <a:ea typeface="Calibri"/>
                <a:cs typeface="Calibri"/>
              </a:rPr>
              <a:t>How</a:t>
            </a:r>
            <a:r>
              <a:rPr lang="en-US" sz="5000" dirty="0">
                <a:solidFill>
                  <a:srgbClr val="000000"/>
                </a:solidFill>
                <a:ea typeface="+mn-lt"/>
                <a:cs typeface="+mn-lt"/>
              </a:rPr>
              <a:t> to use messaging admin</a:t>
            </a:r>
            <a:endParaRPr lang="en-US" sz="800" dirty="0"/>
          </a:p>
        </p:txBody>
      </p:sp>
      <p:pic>
        <p:nvPicPr>
          <p:cNvPr id="4" name="Picture 3" descr="A screenshot of a computer&#10;&#10;AI-generated content may be incorrect.">
            <a:extLst>
              <a:ext uri="{FF2B5EF4-FFF2-40B4-BE49-F238E27FC236}">
                <a16:creationId xmlns:a16="http://schemas.microsoft.com/office/drawing/2014/main" id="{6222D562-5D53-0E3E-36BC-BC878D5404A0}"/>
              </a:ext>
            </a:extLst>
          </p:cNvPr>
          <p:cNvPicPr>
            <a:picLocks noChangeAspect="1"/>
          </p:cNvPicPr>
          <p:nvPr/>
        </p:nvPicPr>
        <p:blipFill>
          <a:blip r:embed="rId3"/>
          <a:stretch>
            <a:fillRect/>
          </a:stretch>
        </p:blipFill>
        <p:spPr>
          <a:xfrm>
            <a:off x="942975" y="2618422"/>
            <a:ext cx="9676130" cy="4242435"/>
          </a:xfrm>
          <a:prstGeom prst="rect">
            <a:avLst/>
          </a:prstGeom>
        </p:spPr>
      </p:pic>
    </p:spTree>
    <p:extLst>
      <p:ext uri="{BB962C8B-B14F-4D97-AF65-F5344CB8AC3E}">
        <p14:creationId xmlns:p14="http://schemas.microsoft.com/office/powerpoint/2010/main" val="4140787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6200000">
            <a:off x="-2958106" y="2958106"/>
            <a:ext cx="6858000" cy="941789"/>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nvGrpSpPr>
          <p:cNvPr id="6" name="Group 6"/>
          <p:cNvGrpSpPr/>
          <p:nvPr/>
        </p:nvGrpSpPr>
        <p:grpSpPr>
          <a:xfrm>
            <a:off x="415948" y="1208812"/>
            <a:ext cx="109893" cy="809155"/>
            <a:chOff x="0" y="0"/>
            <a:chExt cx="219785" cy="1618311"/>
          </a:xfrm>
        </p:grpSpPr>
        <p:sp>
          <p:nvSpPr>
            <p:cNvPr id="7" name="AutoShape 7"/>
            <p:cNvSpPr/>
            <p:nvPr/>
          </p:nvSpPr>
          <p:spPr>
            <a:xfrm rot="5400000">
              <a:off x="-8281" y="8281"/>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AutoShape 8"/>
            <p:cNvSpPr/>
            <p:nvPr/>
          </p:nvSpPr>
          <p:spPr>
            <a:xfrm rot="5400000">
              <a:off x="-8281" y="468936"/>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9" name="AutoShape 9"/>
            <p:cNvSpPr/>
            <p:nvPr/>
          </p:nvSpPr>
          <p:spPr>
            <a:xfrm rot="5400000">
              <a:off x="-8281" y="929590"/>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0" name="AutoShape 10"/>
            <p:cNvSpPr/>
            <p:nvPr/>
          </p:nvSpPr>
          <p:spPr>
            <a:xfrm rot="5400000">
              <a:off x="-8281" y="1390244"/>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1" name="AutoShape 11"/>
            <p:cNvSpPr/>
            <p:nvPr/>
          </p:nvSpPr>
          <p:spPr>
            <a:xfrm rot="5400000">
              <a:off x="66678" y="538642"/>
              <a:ext cx="86430" cy="80373"/>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16" name="TextBox 12">
            <a:extLst>
              <a:ext uri="{FF2B5EF4-FFF2-40B4-BE49-F238E27FC236}">
                <a16:creationId xmlns:a16="http://schemas.microsoft.com/office/drawing/2014/main" id="{3B8E65CB-D123-48C2-3B63-FE52A97CBB51}"/>
              </a:ext>
            </a:extLst>
          </p:cNvPr>
          <p:cNvSpPr txBox="1"/>
          <p:nvPr/>
        </p:nvSpPr>
        <p:spPr>
          <a:xfrm>
            <a:off x="1397000" y="1211263"/>
            <a:ext cx="7540365" cy="75597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6080"/>
              </a:lnSpc>
            </a:pPr>
            <a:r>
              <a:rPr lang="en-US" sz="5000" dirty="0">
                <a:solidFill>
                  <a:srgbClr val="000000"/>
                </a:solidFill>
                <a:latin typeface="Calibri"/>
                <a:ea typeface="Calibri"/>
                <a:cs typeface="Calibri"/>
              </a:rPr>
              <a:t>How</a:t>
            </a:r>
            <a:r>
              <a:rPr lang="en-US" sz="5000" dirty="0">
                <a:solidFill>
                  <a:srgbClr val="000000"/>
                </a:solidFill>
                <a:ea typeface="+mn-lt"/>
                <a:cs typeface="+mn-lt"/>
              </a:rPr>
              <a:t> to use messaging admin</a:t>
            </a:r>
            <a:endParaRPr lang="en-US" sz="800" dirty="0"/>
          </a:p>
        </p:txBody>
      </p:sp>
      <p:pic>
        <p:nvPicPr>
          <p:cNvPr id="3" name="Picture 2" descr="A screenshot of a computer&#10;&#10;AI-generated content may be incorrect.">
            <a:extLst>
              <a:ext uri="{FF2B5EF4-FFF2-40B4-BE49-F238E27FC236}">
                <a16:creationId xmlns:a16="http://schemas.microsoft.com/office/drawing/2014/main" id="{AEE28BF5-737A-388B-2902-BE9B2062B88F}"/>
              </a:ext>
            </a:extLst>
          </p:cNvPr>
          <p:cNvPicPr>
            <a:picLocks noChangeAspect="1"/>
          </p:cNvPicPr>
          <p:nvPr/>
        </p:nvPicPr>
        <p:blipFill>
          <a:blip r:embed="rId3"/>
          <a:stretch>
            <a:fillRect/>
          </a:stretch>
        </p:blipFill>
        <p:spPr>
          <a:xfrm>
            <a:off x="943610" y="2208212"/>
            <a:ext cx="10873740" cy="4646295"/>
          </a:xfrm>
          <a:prstGeom prst="rect">
            <a:avLst/>
          </a:prstGeom>
        </p:spPr>
      </p:pic>
    </p:spTree>
    <p:extLst>
      <p:ext uri="{BB962C8B-B14F-4D97-AF65-F5344CB8AC3E}">
        <p14:creationId xmlns:p14="http://schemas.microsoft.com/office/powerpoint/2010/main" val="1852754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6200000">
            <a:off x="-2958106" y="2958106"/>
            <a:ext cx="6858000" cy="941789"/>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nvGrpSpPr>
          <p:cNvPr id="6" name="Group 6"/>
          <p:cNvGrpSpPr/>
          <p:nvPr/>
        </p:nvGrpSpPr>
        <p:grpSpPr>
          <a:xfrm>
            <a:off x="415948" y="1208812"/>
            <a:ext cx="109893" cy="809155"/>
            <a:chOff x="0" y="0"/>
            <a:chExt cx="219785" cy="1618311"/>
          </a:xfrm>
        </p:grpSpPr>
        <p:sp>
          <p:nvSpPr>
            <p:cNvPr id="7" name="AutoShape 7"/>
            <p:cNvSpPr/>
            <p:nvPr/>
          </p:nvSpPr>
          <p:spPr>
            <a:xfrm rot="5400000">
              <a:off x="-8281" y="8281"/>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AutoShape 8"/>
            <p:cNvSpPr/>
            <p:nvPr/>
          </p:nvSpPr>
          <p:spPr>
            <a:xfrm rot="5400000">
              <a:off x="-8281" y="468936"/>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9" name="AutoShape 9"/>
            <p:cNvSpPr/>
            <p:nvPr/>
          </p:nvSpPr>
          <p:spPr>
            <a:xfrm rot="5400000">
              <a:off x="-8281" y="929590"/>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0" name="AutoShape 10"/>
            <p:cNvSpPr/>
            <p:nvPr/>
          </p:nvSpPr>
          <p:spPr>
            <a:xfrm rot="5400000">
              <a:off x="-8281" y="1390244"/>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1" name="AutoShape 11"/>
            <p:cNvSpPr/>
            <p:nvPr/>
          </p:nvSpPr>
          <p:spPr>
            <a:xfrm rot="5400000">
              <a:off x="66678" y="538642"/>
              <a:ext cx="86430" cy="80373"/>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16" name="TextBox 12">
            <a:extLst>
              <a:ext uri="{FF2B5EF4-FFF2-40B4-BE49-F238E27FC236}">
                <a16:creationId xmlns:a16="http://schemas.microsoft.com/office/drawing/2014/main" id="{3B8E65CB-D123-48C2-3B63-FE52A97CBB51}"/>
              </a:ext>
            </a:extLst>
          </p:cNvPr>
          <p:cNvSpPr txBox="1"/>
          <p:nvPr/>
        </p:nvSpPr>
        <p:spPr>
          <a:xfrm>
            <a:off x="1397000" y="1211263"/>
            <a:ext cx="7540365" cy="75597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6080"/>
              </a:lnSpc>
            </a:pPr>
            <a:r>
              <a:rPr lang="en-US" sz="5000" dirty="0">
                <a:solidFill>
                  <a:srgbClr val="000000"/>
                </a:solidFill>
                <a:latin typeface="Calibri"/>
                <a:ea typeface="Calibri"/>
                <a:cs typeface="Calibri"/>
              </a:rPr>
              <a:t>How</a:t>
            </a:r>
            <a:r>
              <a:rPr lang="en-US" sz="5000" dirty="0">
                <a:solidFill>
                  <a:srgbClr val="000000"/>
                </a:solidFill>
                <a:ea typeface="+mn-lt"/>
                <a:cs typeface="+mn-lt"/>
              </a:rPr>
              <a:t> to use messaging admin</a:t>
            </a:r>
            <a:endParaRPr lang="en-US" sz="800" dirty="0"/>
          </a:p>
        </p:txBody>
      </p:sp>
      <p:pic>
        <p:nvPicPr>
          <p:cNvPr id="4" name="Picture 3" descr="A screenshot of a computer&#10;&#10;AI-generated content may be incorrect.">
            <a:extLst>
              <a:ext uri="{FF2B5EF4-FFF2-40B4-BE49-F238E27FC236}">
                <a16:creationId xmlns:a16="http://schemas.microsoft.com/office/drawing/2014/main" id="{88ECB1F2-CBC7-0FDC-E634-041B06B0DD25}"/>
              </a:ext>
            </a:extLst>
          </p:cNvPr>
          <p:cNvPicPr>
            <a:picLocks noChangeAspect="1"/>
          </p:cNvPicPr>
          <p:nvPr/>
        </p:nvPicPr>
        <p:blipFill>
          <a:blip r:embed="rId3"/>
          <a:stretch>
            <a:fillRect/>
          </a:stretch>
        </p:blipFill>
        <p:spPr>
          <a:xfrm>
            <a:off x="947102" y="2320608"/>
            <a:ext cx="10663555" cy="4533265"/>
          </a:xfrm>
          <a:prstGeom prst="rect">
            <a:avLst/>
          </a:prstGeom>
        </p:spPr>
      </p:pic>
    </p:spTree>
    <p:extLst>
      <p:ext uri="{BB962C8B-B14F-4D97-AF65-F5344CB8AC3E}">
        <p14:creationId xmlns:p14="http://schemas.microsoft.com/office/powerpoint/2010/main" val="3121971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8200" y="1718048"/>
            <a:ext cx="9569169" cy="4781644"/>
          </a:xfrm>
        </p:spPr>
        <p:txBody>
          <a:bodyPr vert="horz" lIns="91440" tIns="45720" rIns="91440" bIns="45720" rtlCol="0" anchor="t">
            <a:normAutofit lnSpcReduction="10000"/>
          </a:bodyPr>
          <a:lstStyle/>
          <a:p>
            <a:pPr marL="0" indent="0">
              <a:buNone/>
            </a:pPr>
            <a:r>
              <a:rPr lang="en-GB" sz="2400">
                <a:latin typeface="Century Gothic"/>
              </a:rPr>
              <a:t>It is up to you whether you have a society group chat and where you host this (e.g. WhatsApp, Discord etc).</a:t>
            </a:r>
            <a:endParaRPr lang="en-US" err="1"/>
          </a:p>
          <a:p>
            <a:pPr marL="0" indent="0">
              <a:buNone/>
            </a:pPr>
            <a:endParaRPr lang="en-GB" sz="2400">
              <a:latin typeface="Century Gothic"/>
              <a:ea typeface="Calibri" panose="020F0502020204030204"/>
              <a:cs typeface="Calibri" panose="020F0502020204030204"/>
            </a:endParaRPr>
          </a:p>
          <a:p>
            <a:pPr marL="0" indent="0">
              <a:buNone/>
            </a:pPr>
            <a:r>
              <a:rPr lang="en-GB" sz="2400">
                <a:latin typeface="Century Gothic"/>
                <a:ea typeface="Calibri" panose="020F0502020204030204"/>
                <a:cs typeface="Calibri" panose="020F0502020204030204"/>
              </a:rPr>
              <a:t>Having a group chat is a really good way to communicate with members and promote events and opportunities. </a:t>
            </a:r>
          </a:p>
          <a:p>
            <a:pPr marL="0" indent="0">
              <a:buNone/>
            </a:pPr>
            <a:endParaRPr lang="en-GB" sz="2400">
              <a:latin typeface="Century Gothic"/>
              <a:ea typeface="Calibri" panose="020F0502020204030204"/>
              <a:cs typeface="Calibri" panose="020F0502020204030204"/>
            </a:endParaRPr>
          </a:p>
          <a:p>
            <a:pPr marL="0" indent="0">
              <a:buNone/>
            </a:pPr>
            <a:r>
              <a:rPr lang="en-GB" sz="2400">
                <a:latin typeface="Century Gothic"/>
                <a:ea typeface="Calibri" panose="020F0502020204030204"/>
                <a:cs typeface="Calibri" panose="020F0502020204030204"/>
              </a:rPr>
              <a:t>If you do set up society group chats, we expect the exec to moderate their group chats and be admins. </a:t>
            </a:r>
          </a:p>
          <a:p>
            <a:pPr marL="0" indent="0">
              <a:buNone/>
            </a:pPr>
            <a:endParaRPr lang="en-GB" sz="2400">
              <a:latin typeface="Century Gothic"/>
              <a:ea typeface="Calibri" panose="020F0502020204030204"/>
              <a:cs typeface="Calibri" panose="020F0502020204030204"/>
            </a:endParaRPr>
          </a:p>
          <a:p>
            <a:pPr marL="0" indent="0">
              <a:buNone/>
            </a:pPr>
            <a:r>
              <a:rPr lang="en-GB" sz="2400">
                <a:latin typeface="Century Gothic"/>
                <a:ea typeface="Calibri" panose="020F0502020204030204"/>
                <a:cs typeface="Calibri" panose="020F0502020204030204"/>
              </a:rPr>
              <a:t>We recommend you have a separate chat for exec only and an additional members chat so that planning can be kept separate. </a:t>
            </a:r>
          </a:p>
          <a:p>
            <a:pPr marL="0" indent="0">
              <a:buNone/>
            </a:pPr>
            <a:endParaRPr lang="en-GB" sz="2400">
              <a:latin typeface="Century Gothic"/>
              <a:ea typeface="Calibri" panose="020F0502020204030204"/>
              <a:cs typeface="Calibri" panose="020F0502020204030204"/>
            </a:endParaRPr>
          </a:p>
          <a:p>
            <a:pPr marL="0" indent="0">
              <a:buNone/>
            </a:pPr>
            <a:endParaRPr lang="en-GB" sz="2400">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b="1">
                <a:latin typeface="Century Gothic"/>
              </a:rPr>
              <a:t>Society group chats </a:t>
            </a:r>
            <a:endParaRPr lang="en-US"/>
          </a:p>
        </p:txBody>
      </p:sp>
      <p:pic>
        <p:nvPicPr>
          <p:cNvPr id="5" name="Picture 4" descr="A black and white logo&#10;&#10;Description automatically generated">
            <a:extLst>
              <a:ext uri="{FF2B5EF4-FFF2-40B4-BE49-F238E27FC236}">
                <a16:creationId xmlns:a16="http://schemas.microsoft.com/office/drawing/2014/main" id="{3B9A9A8E-A09B-D7E1-8F9E-0BE5544160AF}"/>
              </a:ext>
            </a:extLst>
          </p:cNvPr>
          <p:cNvPicPr>
            <a:picLocks noChangeAspect="1"/>
          </p:cNvPicPr>
          <p:nvPr/>
        </p:nvPicPr>
        <p:blipFill rotWithShape="1">
          <a:blip r:embed="rId3"/>
          <a:srcRect l="22897" t="18670" r="23481" b="7701"/>
          <a:stretch/>
        </p:blipFill>
        <p:spPr>
          <a:xfrm>
            <a:off x="10546069" y="4671784"/>
            <a:ext cx="1461378" cy="2000591"/>
          </a:xfrm>
          <a:prstGeom prst="rect">
            <a:avLst/>
          </a:prstGeom>
        </p:spPr>
      </p:pic>
    </p:spTree>
    <p:extLst>
      <p:ext uri="{BB962C8B-B14F-4D97-AF65-F5344CB8AC3E}">
        <p14:creationId xmlns:p14="http://schemas.microsoft.com/office/powerpoint/2010/main" val="2966264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8200" y="1718048"/>
            <a:ext cx="9841523" cy="4026260"/>
          </a:xfrm>
        </p:spPr>
        <p:txBody>
          <a:bodyPr vert="horz" lIns="91440" tIns="45720" rIns="91440" bIns="45720" rtlCol="0" anchor="t">
            <a:normAutofit/>
          </a:bodyPr>
          <a:lstStyle/>
          <a:p>
            <a:pPr marL="0" indent="0">
              <a:buNone/>
            </a:pPr>
            <a:r>
              <a:rPr lang="en-GB" sz="2000" dirty="0">
                <a:latin typeface="Century Gothic"/>
              </a:rPr>
              <a:t>Open days come up throughout the year.</a:t>
            </a:r>
          </a:p>
          <a:p>
            <a:pPr marL="0" indent="0">
              <a:buNone/>
            </a:pPr>
            <a:endParaRPr lang="en-GB" sz="2000" dirty="0">
              <a:latin typeface="Century Gothic"/>
            </a:endParaRPr>
          </a:p>
          <a:p>
            <a:pPr marL="0" indent="0">
              <a:buNone/>
            </a:pPr>
            <a:r>
              <a:rPr lang="en-GB" sz="2000" dirty="0">
                <a:latin typeface="Century Gothic"/>
              </a:rPr>
              <a:t>These are for prospective students to see what the </a:t>
            </a:r>
            <a:r>
              <a:rPr lang="en-GB" sz="2000" dirty="0" err="1">
                <a:latin typeface="Century Gothic"/>
              </a:rPr>
              <a:t>uni</a:t>
            </a:r>
            <a:r>
              <a:rPr lang="en-GB" sz="2000" dirty="0">
                <a:latin typeface="Century Gothic"/>
              </a:rPr>
              <a:t> has on offer. </a:t>
            </a:r>
          </a:p>
          <a:p>
            <a:pPr marL="0" indent="0">
              <a:buNone/>
            </a:pPr>
            <a:endParaRPr lang="en-GB" sz="2000" dirty="0">
              <a:latin typeface="Century Gothic"/>
            </a:endParaRPr>
          </a:p>
          <a:p>
            <a:pPr marL="0" indent="0">
              <a:buNone/>
            </a:pPr>
            <a:r>
              <a:rPr lang="en-GB" sz="2000" dirty="0">
                <a:latin typeface="Century Gothic"/>
              </a:rPr>
              <a:t>Sometimes we get asked if societies can attend and run a stall, the Uni have offered money to be paid into the societies account in the past for this.</a:t>
            </a:r>
          </a:p>
          <a:p>
            <a:pPr>
              <a:buFontTx/>
              <a:buChar char="-"/>
            </a:pPr>
            <a:endParaRPr lang="en-GB" sz="2400" dirty="0">
              <a:latin typeface="Century Gothic"/>
            </a:endParaRPr>
          </a:p>
          <a:p>
            <a:pPr>
              <a:buFontTx/>
              <a:buChar char="-"/>
            </a:pPr>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b="1">
                <a:latin typeface="Century Gothic"/>
              </a:rPr>
              <a:t>Open Days</a:t>
            </a:r>
            <a:endParaRPr lang="en-US"/>
          </a:p>
        </p:txBody>
      </p:sp>
      <p:pic>
        <p:nvPicPr>
          <p:cNvPr id="5" name="Picture 4" descr="A black and white logo&#10;&#10;Description automatically generated">
            <a:extLst>
              <a:ext uri="{FF2B5EF4-FFF2-40B4-BE49-F238E27FC236}">
                <a16:creationId xmlns:a16="http://schemas.microsoft.com/office/drawing/2014/main" id="{3B9A9A8E-A09B-D7E1-8F9E-0BE5544160AF}"/>
              </a:ext>
            </a:extLst>
          </p:cNvPr>
          <p:cNvPicPr>
            <a:picLocks noChangeAspect="1"/>
          </p:cNvPicPr>
          <p:nvPr/>
        </p:nvPicPr>
        <p:blipFill rotWithShape="1">
          <a:blip r:embed="rId3"/>
          <a:srcRect l="22897" t="18670" r="23481" b="7701"/>
          <a:stretch/>
        </p:blipFill>
        <p:spPr>
          <a:xfrm>
            <a:off x="10546069" y="4671784"/>
            <a:ext cx="1461378" cy="2000591"/>
          </a:xfrm>
          <a:prstGeom prst="rect">
            <a:avLst/>
          </a:prstGeom>
        </p:spPr>
      </p:pic>
    </p:spTree>
    <p:extLst>
      <p:ext uri="{BB962C8B-B14F-4D97-AF65-F5344CB8AC3E}">
        <p14:creationId xmlns:p14="http://schemas.microsoft.com/office/powerpoint/2010/main" val="3330333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591198" y="1557863"/>
            <a:ext cx="7711772" cy="4480501"/>
          </a:xfrm>
        </p:spPr>
        <p:txBody>
          <a:bodyPr vert="horz" lIns="91440" tIns="45720" rIns="91440" bIns="45720" rtlCol="0" anchor="t">
            <a:normAutofit/>
          </a:bodyPr>
          <a:lstStyle/>
          <a:p>
            <a:pPr marL="0" indent="0">
              <a:buNone/>
            </a:pPr>
            <a:r>
              <a:rPr lang="en-GB" sz="2400" dirty="0">
                <a:latin typeface="Century Gothic"/>
              </a:rPr>
              <a:t> Fresher's Fair takes place throughout welcome in Southend.</a:t>
            </a:r>
          </a:p>
          <a:p>
            <a:pPr marL="0" indent="0">
              <a:buNone/>
            </a:pPr>
            <a:endParaRPr lang="en-GB" sz="2400" dirty="0">
              <a:latin typeface="Century Gothic"/>
            </a:endParaRPr>
          </a:p>
          <a:p>
            <a:pPr marL="0" indent="0">
              <a:buNone/>
            </a:pPr>
            <a:r>
              <a:rPr lang="en-GB" sz="2400" dirty="0">
                <a:latin typeface="Century Gothic"/>
                <a:ea typeface="Calibri" panose="020F0502020204030204"/>
                <a:cs typeface="Calibri" panose="020F0502020204030204"/>
              </a:rPr>
              <a:t>This is a great opportunity to promote your society to new and existing students, and encourage them to become members. </a:t>
            </a:r>
          </a:p>
          <a:p>
            <a:pPr marL="0" indent="0">
              <a:buNone/>
            </a:pPr>
            <a:endParaRPr lang="en-GB" sz="2400" dirty="0">
              <a:latin typeface="Century Gothic"/>
              <a:ea typeface="Calibri" panose="020F0502020204030204"/>
              <a:cs typeface="Calibri" panose="020F0502020204030204"/>
            </a:endParaRPr>
          </a:p>
          <a:p>
            <a:pPr marL="0" indent="0">
              <a:buNone/>
            </a:pPr>
            <a:r>
              <a:rPr lang="en-GB" sz="2400" dirty="0">
                <a:latin typeface="Century Gothic"/>
                <a:ea typeface="Calibri" panose="020F0502020204030204"/>
                <a:cs typeface="Calibri" panose="020F0502020204030204"/>
              </a:rPr>
              <a:t>If you know what events you have coming up, this is also a chance to promote those events.</a:t>
            </a:r>
          </a:p>
          <a:p>
            <a:pPr marL="0" indent="0">
              <a:buNone/>
            </a:pPr>
            <a:endParaRPr lang="en-GB" sz="2400"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b="1">
                <a:latin typeface="Century Gothic"/>
              </a:rPr>
              <a:t>Fresher's Fair </a:t>
            </a:r>
          </a:p>
        </p:txBody>
      </p:sp>
      <p:pic>
        <p:nvPicPr>
          <p:cNvPr id="5" name="Picture 4" descr="A black and white logo&#10;&#10;Description automatically generated">
            <a:extLst>
              <a:ext uri="{FF2B5EF4-FFF2-40B4-BE49-F238E27FC236}">
                <a16:creationId xmlns:a16="http://schemas.microsoft.com/office/drawing/2014/main" id="{3B9A9A8E-A09B-D7E1-8F9E-0BE5544160AF}"/>
              </a:ext>
            </a:extLst>
          </p:cNvPr>
          <p:cNvPicPr>
            <a:picLocks noChangeAspect="1"/>
          </p:cNvPicPr>
          <p:nvPr/>
        </p:nvPicPr>
        <p:blipFill rotWithShape="1">
          <a:blip r:embed="rId3"/>
          <a:srcRect l="22897" t="18670" r="23481" b="7701"/>
          <a:stretch/>
        </p:blipFill>
        <p:spPr>
          <a:xfrm>
            <a:off x="10546069" y="4671784"/>
            <a:ext cx="1461378" cy="2000591"/>
          </a:xfrm>
          <a:prstGeom prst="rect">
            <a:avLst/>
          </a:prstGeom>
        </p:spPr>
      </p:pic>
      <p:pic>
        <p:nvPicPr>
          <p:cNvPr id="2" name="Picture 1" descr="A group of people posing for a photo&#10;&#10;Description automatically generated">
            <a:extLst>
              <a:ext uri="{FF2B5EF4-FFF2-40B4-BE49-F238E27FC236}">
                <a16:creationId xmlns:a16="http://schemas.microsoft.com/office/drawing/2014/main" id="{20884C5C-EDED-2D8A-C9FA-BF057E49732C}"/>
              </a:ext>
            </a:extLst>
          </p:cNvPr>
          <p:cNvPicPr>
            <a:picLocks noChangeAspect="1"/>
          </p:cNvPicPr>
          <p:nvPr/>
        </p:nvPicPr>
        <p:blipFill>
          <a:blip r:embed="rId4"/>
          <a:stretch>
            <a:fillRect/>
          </a:stretch>
        </p:blipFill>
        <p:spPr>
          <a:xfrm>
            <a:off x="8627350" y="367111"/>
            <a:ext cx="3138591" cy="3967532"/>
          </a:xfrm>
          <a:prstGeom prst="rect">
            <a:avLst/>
          </a:prstGeom>
        </p:spPr>
      </p:pic>
    </p:spTree>
    <p:extLst>
      <p:ext uri="{BB962C8B-B14F-4D97-AF65-F5344CB8AC3E}">
        <p14:creationId xmlns:p14="http://schemas.microsoft.com/office/powerpoint/2010/main" val="390108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F0FB4192-40D6-419D-8577-1E1614485210}"/>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265554-287D-4FE9-AD16-AB3FFA508EF1}"/>
              </a:ext>
            </a:extLst>
          </p:cNvPr>
          <p:cNvSpPr>
            <a:spLocks noGrp="1"/>
          </p:cNvSpPr>
          <p:nvPr>
            <p:ph idx="1"/>
          </p:nvPr>
        </p:nvSpPr>
        <p:spPr>
          <a:xfrm>
            <a:off x="585439" y="1827318"/>
            <a:ext cx="6872869" cy="5287632"/>
          </a:xfrm>
        </p:spPr>
        <p:txBody>
          <a:bodyPr vert="horz" lIns="91440" tIns="45720" rIns="91440" bIns="45720" rtlCol="0" anchor="t">
            <a:normAutofit/>
          </a:bodyPr>
          <a:lstStyle/>
          <a:p>
            <a:pPr marL="0" indent="0">
              <a:buNone/>
            </a:pPr>
            <a:r>
              <a:rPr lang="en-GB" sz="2000" dirty="0">
                <a:latin typeface="Century Gothic"/>
                <a:cs typeface="Calibri"/>
              </a:rPr>
              <a:t>This training is a chance for you to understand some of the basic processes and opportunities that you will encounter as a society. </a:t>
            </a:r>
          </a:p>
        </p:txBody>
      </p:sp>
      <p:sp>
        <p:nvSpPr>
          <p:cNvPr id="6" name="Title 5">
            <a:extLst>
              <a:ext uri="{FF2B5EF4-FFF2-40B4-BE49-F238E27FC236}">
                <a16:creationId xmlns:a16="http://schemas.microsoft.com/office/drawing/2014/main" id="{D6914BC1-6702-4C38-88C0-276E7AE6C1F7}"/>
              </a:ext>
            </a:extLst>
          </p:cNvPr>
          <p:cNvSpPr>
            <a:spLocks noGrp="1"/>
          </p:cNvSpPr>
          <p:nvPr>
            <p:ph type="title"/>
          </p:nvPr>
        </p:nvSpPr>
        <p:spPr>
          <a:xfrm>
            <a:off x="290633" y="238818"/>
            <a:ext cx="10515600" cy="1325563"/>
          </a:xfrm>
        </p:spPr>
        <p:txBody>
          <a:bodyPr/>
          <a:lstStyle/>
          <a:p>
            <a:r>
              <a:rPr lang="en-GB" b="1">
                <a:latin typeface="Century Gothic"/>
              </a:rPr>
              <a:t>What is this training about ?</a:t>
            </a:r>
            <a:endParaRPr lang="en-US" b="1"/>
          </a:p>
        </p:txBody>
      </p:sp>
      <p:sp>
        <p:nvSpPr>
          <p:cNvPr id="7" name="Title 5">
            <a:extLst>
              <a:ext uri="{FF2B5EF4-FFF2-40B4-BE49-F238E27FC236}">
                <a16:creationId xmlns:a16="http://schemas.microsoft.com/office/drawing/2014/main" id="{B9122343-26D2-851D-483B-546685658C06}"/>
              </a:ext>
            </a:extLst>
          </p:cNvPr>
          <p:cNvSpPr txBox="1">
            <a:spLocks/>
          </p:cNvSpPr>
          <p:nvPr/>
        </p:nvSpPr>
        <p:spPr>
          <a:xfrm>
            <a:off x="8092720" y="503934"/>
            <a:ext cx="3988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latin typeface="Century Gothic"/>
              </a:rPr>
              <a:t>Agenda</a:t>
            </a:r>
            <a:endParaRPr lang="en-US" sz="3200"/>
          </a:p>
        </p:txBody>
      </p:sp>
      <p:sp>
        <p:nvSpPr>
          <p:cNvPr id="3" name="Content Placeholder 3">
            <a:extLst>
              <a:ext uri="{FF2B5EF4-FFF2-40B4-BE49-F238E27FC236}">
                <a16:creationId xmlns:a16="http://schemas.microsoft.com/office/drawing/2014/main" id="{531AD8FF-F274-6F08-4BCD-9B4A5E273F2F}"/>
              </a:ext>
            </a:extLst>
          </p:cNvPr>
          <p:cNvSpPr txBox="1">
            <a:spLocks/>
          </p:cNvSpPr>
          <p:nvPr/>
        </p:nvSpPr>
        <p:spPr>
          <a:xfrm>
            <a:off x="7399345" y="1344309"/>
            <a:ext cx="4888419" cy="51712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atin typeface="Century Gothic"/>
              <a:cs typeface="Calibri"/>
            </a:endParaRPr>
          </a:p>
          <a:p>
            <a:r>
              <a:rPr lang="en-GB" sz="2000">
                <a:latin typeface="Century Gothic"/>
                <a:cs typeface="Calibri"/>
              </a:rPr>
              <a:t>What is an exec role</a:t>
            </a:r>
            <a:endParaRPr lang="en-GB" err="1"/>
          </a:p>
          <a:p>
            <a:r>
              <a:rPr lang="en-GB" sz="2000">
                <a:latin typeface="Century Gothic"/>
                <a:cs typeface="Calibri"/>
              </a:rPr>
              <a:t>Societies Toolkit</a:t>
            </a:r>
          </a:p>
          <a:p>
            <a:r>
              <a:rPr lang="en-GB" sz="2000">
                <a:latin typeface="Century Gothic"/>
                <a:cs typeface="Calibri"/>
              </a:rPr>
              <a:t>Society membership</a:t>
            </a:r>
          </a:p>
          <a:p>
            <a:r>
              <a:rPr lang="en-GB" sz="2000">
                <a:latin typeface="Century Gothic"/>
                <a:cs typeface="Calibri"/>
              </a:rPr>
              <a:t>Constitution </a:t>
            </a:r>
          </a:p>
          <a:p>
            <a:r>
              <a:rPr lang="en-GB" sz="2000">
                <a:latin typeface="Century Gothic"/>
                <a:cs typeface="Calibri"/>
              </a:rPr>
              <a:t>Elections</a:t>
            </a:r>
          </a:p>
          <a:p>
            <a:r>
              <a:rPr lang="en-GB" sz="2000">
                <a:latin typeface="Century Gothic"/>
                <a:cs typeface="Calibri"/>
              </a:rPr>
              <a:t>Society group chats </a:t>
            </a:r>
          </a:p>
          <a:p>
            <a:r>
              <a:rPr lang="en-GB" sz="2000">
                <a:latin typeface="Century Gothic"/>
                <a:cs typeface="Calibri"/>
              </a:rPr>
              <a:t>Messaging admin</a:t>
            </a:r>
          </a:p>
          <a:p>
            <a:r>
              <a:rPr lang="en-GB" sz="2000">
                <a:latin typeface="Century Gothic"/>
                <a:cs typeface="Calibri"/>
              </a:rPr>
              <a:t>Marketing supporting and website</a:t>
            </a:r>
          </a:p>
          <a:p>
            <a:r>
              <a:rPr lang="en-GB" sz="2000">
                <a:latin typeface="Century Gothic"/>
                <a:cs typeface="Calibri"/>
              </a:rPr>
              <a:t>Open days</a:t>
            </a:r>
          </a:p>
          <a:p>
            <a:r>
              <a:rPr lang="en-GB" sz="2000">
                <a:latin typeface="Century Gothic"/>
                <a:cs typeface="Calibri"/>
              </a:rPr>
              <a:t>Fresher's Fair</a:t>
            </a:r>
          </a:p>
          <a:p>
            <a:r>
              <a:rPr lang="en-GB" sz="2000">
                <a:latin typeface="Century Gothic"/>
                <a:cs typeface="Calibri"/>
              </a:rPr>
              <a:t>Q&amp;A</a:t>
            </a:r>
          </a:p>
          <a:p>
            <a:endParaRPr lang="en-GB" sz="2000">
              <a:latin typeface="Century Gothic"/>
              <a:cs typeface="Calibri"/>
            </a:endParaRPr>
          </a:p>
        </p:txBody>
      </p:sp>
    </p:spTree>
    <p:extLst>
      <p:ext uri="{BB962C8B-B14F-4D97-AF65-F5344CB8AC3E}">
        <p14:creationId xmlns:p14="http://schemas.microsoft.com/office/powerpoint/2010/main" val="1374925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F0FB4192-40D6-419D-8577-1E1614485210}"/>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D6914BC1-6702-4C38-88C0-276E7AE6C1F7}"/>
              </a:ext>
            </a:extLst>
          </p:cNvPr>
          <p:cNvSpPr>
            <a:spLocks noGrp="1"/>
          </p:cNvSpPr>
          <p:nvPr>
            <p:ph type="title"/>
          </p:nvPr>
        </p:nvSpPr>
        <p:spPr/>
        <p:txBody>
          <a:bodyPr/>
          <a:lstStyle/>
          <a:p>
            <a:r>
              <a:rPr lang="en-GB" b="1">
                <a:latin typeface="Century Gothic"/>
              </a:rPr>
              <a:t>Q&amp;A</a:t>
            </a:r>
          </a:p>
        </p:txBody>
      </p:sp>
      <p:pic>
        <p:nvPicPr>
          <p:cNvPr id="5" name="Picture 4" descr="A black and white logo&#10;&#10;Description automatically generated">
            <a:extLst>
              <a:ext uri="{FF2B5EF4-FFF2-40B4-BE49-F238E27FC236}">
                <a16:creationId xmlns:a16="http://schemas.microsoft.com/office/drawing/2014/main" id="{2B9F29D3-58FB-DE2D-DBEA-0425DE55D66E}"/>
              </a:ext>
            </a:extLst>
          </p:cNvPr>
          <p:cNvPicPr>
            <a:picLocks noChangeAspect="1"/>
          </p:cNvPicPr>
          <p:nvPr/>
        </p:nvPicPr>
        <p:blipFill rotWithShape="1">
          <a:blip r:embed="rId3"/>
          <a:srcRect l="22897" t="18670" r="23481" b="7701"/>
          <a:stretch/>
        </p:blipFill>
        <p:spPr>
          <a:xfrm>
            <a:off x="10546069" y="4671784"/>
            <a:ext cx="1461378" cy="2000591"/>
          </a:xfrm>
          <a:prstGeom prst="rect">
            <a:avLst/>
          </a:prstGeom>
        </p:spPr>
      </p:pic>
      <p:sp>
        <p:nvSpPr>
          <p:cNvPr id="4" name="Content Placeholder 3">
            <a:extLst>
              <a:ext uri="{FF2B5EF4-FFF2-40B4-BE49-F238E27FC236}">
                <a16:creationId xmlns:a16="http://schemas.microsoft.com/office/drawing/2014/main" id="{94265554-287D-4FE9-AD16-AB3FFA508EF1}"/>
              </a:ext>
            </a:extLst>
          </p:cNvPr>
          <p:cNvSpPr>
            <a:spLocks noGrp="1"/>
          </p:cNvSpPr>
          <p:nvPr>
            <p:ph idx="1"/>
          </p:nvPr>
        </p:nvSpPr>
        <p:spPr/>
        <p:txBody>
          <a:bodyPr vert="horz" lIns="91440" tIns="45720" rIns="91440" bIns="45720" rtlCol="0" anchor="t">
            <a:normAutofit/>
          </a:bodyPr>
          <a:lstStyle/>
          <a:p>
            <a:pPr marL="0" indent="0">
              <a:buNone/>
            </a:pPr>
            <a:r>
              <a:rPr lang="en-GB" dirty="0">
                <a:latin typeface="Century Gothic"/>
              </a:rPr>
              <a:t>We now have time for some questions. </a:t>
            </a:r>
          </a:p>
          <a:p>
            <a:pPr marL="0" indent="0">
              <a:buNone/>
            </a:pPr>
            <a:endParaRPr lang="en-GB">
              <a:latin typeface="Century Gothic"/>
            </a:endParaRPr>
          </a:p>
          <a:p>
            <a:pPr marL="0" indent="0">
              <a:buNone/>
            </a:pPr>
            <a:r>
              <a:rPr lang="en-GB" dirty="0">
                <a:latin typeface="Century Gothic"/>
              </a:rPr>
              <a:t>If your question is very specific to your society, please email us or come see us in </a:t>
            </a:r>
            <a:r>
              <a:rPr lang="en-GB" b="1" dirty="0">
                <a:latin typeface="Century Gothic"/>
              </a:rPr>
              <a:t>TF.2.43</a:t>
            </a:r>
            <a:endParaRPr lang="en-GB" sz="2400" b="1" dirty="0">
              <a:latin typeface="Century Gothic"/>
            </a:endParaRPr>
          </a:p>
          <a:p>
            <a:pPr marL="0" indent="0">
              <a:buNone/>
            </a:pPr>
            <a:endParaRPr lang="en-GB">
              <a:latin typeface="Century Gothic"/>
              <a:ea typeface="Calibri" panose="020F0502020204030204"/>
              <a:cs typeface="Calibri" panose="020F0502020204030204"/>
            </a:endParaRPr>
          </a:p>
          <a:p>
            <a:pPr marL="0" indent="0">
              <a:buNone/>
            </a:pPr>
            <a:r>
              <a:rPr lang="en-GB" dirty="0">
                <a:latin typeface="Century Gothic"/>
                <a:ea typeface="Calibri" panose="020F0502020204030204"/>
                <a:cs typeface="Calibri" panose="020F0502020204030204"/>
              </a:rPr>
              <a:t>These slides will be sent out after the meeting and will eventually be available at </a:t>
            </a:r>
            <a:r>
              <a:rPr lang="en-GB" dirty="0">
                <a:ea typeface="+mn-lt"/>
                <a:cs typeface="+mn-lt"/>
                <a:hlinkClick r:id="rId4"/>
              </a:rPr>
              <a:t>Societies Toolkit (essexstudent.com/southend)</a:t>
            </a:r>
          </a:p>
          <a:p>
            <a:pPr marL="0" indent="0">
              <a:buNone/>
            </a:pPr>
            <a:endParaRPr lang="en-GB">
              <a:latin typeface="Century Gothic"/>
              <a:ea typeface="Calibri" panose="020F0502020204030204"/>
              <a:cs typeface="Calibri" panose="020F0502020204030204"/>
            </a:endParaRPr>
          </a:p>
          <a:p>
            <a:endParaRPr lang="en-GB">
              <a:ea typeface="Calibri" panose="020F0502020204030204"/>
              <a:cs typeface="Calibri" panose="020F0502020204030204"/>
            </a:endParaRPr>
          </a:p>
        </p:txBody>
      </p:sp>
    </p:spTree>
    <p:extLst>
      <p:ext uri="{BB962C8B-B14F-4D97-AF65-F5344CB8AC3E}">
        <p14:creationId xmlns:p14="http://schemas.microsoft.com/office/powerpoint/2010/main" val="1301571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F0FB4192-40D6-419D-8577-1E1614485210}"/>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D6914BC1-6702-4C38-88C0-276E7AE6C1F7}"/>
              </a:ext>
            </a:extLst>
          </p:cNvPr>
          <p:cNvSpPr>
            <a:spLocks noGrp="1"/>
          </p:cNvSpPr>
          <p:nvPr>
            <p:ph type="title"/>
          </p:nvPr>
        </p:nvSpPr>
        <p:spPr>
          <a:xfrm>
            <a:off x="4288766" y="1874748"/>
            <a:ext cx="10515600" cy="1325563"/>
          </a:xfrm>
        </p:spPr>
        <p:txBody>
          <a:bodyPr/>
          <a:lstStyle/>
          <a:p>
            <a:r>
              <a:rPr lang="en-US" b="1">
                <a:latin typeface="Century Gothic"/>
              </a:rPr>
              <a:t>Thank you!</a:t>
            </a:r>
            <a:endParaRPr lang="en-GB" b="1">
              <a:latin typeface="Century Gothic"/>
            </a:endParaRPr>
          </a:p>
        </p:txBody>
      </p:sp>
      <p:pic>
        <p:nvPicPr>
          <p:cNvPr id="5" name="Picture 4" descr="A black and white logo&#10;&#10;Description automatically generated">
            <a:extLst>
              <a:ext uri="{FF2B5EF4-FFF2-40B4-BE49-F238E27FC236}">
                <a16:creationId xmlns:a16="http://schemas.microsoft.com/office/drawing/2014/main" id="{66B86BA2-B1B4-4C3F-E09D-0DBC0541F7D2}"/>
              </a:ext>
            </a:extLst>
          </p:cNvPr>
          <p:cNvPicPr>
            <a:picLocks noChangeAspect="1"/>
          </p:cNvPicPr>
          <p:nvPr/>
        </p:nvPicPr>
        <p:blipFill rotWithShape="1">
          <a:blip r:embed="rId2"/>
          <a:srcRect l="22897" t="18670" r="23481" b="7701"/>
          <a:stretch/>
        </p:blipFill>
        <p:spPr>
          <a:xfrm>
            <a:off x="10546069" y="4671784"/>
            <a:ext cx="1461378" cy="2000591"/>
          </a:xfrm>
          <a:prstGeom prst="rect">
            <a:avLst/>
          </a:prstGeom>
        </p:spPr>
      </p:pic>
    </p:spTree>
    <p:extLst>
      <p:ext uri="{BB962C8B-B14F-4D97-AF65-F5344CB8AC3E}">
        <p14:creationId xmlns:p14="http://schemas.microsoft.com/office/powerpoint/2010/main" val="263074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8200" y="1718048"/>
            <a:ext cx="9968754" cy="4781644"/>
          </a:xfrm>
        </p:spPr>
        <p:txBody>
          <a:bodyPr vert="horz" lIns="91440" tIns="45720" rIns="91440" bIns="45720" rtlCol="0" anchor="t">
            <a:normAutofit/>
          </a:bodyPr>
          <a:lstStyle/>
          <a:p>
            <a:pPr marL="0" indent="0">
              <a:buNone/>
            </a:pPr>
            <a:endParaRPr lang="en-GB" sz="2400">
              <a:latin typeface="Century Gothic"/>
              <a:ea typeface="Calibri" panose="020F0502020204030204"/>
              <a:cs typeface="Calibri" panose="020F0502020204030204"/>
            </a:endParaRPr>
          </a:p>
          <a:p>
            <a:pPr marL="0" indent="0">
              <a:buNone/>
            </a:pPr>
            <a:endParaRPr lang="en-GB" sz="2400">
              <a:latin typeface="Century Gothic"/>
              <a:ea typeface="Calibri" panose="020F0502020204030204"/>
              <a:cs typeface="Calibri" panose="020F0502020204030204"/>
            </a:endParaRPr>
          </a:p>
          <a:p>
            <a:pPr marL="0" indent="0">
              <a:buNone/>
            </a:pPr>
            <a:endParaRPr lang="en-GB" sz="2400">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b="1">
                <a:latin typeface="Century Gothic"/>
              </a:rPr>
              <a:t>What is an exec?</a:t>
            </a:r>
            <a:endParaRPr lang="en-US"/>
          </a:p>
        </p:txBody>
      </p:sp>
      <p:pic>
        <p:nvPicPr>
          <p:cNvPr id="5" name="Picture 4" descr="A black and white logo&#10;&#10;Description automatically generated">
            <a:extLst>
              <a:ext uri="{FF2B5EF4-FFF2-40B4-BE49-F238E27FC236}">
                <a16:creationId xmlns:a16="http://schemas.microsoft.com/office/drawing/2014/main" id="{3B9A9A8E-A09B-D7E1-8F9E-0BE5544160AF}"/>
              </a:ext>
            </a:extLst>
          </p:cNvPr>
          <p:cNvPicPr>
            <a:picLocks noChangeAspect="1"/>
          </p:cNvPicPr>
          <p:nvPr/>
        </p:nvPicPr>
        <p:blipFill rotWithShape="1">
          <a:blip r:embed="rId3"/>
          <a:srcRect l="22897" t="18670" r="23481" b="7701"/>
          <a:stretch/>
        </p:blipFill>
        <p:spPr>
          <a:xfrm>
            <a:off x="10546069" y="4671784"/>
            <a:ext cx="1461378" cy="2000591"/>
          </a:xfrm>
          <a:prstGeom prst="rect">
            <a:avLst/>
          </a:prstGeom>
        </p:spPr>
      </p:pic>
      <p:sp>
        <p:nvSpPr>
          <p:cNvPr id="3" name="Content Placeholder 3">
            <a:extLst>
              <a:ext uri="{FF2B5EF4-FFF2-40B4-BE49-F238E27FC236}">
                <a16:creationId xmlns:a16="http://schemas.microsoft.com/office/drawing/2014/main" id="{57D3526F-BC77-9A67-B3F1-0C9DB67C2C9E}"/>
              </a:ext>
            </a:extLst>
          </p:cNvPr>
          <p:cNvSpPr txBox="1">
            <a:spLocks/>
          </p:cNvSpPr>
          <p:nvPr/>
        </p:nvSpPr>
        <p:spPr>
          <a:xfrm>
            <a:off x="990600" y="1674505"/>
            <a:ext cx="9968754" cy="47816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entury Gothic"/>
                <a:ea typeface="Calibri" panose="020F0502020204030204"/>
                <a:cs typeface="Calibri" panose="020F0502020204030204"/>
              </a:rPr>
              <a:t>They are responsible for the day to day running of the society</a:t>
            </a:r>
          </a:p>
          <a:p>
            <a:pPr marL="0" indent="0">
              <a:buFont typeface="Arial" panose="020B0604020202020204" pitchFamily="34" charset="0"/>
              <a:buNone/>
            </a:pPr>
            <a:endParaRPr lang="en-GB" sz="2400" dirty="0">
              <a:latin typeface="Century Gothic"/>
              <a:ea typeface="Calibri" panose="020F0502020204030204"/>
              <a:cs typeface="Calibri" panose="020F0502020204030204"/>
            </a:endParaRPr>
          </a:p>
          <a:p>
            <a:pPr marL="0" indent="0">
              <a:buNone/>
            </a:pPr>
            <a:r>
              <a:rPr lang="en-GB" sz="2400" dirty="0">
                <a:latin typeface="Century Gothic"/>
                <a:ea typeface="Calibri" panose="020F0502020204030204"/>
                <a:cs typeface="Calibri" panose="020F0502020204030204"/>
              </a:rPr>
              <a:t>An exec must:</a:t>
            </a:r>
          </a:p>
          <a:p>
            <a:pPr marL="342900" indent="-342900"/>
            <a:r>
              <a:rPr lang="en-GB" sz="2400" dirty="0">
                <a:latin typeface="Century Gothic"/>
                <a:ea typeface="Calibri" panose="020F0502020204030204"/>
                <a:cs typeface="Calibri" panose="020F0502020204030204"/>
              </a:rPr>
              <a:t>Check emails and respond to the Societies team</a:t>
            </a:r>
          </a:p>
          <a:p>
            <a:pPr marL="342900" indent="-342900"/>
            <a:r>
              <a:rPr lang="en-GB" sz="2400" dirty="0">
                <a:latin typeface="Century Gothic"/>
                <a:ea typeface="Calibri" panose="020F0502020204030204"/>
                <a:cs typeface="Calibri" panose="020F0502020204030204"/>
              </a:rPr>
              <a:t>Deliver the aims as set out in the societies constitution</a:t>
            </a:r>
          </a:p>
          <a:p>
            <a:pPr marL="342900" indent="-342900"/>
            <a:r>
              <a:rPr lang="en-GB" sz="2400" dirty="0">
                <a:latin typeface="Century Gothic"/>
                <a:ea typeface="Calibri" panose="020F0502020204030204"/>
                <a:cs typeface="Calibri" panose="020F0502020204030204"/>
              </a:rPr>
              <a:t>Provide members activities and events as set out in the societies constitution</a:t>
            </a:r>
          </a:p>
          <a:p>
            <a:pPr marL="342900" indent="-342900"/>
            <a:r>
              <a:rPr lang="en-GB" sz="2400" dirty="0">
                <a:latin typeface="Century Gothic"/>
                <a:ea typeface="Calibri" panose="020F0502020204030204"/>
                <a:cs typeface="Calibri" panose="020F0502020204030204"/>
              </a:rPr>
              <a:t>Ensure all activities adhere to the SU policies and procedures</a:t>
            </a:r>
          </a:p>
          <a:p>
            <a:pPr marL="342900" indent="-342900"/>
            <a:endParaRPr lang="en-GB" sz="2400" dirty="0">
              <a:latin typeface="Century Gothic"/>
              <a:ea typeface="Calibri" panose="020F0502020204030204"/>
              <a:cs typeface="Calibri" panose="020F0502020204030204"/>
            </a:endParaRPr>
          </a:p>
          <a:p>
            <a:pPr marL="342900" indent="-342900"/>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08586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8200" y="1718048"/>
            <a:ext cx="10083054" cy="4781644"/>
          </a:xfrm>
        </p:spPr>
        <p:txBody>
          <a:bodyPr vert="horz" lIns="91440" tIns="45720" rIns="91440" bIns="45720" rtlCol="0" anchor="t">
            <a:normAutofit/>
          </a:bodyPr>
          <a:lstStyle/>
          <a:p>
            <a:pPr marL="0" indent="0">
              <a:buNone/>
            </a:pPr>
            <a:r>
              <a:rPr lang="en-GB" sz="2400" dirty="0">
                <a:latin typeface="Century Gothic"/>
              </a:rPr>
              <a:t>It's a voluntary position to help run a society </a:t>
            </a:r>
            <a:endParaRPr lang="en-US" dirty="0">
              <a:latin typeface="Calibri" panose="020F0502020204030204"/>
              <a:cs typeface="Calibri" panose="020F0502020204030204"/>
            </a:endParaRPr>
          </a:p>
          <a:p>
            <a:pPr marL="0" indent="0">
              <a:buNone/>
            </a:pPr>
            <a:endParaRPr lang="en-GB" sz="2400" dirty="0">
              <a:latin typeface="Century Gothic"/>
            </a:endParaRPr>
          </a:p>
          <a:p>
            <a:pPr marL="0" indent="0">
              <a:buNone/>
            </a:pPr>
            <a:r>
              <a:rPr lang="en-GB" sz="2400" dirty="0">
                <a:latin typeface="Century Gothic"/>
              </a:rPr>
              <a:t>There are currently 2 required exec roles to be a recognised society in Southend:</a:t>
            </a:r>
            <a:endParaRPr lang="en-US" dirty="0">
              <a:cs typeface="Calibri"/>
            </a:endParaRPr>
          </a:p>
          <a:p>
            <a:pPr marL="457200" indent="-457200">
              <a:buAutoNum type="arabicParenR"/>
            </a:pPr>
            <a:r>
              <a:rPr lang="en-GB" sz="2400" dirty="0">
                <a:latin typeface="Century Gothic"/>
                <a:ea typeface="Calibri" panose="020F0502020204030204"/>
                <a:cs typeface="Calibri" panose="020F0502020204030204"/>
              </a:rPr>
              <a:t>President </a:t>
            </a:r>
          </a:p>
          <a:p>
            <a:pPr marL="457200" indent="-457200">
              <a:buAutoNum type="arabicParenR"/>
            </a:pPr>
            <a:r>
              <a:rPr lang="en-GB" sz="2400" dirty="0">
                <a:latin typeface="Century Gothic"/>
                <a:ea typeface="Calibri" panose="020F0502020204030204"/>
                <a:cs typeface="Calibri" panose="020F0502020204030204"/>
              </a:rPr>
              <a:t>Treasurer</a:t>
            </a:r>
          </a:p>
          <a:p>
            <a:pPr marL="0" indent="0">
              <a:buNone/>
            </a:pPr>
            <a:endParaRPr lang="en-GB" sz="2400" dirty="0">
              <a:latin typeface="Century Gothic"/>
              <a:ea typeface="Calibri" panose="020F0502020204030204"/>
              <a:cs typeface="Calibri" panose="020F0502020204030204"/>
            </a:endParaRPr>
          </a:p>
          <a:p>
            <a:pPr marL="0" indent="0">
              <a:buNone/>
            </a:pPr>
            <a:r>
              <a:rPr lang="en-GB" dirty="0">
                <a:ea typeface="+mn-lt"/>
                <a:cs typeface="+mn-lt"/>
              </a:rPr>
              <a:t>These roles must be elected through an official online election,</a:t>
            </a:r>
          </a:p>
          <a:p>
            <a:pPr marL="0" indent="0">
              <a:buNone/>
            </a:pPr>
            <a:r>
              <a:rPr lang="en-GB" dirty="0">
                <a:ea typeface="+mn-lt"/>
                <a:cs typeface="+mn-lt"/>
              </a:rPr>
              <a:t> held by current students and they are volunteer roles.</a:t>
            </a:r>
            <a:endParaRPr lang="en-GB">
              <a:ea typeface="Calibri"/>
              <a:cs typeface="Calibri"/>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b="1">
                <a:latin typeface="Century Gothic"/>
              </a:rPr>
              <a:t>What is an exec role?</a:t>
            </a:r>
            <a:endParaRPr lang="en-US"/>
          </a:p>
        </p:txBody>
      </p:sp>
      <p:pic>
        <p:nvPicPr>
          <p:cNvPr id="5" name="Picture 4" descr="A black and white logo&#10;&#10;Description automatically generated">
            <a:extLst>
              <a:ext uri="{FF2B5EF4-FFF2-40B4-BE49-F238E27FC236}">
                <a16:creationId xmlns:a16="http://schemas.microsoft.com/office/drawing/2014/main" id="{3B9A9A8E-A09B-D7E1-8F9E-0BE5544160AF}"/>
              </a:ext>
            </a:extLst>
          </p:cNvPr>
          <p:cNvPicPr>
            <a:picLocks noChangeAspect="1"/>
          </p:cNvPicPr>
          <p:nvPr/>
        </p:nvPicPr>
        <p:blipFill rotWithShape="1">
          <a:blip r:embed="rId3"/>
          <a:srcRect l="22897" t="18670" r="23481" b="7701"/>
          <a:stretch/>
        </p:blipFill>
        <p:spPr>
          <a:xfrm>
            <a:off x="10546069" y="4671784"/>
            <a:ext cx="1461378" cy="2000591"/>
          </a:xfrm>
          <a:prstGeom prst="rect">
            <a:avLst/>
          </a:prstGeom>
        </p:spPr>
      </p:pic>
    </p:spTree>
    <p:extLst>
      <p:ext uri="{BB962C8B-B14F-4D97-AF65-F5344CB8AC3E}">
        <p14:creationId xmlns:p14="http://schemas.microsoft.com/office/powerpoint/2010/main" val="2067414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8200" y="1718048"/>
            <a:ext cx="9968754" cy="4781644"/>
          </a:xfrm>
        </p:spPr>
        <p:txBody>
          <a:bodyPr vert="horz" lIns="91440" tIns="45720" rIns="91440" bIns="45720" rtlCol="0" anchor="t">
            <a:normAutofit/>
          </a:bodyPr>
          <a:lstStyle/>
          <a:p>
            <a:pPr marL="0" indent="0">
              <a:buNone/>
            </a:pPr>
            <a:r>
              <a:rPr lang="en-US" sz="2000" dirty="0">
                <a:latin typeface="Century Gothic"/>
              </a:rPr>
              <a:t>The president leads their society and oversees all society activity. </a:t>
            </a:r>
          </a:p>
          <a:p>
            <a:pPr marL="0" indent="0">
              <a:buNone/>
            </a:pPr>
            <a:r>
              <a:rPr lang="en-US" sz="2000" dirty="0">
                <a:latin typeface="Century Gothic"/>
                <a:cs typeface="Calibri" panose="020F0502020204030204"/>
              </a:rPr>
              <a:t>They provide guidance and support to the rest of the executive committee, and ensure that the society has a clear direction and sticks to its objectives. </a:t>
            </a:r>
            <a:endParaRPr lang="en-US" sz="2000" dirty="0">
              <a:latin typeface="Century Gothic"/>
            </a:endParaRPr>
          </a:p>
          <a:p>
            <a:pPr marL="0" indent="0">
              <a:buNone/>
            </a:pPr>
            <a:endParaRPr lang="en-US" sz="1200" dirty="0">
              <a:latin typeface="Century Gothic"/>
              <a:ea typeface="Calibri" panose="020F0502020204030204"/>
              <a:cs typeface="Calibri" panose="020F0502020204030204"/>
            </a:endParaRPr>
          </a:p>
          <a:p>
            <a:pPr>
              <a:buNone/>
            </a:pPr>
            <a:r>
              <a:rPr lang="en-US" sz="1200" dirty="0">
                <a:latin typeface="Century Gothic"/>
                <a:ea typeface="Calibri" panose="020F0502020204030204"/>
                <a:cs typeface="Calibri" panose="020F0502020204030204"/>
              </a:rPr>
              <a:t>Responsibilities include, but are not limited to: </a:t>
            </a:r>
          </a:p>
          <a:p>
            <a:pPr>
              <a:buFont typeface="Arial"/>
              <a:buChar char="•"/>
            </a:pPr>
            <a:r>
              <a:rPr lang="en-US" sz="1200" dirty="0">
                <a:latin typeface="Century Gothic"/>
                <a:ea typeface="Calibri" panose="020F0502020204030204"/>
                <a:cs typeface="Calibri" panose="020F0502020204030204"/>
              </a:rPr>
              <a:t>Scheduling regular executive committee meetings, for which the president would act as Chair unless otherwise delegated to another exec member.  </a:t>
            </a:r>
          </a:p>
          <a:p>
            <a:pPr>
              <a:buFont typeface="Arial"/>
              <a:buChar char="•"/>
            </a:pPr>
            <a:r>
              <a:rPr lang="en-US" sz="1200" dirty="0">
                <a:latin typeface="Century Gothic"/>
                <a:ea typeface="Calibri" panose="020F0502020204030204"/>
                <a:cs typeface="Calibri" panose="020F0502020204030204"/>
              </a:rPr>
              <a:t>Ensuring that the rest of your executive committee are supported and are fulfilling their roles. </a:t>
            </a:r>
          </a:p>
          <a:p>
            <a:pPr>
              <a:buFont typeface="Arial"/>
              <a:buChar char="•"/>
            </a:pPr>
            <a:r>
              <a:rPr lang="en-US" sz="1200" dirty="0">
                <a:latin typeface="Century Gothic"/>
                <a:ea typeface="Calibri" panose="020F0502020204030204"/>
                <a:cs typeface="Calibri" panose="020F0502020204030204"/>
              </a:rPr>
              <a:t>Ensuring that the Society is following the Student Union’s Terms of Reference and Society Constitution. </a:t>
            </a:r>
          </a:p>
          <a:p>
            <a:pPr>
              <a:buFont typeface="Arial"/>
              <a:buChar char="•"/>
            </a:pPr>
            <a:r>
              <a:rPr lang="en-GB" sz="1200" dirty="0">
                <a:latin typeface="Century Gothic"/>
                <a:ea typeface="Calibri" panose="020F0502020204030204"/>
                <a:cs typeface="Calibri" panose="020F0502020204030204"/>
              </a:rPr>
              <a:t>Being primarily responsible for representing the Society at all Meetings with the </a:t>
            </a:r>
            <a:r>
              <a:rPr lang="en-US" sz="1200" dirty="0">
                <a:latin typeface="Century Gothic"/>
                <a:ea typeface="Calibri" panose="020F0502020204030204"/>
                <a:cs typeface="Calibri" panose="020F0502020204030204"/>
              </a:rPr>
              <a:t>SU.</a:t>
            </a:r>
          </a:p>
          <a:p>
            <a:pPr>
              <a:buFont typeface="Arial"/>
              <a:buChar char="•"/>
            </a:pPr>
            <a:r>
              <a:rPr lang="en-GB" sz="1200" dirty="0">
                <a:latin typeface="Century Gothic"/>
                <a:ea typeface="Calibri" panose="020F0502020204030204"/>
                <a:cs typeface="Calibri" panose="020F0502020204030204"/>
              </a:rPr>
              <a:t>Representing the Society in all matters affecting its interests, including but not limited to communicating with the Students’ Union, University or relevant external organisations</a:t>
            </a:r>
            <a:endParaRPr lang="en-US" sz="1200" dirty="0">
              <a:latin typeface="Century Gothic"/>
              <a:ea typeface="Calibri" panose="020F0502020204030204"/>
              <a:cs typeface="Calibri" panose="020F0502020204030204"/>
            </a:endParaRPr>
          </a:p>
          <a:p>
            <a:pPr>
              <a:buFont typeface="Arial"/>
              <a:buChar char="•"/>
            </a:pPr>
            <a:r>
              <a:rPr lang="en-GB" sz="1200" dirty="0">
                <a:latin typeface="Century Gothic"/>
                <a:ea typeface="Calibri" panose="020F0502020204030204"/>
                <a:cs typeface="Calibri" panose="020F0502020204030204"/>
              </a:rPr>
              <a:t>Being responsible, alongside the society’s Treasurer, for the finances of the Society and being accountable in respect of those finances to all Members of the Society and to the Student Activities department. </a:t>
            </a:r>
            <a:endParaRPr lang="en-US" sz="1200" dirty="0">
              <a:latin typeface="Century Gothic"/>
              <a:ea typeface="Calibri" panose="020F0502020204030204"/>
              <a:cs typeface="Calibri" panose="020F0502020204030204"/>
            </a:endParaRPr>
          </a:p>
          <a:p>
            <a:pPr marL="0" indent="0">
              <a:buNone/>
            </a:pPr>
            <a:endParaRPr lang="en-US" sz="12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b="1">
                <a:latin typeface="Century Gothic"/>
              </a:rPr>
              <a:t>President </a:t>
            </a:r>
            <a:endParaRPr lang="en-US"/>
          </a:p>
        </p:txBody>
      </p:sp>
      <p:pic>
        <p:nvPicPr>
          <p:cNvPr id="5" name="Picture 4" descr="A black and white logo&#10;&#10;Description automatically generated">
            <a:extLst>
              <a:ext uri="{FF2B5EF4-FFF2-40B4-BE49-F238E27FC236}">
                <a16:creationId xmlns:a16="http://schemas.microsoft.com/office/drawing/2014/main" id="{3B9A9A8E-A09B-D7E1-8F9E-0BE5544160AF}"/>
              </a:ext>
            </a:extLst>
          </p:cNvPr>
          <p:cNvPicPr>
            <a:picLocks noChangeAspect="1"/>
          </p:cNvPicPr>
          <p:nvPr/>
        </p:nvPicPr>
        <p:blipFill rotWithShape="1">
          <a:blip r:embed="rId3"/>
          <a:srcRect l="22897" t="18670" r="23481" b="7701"/>
          <a:stretch/>
        </p:blipFill>
        <p:spPr>
          <a:xfrm>
            <a:off x="10546069" y="4671784"/>
            <a:ext cx="1461378" cy="2000591"/>
          </a:xfrm>
          <a:prstGeom prst="rect">
            <a:avLst/>
          </a:prstGeom>
        </p:spPr>
      </p:pic>
    </p:spTree>
    <p:extLst>
      <p:ext uri="{BB962C8B-B14F-4D97-AF65-F5344CB8AC3E}">
        <p14:creationId xmlns:p14="http://schemas.microsoft.com/office/powerpoint/2010/main" val="147065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8200" y="1718048"/>
            <a:ext cx="9968754" cy="4781644"/>
          </a:xfrm>
        </p:spPr>
        <p:txBody>
          <a:bodyPr vert="horz" lIns="91440" tIns="45720" rIns="91440" bIns="45720" rtlCol="0" anchor="t">
            <a:normAutofit/>
          </a:bodyPr>
          <a:lstStyle/>
          <a:p>
            <a:pPr marL="0" indent="0">
              <a:buNone/>
            </a:pPr>
            <a:r>
              <a:rPr lang="en-GB" sz="2000">
                <a:latin typeface="Century Gothic"/>
              </a:rPr>
              <a:t>The Vice-President primarily supports the President and ensures that everything within the society is running smoothly, especially when it comes to communication with members and administrative processes. </a:t>
            </a:r>
            <a:endParaRPr lang="en-GB" sz="2000"/>
          </a:p>
          <a:p>
            <a:pPr marL="0" indent="0">
              <a:buNone/>
            </a:pPr>
            <a:endParaRPr lang="en-GB" sz="2400">
              <a:latin typeface="Century Gothic"/>
              <a:ea typeface="Calibri" panose="020F0502020204030204"/>
              <a:cs typeface="Calibri" panose="020F0502020204030204"/>
            </a:endParaRPr>
          </a:p>
          <a:p>
            <a:pPr>
              <a:buNone/>
            </a:pPr>
            <a:r>
              <a:rPr lang="en-GB" sz="1200">
                <a:latin typeface="Century Gothic"/>
                <a:ea typeface="Calibri" panose="020F0502020204030204"/>
                <a:cs typeface="Calibri" panose="020F0502020204030204"/>
              </a:rPr>
              <a:t>Responsibilities include, but are not limited to: </a:t>
            </a:r>
          </a:p>
          <a:p>
            <a:pPr>
              <a:buFont typeface="Arial"/>
              <a:buChar char="•"/>
            </a:pPr>
            <a:r>
              <a:rPr lang="en-GB" sz="1200">
                <a:latin typeface="Century Gothic"/>
                <a:ea typeface="Calibri" panose="020F0502020204030204"/>
                <a:cs typeface="Calibri" panose="020F0502020204030204"/>
              </a:rPr>
              <a:t>Attending additional training provided by the Students’ Union.</a:t>
            </a:r>
          </a:p>
          <a:p>
            <a:pPr>
              <a:buFont typeface="Arial"/>
              <a:buChar char="•"/>
            </a:pPr>
            <a:r>
              <a:rPr lang="en-GB" sz="1200">
                <a:latin typeface="Century Gothic"/>
                <a:ea typeface="Calibri" panose="020F0502020204030204"/>
                <a:cs typeface="Calibri" panose="020F0502020204030204"/>
              </a:rPr>
              <a:t>Creating clear agendas for Committee Meetings. </a:t>
            </a:r>
          </a:p>
          <a:p>
            <a:pPr>
              <a:buFont typeface="Arial"/>
              <a:buChar char="•"/>
            </a:pPr>
            <a:r>
              <a:rPr lang="en-GB" sz="1200">
                <a:latin typeface="Century Gothic"/>
                <a:ea typeface="Calibri" panose="020F0502020204030204"/>
                <a:cs typeface="Calibri" panose="020F0502020204030204"/>
              </a:rPr>
              <a:t>Minuting all Committee Meetings and circulating these to members of the committee.</a:t>
            </a:r>
          </a:p>
          <a:p>
            <a:pPr>
              <a:buFont typeface="Arial"/>
              <a:buChar char="•"/>
            </a:pPr>
            <a:r>
              <a:rPr lang="en-GB" sz="1200">
                <a:latin typeface="Century Gothic"/>
                <a:ea typeface="Calibri" panose="020F0502020204030204"/>
                <a:cs typeface="Calibri" panose="020F0502020204030204"/>
              </a:rPr>
              <a:t>Coordinating the administration of the society and raising any questions or concerns with the Students’ Union.</a:t>
            </a:r>
          </a:p>
          <a:p>
            <a:pPr>
              <a:buFont typeface="Arial"/>
              <a:buChar char="•"/>
            </a:pPr>
            <a:r>
              <a:rPr lang="en-GB" sz="1200">
                <a:solidFill>
                  <a:srgbClr val="333333"/>
                </a:solidFill>
                <a:latin typeface="Century Gothic"/>
                <a:ea typeface="Calibri" panose="020F0502020204030204"/>
                <a:cs typeface="Calibri" panose="020F0502020204030204"/>
              </a:rPr>
              <a:t>Communicating on behalf of the Society and with Society members. </a:t>
            </a:r>
          </a:p>
          <a:p>
            <a:pPr>
              <a:buFont typeface="Arial"/>
              <a:buChar char="•"/>
            </a:pPr>
            <a:r>
              <a:rPr lang="en-GB" sz="1200">
                <a:latin typeface="Century Gothic"/>
                <a:ea typeface="Calibri" panose="020F0502020204030204"/>
                <a:cs typeface="Calibri" panose="020F0502020204030204"/>
              </a:rPr>
              <a:t>Informing</a:t>
            </a:r>
            <a:r>
              <a:rPr lang="en-GB" sz="1200">
                <a:solidFill>
                  <a:srgbClr val="333333"/>
                </a:solidFill>
                <a:latin typeface="Century Gothic"/>
                <a:ea typeface="Calibri" panose="020F0502020204030204"/>
                <a:cs typeface="Calibri" panose="020F0502020204030204"/>
              </a:rPr>
              <a:t> the Student Activities department staff of any proposed amendments to the society constitution. </a:t>
            </a:r>
          </a:p>
          <a:p>
            <a:pPr>
              <a:buFont typeface="Arial"/>
              <a:buChar char="•"/>
            </a:pPr>
            <a:r>
              <a:rPr lang="en-GB" sz="1200">
                <a:solidFill>
                  <a:srgbClr val="333333"/>
                </a:solidFill>
                <a:latin typeface="Century Gothic"/>
                <a:ea typeface="Calibri" panose="020F0502020204030204"/>
                <a:cs typeface="Calibri" panose="020F0502020204030204"/>
              </a:rPr>
              <a:t>Stepping up to take on the responsibilities of the president when necessary.</a:t>
            </a:r>
          </a:p>
          <a:p>
            <a:pPr marL="0" indent="0">
              <a:buNone/>
            </a:pPr>
            <a:endParaRPr lang="en-GB" sz="2400">
              <a:latin typeface="Century Gothic"/>
              <a:ea typeface="Calibri" panose="020F0502020204030204"/>
              <a:cs typeface="Calibri" panose="020F0502020204030204"/>
            </a:endParaRPr>
          </a:p>
          <a:p>
            <a:pPr marL="0" indent="0">
              <a:buNone/>
            </a:pPr>
            <a:endParaRPr lang="en-GB" sz="2400">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US" b="1">
                <a:latin typeface="Century Gothic"/>
                <a:cs typeface="Calibri Light"/>
              </a:rPr>
              <a:t>Vice President</a:t>
            </a:r>
            <a:endParaRPr lang="en-US" b="1">
              <a:latin typeface="Century Gothic"/>
            </a:endParaRPr>
          </a:p>
        </p:txBody>
      </p:sp>
      <p:pic>
        <p:nvPicPr>
          <p:cNvPr id="5" name="Picture 4" descr="A black and white logo&#10;&#10;Description automatically generated">
            <a:extLst>
              <a:ext uri="{FF2B5EF4-FFF2-40B4-BE49-F238E27FC236}">
                <a16:creationId xmlns:a16="http://schemas.microsoft.com/office/drawing/2014/main" id="{3B9A9A8E-A09B-D7E1-8F9E-0BE5544160AF}"/>
              </a:ext>
            </a:extLst>
          </p:cNvPr>
          <p:cNvPicPr>
            <a:picLocks noChangeAspect="1"/>
          </p:cNvPicPr>
          <p:nvPr/>
        </p:nvPicPr>
        <p:blipFill rotWithShape="1">
          <a:blip r:embed="rId3"/>
          <a:srcRect l="22897" t="18670" r="23481" b="7701"/>
          <a:stretch/>
        </p:blipFill>
        <p:spPr>
          <a:xfrm>
            <a:off x="10546069" y="4671784"/>
            <a:ext cx="1461378" cy="2000591"/>
          </a:xfrm>
          <a:prstGeom prst="rect">
            <a:avLst/>
          </a:prstGeom>
        </p:spPr>
      </p:pic>
    </p:spTree>
    <p:extLst>
      <p:ext uri="{BB962C8B-B14F-4D97-AF65-F5344CB8AC3E}">
        <p14:creationId xmlns:p14="http://schemas.microsoft.com/office/powerpoint/2010/main" val="2649610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8200" y="1718048"/>
            <a:ext cx="9968754" cy="4781644"/>
          </a:xfrm>
        </p:spPr>
        <p:txBody>
          <a:bodyPr vert="horz" lIns="91440" tIns="45720" rIns="91440" bIns="45720" rtlCol="0" anchor="t">
            <a:normAutofit/>
          </a:bodyPr>
          <a:lstStyle/>
          <a:p>
            <a:pPr marL="0" indent="0">
              <a:buNone/>
            </a:pPr>
            <a:r>
              <a:rPr lang="en-GB" sz="2000" dirty="0">
                <a:latin typeface="Century Gothic"/>
              </a:rPr>
              <a:t>The Treasurer manages the society’s finances. This includes overall financial planning, being transparent and accountable with the Society finances, and ensuring that the Society generates enough income throughout the year to cover its costs. </a:t>
            </a:r>
            <a:endParaRPr lang="en-GB" sz="2000" dirty="0">
              <a:cs typeface="Calibri"/>
            </a:endParaRPr>
          </a:p>
          <a:p>
            <a:pPr marL="0" indent="0">
              <a:buNone/>
            </a:pPr>
            <a:endParaRPr lang="en-GB" sz="2000" dirty="0">
              <a:latin typeface="Century Gothic"/>
              <a:ea typeface="Calibri" panose="020F0502020204030204"/>
              <a:cs typeface="Calibri" panose="020F0502020204030204"/>
            </a:endParaRPr>
          </a:p>
          <a:p>
            <a:pPr>
              <a:buNone/>
            </a:pPr>
            <a:r>
              <a:rPr lang="en-US" sz="1200" dirty="0">
                <a:latin typeface="Century Gothic"/>
                <a:ea typeface="Calibri" panose="020F0502020204030204"/>
                <a:cs typeface="Calibri" panose="020F0502020204030204"/>
              </a:rPr>
              <a:t>Responsibilities include, but are not limited to:</a:t>
            </a:r>
            <a:endParaRPr lang="en-GB" sz="1200" dirty="0">
              <a:latin typeface="Century Gothic"/>
              <a:ea typeface="Calibri" panose="020F0502020204030204"/>
              <a:cs typeface="Calibri" panose="020F0502020204030204"/>
            </a:endParaRPr>
          </a:p>
          <a:p>
            <a:pPr>
              <a:buFont typeface="Arial"/>
              <a:buChar char="•"/>
            </a:pPr>
            <a:r>
              <a:rPr lang="en-GB" sz="1200" dirty="0">
                <a:latin typeface="Century Gothic"/>
                <a:ea typeface="Calibri" panose="020F0502020204030204"/>
                <a:cs typeface="Calibri" panose="020F0502020204030204"/>
              </a:rPr>
              <a:t>Ensuring that members have paid their membership fees.</a:t>
            </a:r>
          </a:p>
          <a:p>
            <a:pPr>
              <a:buFont typeface="Arial"/>
              <a:buChar char="•"/>
            </a:pPr>
            <a:r>
              <a:rPr lang="en-GB" sz="1200" dirty="0">
                <a:latin typeface="Century Gothic"/>
                <a:ea typeface="Calibri" panose="020F0502020204030204"/>
                <a:cs typeface="Calibri" panose="020F0502020204030204"/>
              </a:rPr>
              <a:t>Attending mandatory training provided by the SU throughout the year.</a:t>
            </a:r>
          </a:p>
          <a:p>
            <a:pPr>
              <a:buFont typeface="Arial"/>
              <a:buChar char="•"/>
            </a:pPr>
            <a:r>
              <a:rPr lang="en-US" sz="1200" dirty="0">
                <a:latin typeface="Century Gothic"/>
                <a:ea typeface="Calibri" panose="020F0502020204030204"/>
                <a:cs typeface="Calibri" panose="020F0502020204030204"/>
              </a:rPr>
              <a:t>Reviewing the Society’s finance reports to keep track of all income and expenditure and providing regular updates to the committee.</a:t>
            </a:r>
            <a:endParaRPr lang="en-GB" sz="1200" dirty="0">
              <a:latin typeface="Century Gothic"/>
              <a:ea typeface="Calibri" panose="020F0502020204030204"/>
              <a:cs typeface="Calibri" panose="020F0502020204030204"/>
            </a:endParaRPr>
          </a:p>
          <a:p>
            <a:pPr>
              <a:buFont typeface="Arial"/>
              <a:buChar char="•"/>
            </a:pPr>
            <a:r>
              <a:rPr lang="en-GB" sz="1200" dirty="0">
                <a:latin typeface="Century Gothic"/>
                <a:ea typeface="Calibri" panose="020F0502020204030204"/>
                <a:cs typeface="Calibri" panose="020F0502020204030204"/>
              </a:rPr>
              <a:t>Working closely with other members of the committee when planning events to create budgets and keep track of spending.</a:t>
            </a:r>
          </a:p>
          <a:p>
            <a:pPr>
              <a:buFont typeface="Arial"/>
              <a:buChar char="•"/>
            </a:pPr>
            <a:r>
              <a:rPr lang="en-GB" sz="1200" dirty="0">
                <a:latin typeface="Century Gothic"/>
                <a:ea typeface="Calibri" panose="020F0502020204030204"/>
                <a:cs typeface="Calibri" panose="020F0502020204030204"/>
              </a:rPr>
              <a:t>Reviewing and signing off society expense claims of under £50 in a timely manner.</a:t>
            </a:r>
          </a:p>
          <a:p>
            <a:pPr>
              <a:buFont typeface="Arial"/>
              <a:buChar char="•"/>
            </a:pPr>
            <a:r>
              <a:rPr lang="en-GB" sz="1200" dirty="0">
                <a:latin typeface="Century Gothic"/>
                <a:ea typeface="Calibri" panose="020F0502020204030204"/>
                <a:cs typeface="Calibri" panose="020F0502020204030204"/>
              </a:rPr>
              <a:t>Working with the Student’s Union with regard to any potential sponsorship agreements for your society.</a:t>
            </a:r>
          </a:p>
          <a:p>
            <a:pPr>
              <a:buFont typeface="Arial"/>
              <a:buChar char="•"/>
            </a:pPr>
            <a:r>
              <a:rPr lang="en-GB" sz="1200" dirty="0">
                <a:latin typeface="Century Gothic"/>
                <a:ea typeface="Calibri" panose="020F0502020204030204"/>
                <a:cs typeface="Calibri" panose="020F0502020204030204"/>
              </a:rPr>
              <a:t>Ensuring that the society adheres to the financial policies and procedures</a:t>
            </a:r>
          </a:p>
          <a:p>
            <a:pPr marL="0" indent="0">
              <a:buNone/>
            </a:pPr>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sz="2400"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US" b="1">
                <a:latin typeface="Century Gothic"/>
                <a:cs typeface="Calibri Light"/>
              </a:rPr>
              <a:t>Treasurer</a:t>
            </a:r>
          </a:p>
        </p:txBody>
      </p:sp>
      <p:pic>
        <p:nvPicPr>
          <p:cNvPr id="5" name="Picture 4" descr="A black and white logo&#10;&#10;Description automatically generated">
            <a:extLst>
              <a:ext uri="{FF2B5EF4-FFF2-40B4-BE49-F238E27FC236}">
                <a16:creationId xmlns:a16="http://schemas.microsoft.com/office/drawing/2014/main" id="{3B9A9A8E-A09B-D7E1-8F9E-0BE5544160AF}"/>
              </a:ext>
            </a:extLst>
          </p:cNvPr>
          <p:cNvPicPr>
            <a:picLocks noChangeAspect="1"/>
          </p:cNvPicPr>
          <p:nvPr/>
        </p:nvPicPr>
        <p:blipFill rotWithShape="1">
          <a:blip r:embed="rId3"/>
          <a:srcRect l="22897" t="18670" r="23481" b="7701"/>
          <a:stretch/>
        </p:blipFill>
        <p:spPr>
          <a:xfrm>
            <a:off x="10546069" y="4671784"/>
            <a:ext cx="1461378" cy="2000591"/>
          </a:xfrm>
          <a:prstGeom prst="rect">
            <a:avLst/>
          </a:prstGeom>
        </p:spPr>
      </p:pic>
    </p:spTree>
    <p:extLst>
      <p:ext uri="{BB962C8B-B14F-4D97-AF65-F5344CB8AC3E}">
        <p14:creationId xmlns:p14="http://schemas.microsoft.com/office/powerpoint/2010/main" val="294927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8200" y="1718048"/>
            <a:ext cx="9968754" cy="4781644"/>
          </a:xfrm>
        </p:spPr>
        <p:txBody>
          <a:bodyPr vert="horz" lIns="91440" tIns="45720" rIns="91440" bIns="45720" rtlCol="0" anchor="t">
            <a:normAutofit/>
          </a:bodyPr>
          <a:lstStyle/>
          <a:p>
            <a:pPr marL="0" indent="0">
              <a:buNone/>
            </a:pPr>
            <a:r>
              <a:rPr lang="en-GB" sz="2000">
                <a:solidFill>
                  <a:srgbClr val="333333"/>
                </a:solidFill>
                <a:latin typeface="Century Gothic"/>
              </a:rPr>
              <a:t>The Welfare Officer is responsible for the safety and welfare of the society. They provide guidance, support and signposting to their society members, responding to welfare queries and conflicts, within agreed boundaries. </a:t>
            </a:r>
          </a:p>
          <a:p>
            <a:pPr marL="0" indent="0">
              <a:buNone/>
            </a:pPr>
            <a:endParaRPr lang="en-GB" sz="2400">
              <a:latin typeface="Century Gothic"/>
              <a:ea typeface="Calibri" panose="020F0502020204030204"/>
              <a:cs typeface="Calibri" panose="020F0502020204030204"/>
            </a:endParaRPr>
          </a:p>
          <a:p>
            <a:pPr>
              <a:buNone/>
            </a:pPr>
            <a:r>
              <a:rPr lang="en-GB" sz="1200">
                <a:solidFill>
                  <a:srgbClr val="000000"/>
                </a:solidFill>
                <a:latin typeface="Century Gothic"/>
                <a:ea typeface="Calibri" panose="020F0502020204030204"/>
                <a:cs typeface="Calibri" panose="020F0502020204030204"/>
              </a:rPr>
              <a:t>Responsibilities include, but are not limited to:</a:t>
            </a:r>
          </a:p>
          <a:p>
            <a:pPr>
              <a:buFont typeface="Arial"/>
              <a:buChar char="•"/>
            </a:pPr>
            <a:r>
              <a:rPr lang="en-GB" sz="1200">
                <a:solidFill>
                  <a:srgbClr val="000000"/>
                </a:solidFill>
                <a:latin typeface="Century Gothic"/>
                <a:ea typeface="Calibri" panose="020F0502020204030204"/>
                <a:cs typeface="Calibri" panose="020F0502020204030204"/>
              </a:rPr>
              <a:t>Attending or familiarising themselves with the relevant Student Activities welfare training, in order to know how to best support members of the society who are in need</a:t>
            </a:r>
          </a:p>
          <a:p>
            <a:pPr>
              <a:buFont typeface="Arial"/>
              <a:buChar char="•"/>
            </a:pPr>
            <a:r>
              <a:rPr lang="en-GB" sz="1200">
                <a:solidFill>
                  <a:srgbClr val="000000"/>
                </a:solidFill>
                <a:latin typeface="Century Gothic"/>
                <a:ea typeface="Calibri" panose="020F0502020204030204"/>
                <a:cs typeface="Calibri" panose="020F0502020204030204"/>
              </a:rPr>
              <a:t>Signposting members of the society to the correct services (across campus/online etc) in respect of their need</a:t>
            </a:r>
          </a:p>
          <a:p>
            <a:pPr>
              <a:buFont typeface="Arial"/>
              <a:buChar char="•"/>
            </a:pPr>
            <a:r>
              <a:rPr lang="en-US" sz="1200">
                <a:solidFill>
                  <a:srgbClr val="000000"/>
                </a:solidFill>
                <a:latin typeface="Century Gothic"/>
                <a:ea typeface="Calibri" panose="020F0502020204030204"/>
                <a:cs typeface="Calibri" panose="020F0502020204030204"/>
              </a:rPr>
              <a:t>Ensuring that the society’s activities are welcoming, accessible and inclusive for members</a:t>
            </a:r>
            <a:endParaRPr lang="en-GB" sz="1200">
              <a:solidFill>
                <a:srgbClr val="000000"/>
              </a:solidFill>
              <a:latin typeface="Century Gothic"/>
              <a:ea typeface="Calibri" panose="020F0502020204030204"/>
              <a:cs typeface="Calibri" panose="020F0502020204030204"/>
            </a:endParaRPr>
          </a:p>
          <a:p>
            <a:pPr>
              <a:buFont typeface="Arial"/>
              <a:buChar char="•"/>
            </a:pPr>
            <a:r>
              <a:rPr lang="en-US" sz="1200">
                <a:solidFill>
                  <a:srgbClr val="000000"/>
                </a:solidFill>
                <a:latin typeface="Century Gothic"/>
                <a:ea typeface="Calibri" panose="020F0502020204030204"/>
                <a:cs typeface="Calibri" panose="020F0502020204030204"/>
              </a:rPr>
              <a:t>Acting as the point of contact for any conflicts within the society and deal with issues with the support of the Executive committee, or escalate the matter(s) to the Student Activities Department if a resolution cannot be agreed upon internally within the society</a:t>
            </a:r>
            <a:endParaRPr lang="en-GB" sz="1200">
              <a:solidFill>
                <a:srgbClr val="000000"/>
              </a:solidFill>
              <a:latin typeface="Century Gothic"/>
              <a:ea typeface="Calibri" panose="020F0502020204030204"/>
              <a:cs typeface="Calibri" panose="020F0502020204030204"/>
            </a:endParaRPr>
          </a:p>
          <a:p>
            <a:pPr>
              <a:buNone/>
            </a:pPr>
            <a:endParaRPr lang="en-GB" sz="1200">
              <a:solidFill>
                <a:srgbClr val="000000"/>
              </a:solidFill>
              <a:latin typeface="Century Gothic"/>
              <a:ea typeface="Calibri" panose="020F0502020204030204"/>
              <a:cs typeface="Calibri" panose="020F0502020204030204"/>
            </a:endParaRPr>
          </a:p>
          <a:p>
            <a:pPr marL="0" indent="0">
              <a:buNone/>
            </a:pPr>
            <a:endParaRPr lang="en-GB" sz="2400">
              <a:latin typeface="Century Gothic"/>
              <a:ea typeface="Calibri" panose="020F0502020204030204"/>
              <a:cs typeface="Calibri" panose="020F0502020204030204"/>
            </a:endParaRPr>
          </a:p>
          <a:p>
            <a:pPr marL="0" indent="0">
              <a:buNone/>
            </a:pPr>
            <a:endParaRPr lang="en-GB" sz="2400">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US" b="1">
                <a:latin typeface="Century Gothic"/>
                <a:cs typeface="Calibri Light"/>
              </a:rPr>
              <a:t>Welfare Officer</a:t>
            </a:r>
          </a:p>
        </p:txBody>
      </p:sp>
      <p:pic>
        <p:nvPicPr>
          <p:cNvPr id="5" name="Picture 4" descr="A black and white logo&#10;&#10;Description automatically generated">
            <a:extLst>
              <a:ext uri="{FF2B5EF4-FFF2-40B4-BE49-F238E27FC236}">
                <a16:creationId xmlns:a16="http://schemas.microsoft.com/office/drawing/2014/main" id="{3B9A9A8E-A09B-D7E1-8F9E-0BE5544160AF}"/>
              </a:ext>
            </a:extLst>
          </p:cNvPr>
          <p:cNvPicPr>
            <a:picLocks noChangeAspect="1"/>
          </p:cNvPicPr>
          <p:nvPr/>
        </p:nvPicPr>
        <p:blipFill rotWithShape="1">
          <a:blip r:embed="rId3"/>
          <a:srcRect l="22897" t="18670" r="23481" b="7701"/>
          <a:stretch/>
        </p:blipFill>
        <p:spPr>
          <a:xfrm>
            <a:off x="10546069" y="4671784"/>
            <a:ext cx="1461378" cy="2000591"/>
          </a:xfrm>
          <a:prstGeom prst="rect">
            <a:avLst/>
          </a:prstGeom>
        </p:spPr>
      </p:pic>
    </p:spTree>
    <p:extLst>
      <p:ext uri="{BB962C8B-B14F-4D97-AF65-F5344CB8AC3E}">
        <p14:creationId xmlns:p14="http://schemas.microsoft.com/office/powerpoint/2010/main" val="3293224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TotalTime>
  <Words>1853</Words>
  <Application>Microsoft Office PowerPoint</Application>
  <PresentationFormat>Widescreen</PresentationFormat>
  <Paragraphs>300</Paragraphs>
  <Slides>31</Slides>
  <Notes>29</Notes>
  <HiddenSlides>2</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The Team</vt:lpstr>
      <vt:lpstr>What is this training about ?</vt:lpstr>
      <vt:lpstr>What is an exec?</vt:lpstr>
      <vt:lpstr>What is an exec role?</vt:lpstr>
      <vt:lpstr>President </vt:lpstr>
      <vt:lpstr>Vice President</vt:lpstr>
      <vt:lpstr>Treasurer</vt:lpstr>
      <vt:lpstr>Welfare Officer</vt:lpstr>
      <vt:lpstr>Non-required exec roles</vt:lpstr>
      <vt:lpstr>Elections and changes to your exec</vt:lpstr>
      <vt:lpstr>Benefits of being an exec</vt:lpstr>
      <vt:lpstr>Constitution</vt:lpstr>
      <vt:lpstr>Constitution</vt:lpstr>
      <vt:lpstr>Society memberships</vt:lpstr>
      <vt:lpstr>Society memberships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Society group chats </vt:lpstr>
      <vt:lpstr>Open Days</vt:lpstr>
      <vt:lpstr>Fresher's Fair </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SU  To your role</dc:title>
  <dc:creator>Day, Jennifer K</dc:creator>
  <cp:lastModifiedBy>Firmin, Alfie</cp:lastModifiedBy>
  <cp:revision>104</cp:revision>
  <dcterms:created xsi:type="dcterms:W3CDTF">2022-06-23T11:37:44Z</dcterms:created>
  <dcterms:modified xsi:type="dcterms:W3CDTF">2025-12-11T16:37:04Z</dcterms:modified>
</cp:coreProperties>
</file>