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0.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1.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0" r:id="rId2"/>
    <p:sldId id="412" r:id="rId3"/>
    <p:sldId id="372" r:id="rId4"/>
    <p:sldId id="385" r:id="rId5"/>
    <p:sldId id="395" r:id="rId6"/>
    <p:sldId id="414" r:id="rId7"/>
    <p:sldId id="373" r:id="rId8"/>
    <p:sldId id="379" r:id="rId9"/>
    <p:sldId id="400" r:id="rId10"/>
    <p:sldId id="380" r:id="rId11"/>
    <p:sldId id="402" r:id="rId12"/>
    <p:sldId id="387" r:id="rId13"/>
    <p:sldId id="388" r:id="rId14"/>
    <p:sldId id="386" r:id="rId15"/>
    <p:sldId id="401" r:id="rId16"/>
    <p:sldId id="410" r:id="rId17"/>
    <p:sldId id="384" r:id="rId18"/>
    <p:sldId id="272" r:id="rId19"/>
    <p:sldId id="270" r:id="rId20"/>
    <p:sldId id="273" r:id="rId21"/>
    <p:sldId id="274" r:id="rId22"/>
    <p:sldId id="275" r:id="rId23"/>
    <p:sldId id="381" r:id="rId24"/>
    <p:sldId id="409" r:id="rId25"/>
    <p:sldId id="383" r:id="rId26"/>
    <p:sldId id="403" r:id="rId27"/>
    <p:sldId id="398" r:id="rId28"/>
    <p:sldId id="399" r:id="rId29"/>
    <p:sldId id="322" r:id="rId30"/>
    <p:sldId id="30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A08308-B0E3-15A9-0230-8BBCD586BB56}" name="Sainty, Emma" initials="SE" userId="Gjij+gltx46hKTJaPRsBFusCsPryu2Zp8LtIiQkBw98=" providerId="None"/>
  <p188:author id="{CA9D443B-4065-ACB1-BDC1-C604B1476FFB}" name="Dudley, Sarah-Louise K" initials="DS" userId="m2x9BedSg04utBhkfNzeTZnfXNv1RcmO0sxbF7sySrM=" providerId="None"/>
  <p188:author id="{EFB51352-9B17-F256-F700-5B34FB4F9039}" name="Soper, James K" initials="SK" userId="SQKWtNP2imH5HtYpk5PWDgTnmQ5uEn6vQVRY0cp9j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D95CE-FA60-4051-AB0A-2010C87EECC4}" v="1" dt="2025-12-11T09:48:14.401"/>
    <p1510:client id="{E3C30720-A555-42D0-A2B8-B8E54145176E}" v="31" dt="2025-12-11T14:51:14.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Kirsty L" userId="LDeItOFeWmAf6isE8ARBSfT2G89Xx0MQ/j+O9IVcq18=" providerId="None" clId="Web-{104D95CE-FA60-4051-AB0A-2010C87EECC4}"/>
    <pc:docChg chg="modSld">
      <pc:chgData name="Matthew, Kirsty L" userId="LDeItOFeWmAf6isE8ARBSfT2G89Xx0MQ/j+O9IVcq18=" providerId="None" clId="Web-{104D95CE-FA60-4051-AB0A-2010C87EECC4}" dt="2025-12-11T09:48:14.401" v="0"/>
      <pc:docMkLst>
        <pc:docMk/>
      </pc:docMkLst>
      <pc:sldChg chg="mod modShow">
        <pc:chgData name="Matthew, Kirsty L" userId="LDeItOFeWmAf6isE8ARBSfT2G89Xx0MQ/j+O9IVcq18=" providerId="None" clId="Web-{104D95CE-FA60-4051-AB0A-2010C87EECC4}" dt="2025-12-11T09:48:14.401" v="0"/>
        <pc:sldMkLst>
          <pc:docMk/>
          <pc:sldMk cId="2541169943" sldId="392"/>
        </pc:sldMkLst>
      </pc:sldChg>
    </pc:docChg>
  </pc:docChgLst>
  <pc:docChgLst>
    <pc:chgData name="Matthew, Kirsty L" userId="LDeItOFeWmAf6isE8ARBSfT2G89Xx0MQ/j+O9IVcq18=" providerId="None" clId="Web-{E3C30720-A555-42D0-A2B8-B8E54145176E}"/>
    <pc:docChg chg="delSld modSld">
      <pc:chgData name="Matthew, Kirsty L" userId="LDeItOFeWmAf6isE8ARBSfT2G89Xx0MQ/j+O9IVcq18=" providerId="None" clId="Web-{E3C30720-A555-42D0-A2B8-B8E54145176E}" dt="2025-12-11T14:51:14.478" v="33"/>
      <pc:docMkLst>
        <pc:docMk/>
      </pc:docMkLst>
      <pc:sldChg chg="modSp">
        <pc:chgData name="Matthew, Kirsty L" userId="LDeItOFeWmAf6isE8ARBSfT2G89Xx0MQ/j+O9IVcq18=" providerId="None" clId="Web-{E3C30720-A555-42D0-A2B8-B8E54145176E}" dt="2025-12-11T14:50:20.571" v="32" actId="20577"/>
        <pc:sldMkLst>
          <pc:docMk/>
          <pc:sldMk cId="2726183318" sldId="379"/>
        </pc:sldMkLst>
        <pc:spChg chg="mod">
          <ac:chgData name="Matthew, Kirsty L" userId="LDeItOFeWmAf6isE8ARBSfT2G89Xx0MQ/j+O9IVcq18=" providerId="None" clId="Web-{E3C30720-A555-42D0-A2B8-B8E54145176E}" dt="2025-12-11T14:50:20.571" v="32" actId="20577"/>
          <ac:spMkLst>
            <pc:docMk/>
            <pc:sldMk cId="2726183318" sldId="379"/>
            <ac:spMk id="4" creationId="{94E5D6F6-F753-E13B-E0D5-42A47B92D7D4}"/>
          </ac:spMkLst>
        </pc:spChg>
      </pc:sldChg>
      <pc:sldChg chg="del">
        <pc:chgData name="Matthew, Kirsty L" userId="LDeItOFeWmAf6isE8ARBSfT2G89Xx0MQ/j+O9IVcq18=" providerId="None" clId="Web-{E3C30720-A555-42D0-A2B8-B8E54145176E}" dt="2025-12-11T14:51:14.478" v="33"/>
        <pc:sldMkLst>
          <pc:docMk/>
          <pc:sldMk cId="2541169943" sldId="39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7T12:42:36.1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11562 10357 16383 0 0,'0'-5'0'0'0,"15"-2"0"0"0,21 0 0 0 0,46-3 0 0 0,34-6 0 0 0,28 0 0 0 0,30 4 0 0 0,28 2 0 0 0,15 4 0 0 0,2 3 0 0 0,-17 1 0 0 0,-10 2 0 0 0,-24 1 0 0 0,-25-1 0 0 0,-30 1 0 0 0,-26 0 0 0 0,-22-1 0 0 0,-11 0 0 0 0,-10 0 0 0 0,-8 0 0 0 0,-4 0 0 0 0,2 0 0 0 0,17 0 0 0 0,19 0 0 0 0,14 0 0 0 0,13 0 0 0 0,5 0 0 0 0,-9 0 0 0 0,-16 0 0 0 0,-15 0 0 0 0,-14 0 0 0 0,-4 6 0 0 0,-4 0 0 0 0,10 1 0 0 0,14-2 0 0 0,10 4 0 0 0,-1 0 0 0 0,1 4 0 0 0,5 0 0 0 0,-7-3 0 0 0,-16-3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01T14:25:19.73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14657 5705 16383 0 0,'-6'0'0'0'0,"-6"0"0"0"0,-7 0 0 0 0,-5 0 0 0 0,-5 0 0 0 0,4-6 0 0 0,0-1 0 0 0,-1-5 0 0 0,-1 0 0 0 0,-1 1 0 0 0,-2 3 0 0 0,0 3 0 0 0,4-3 0 0 0,2 0 0 0 0,-6 1 0 0 0,-3 2 0 0 0,-7 1 0 0 0,-1 2 0 0 0,1 2 0 0 0,1-1 0 0 0,3 2 0 0 0,2-6 0 0 0,1-2 0 0 0,1-5 0 0 0,1 0 0 0 0,0 2 0 0 0,1-3 0 0 0,-1 1 0 0 0,0 2 0 0 0,0 3 0 0 0,0 3 0 0 0,0-3 0 0 0,0-6 0 0 0,0-1 0 0 0,0 2 0 0 0,5-2 0 0 0,2 1 0 0 0,-1 4 0 0 0,0 2 0 0 0,-3 2 0 0 0,0 3 0 0 0,-2 2 0 0 0,-1 0 0 0 0,0 0 0 0 0,0 1 0 0 0,-1-1 0 0 0,1 1 0 0 0,0-1 0 0 0,-6 0 0 0 0,-1 0 0 0 0,-6 0 0 0 0,1 0 0 0 0,1 0 0 0 0,3 0 0 0 0,3 0 0 0 0,2 0 0 0 0,2 0 0 0 0,0 0 0 0 0,1 0 0 0 0,1 0 0 0 0,-1 0 0 0 0,1 0 0 0 0,-1 0 0 0 0,0 0 0 0 0,0 0 0 0 0,0 0 0 0 0,0 0 0 0 0,0 0 0 0 0,-1 0 0 0 0,1 0 0 0 0,0 6 0 0 0,0 1 0 0 0,0-1 0 0 0,0 5 0 0 0,0 0 0 0 0,-1 3 0 0 0,1 5 0 0 0,0-1 0 0 0,0-3 0 0 0,0-5 0 0 0,0-3 0 0 0,5 1 0 0 0,2 1 0 0 0,-1-2 0 0 0,0-3 0 0 0,-3-1 0 0 0,0 4 0 0 0,-7 1 0 0 0,-3-1 0 0 0,0-2 0 0 0,7 4 0 0 0,2 0 0 0 0,8 4 0 0 0,0-1 0 0 0,0-1 0 0 0,-8-4 0 0 0,-9 3 0 0 0,-9 0 0 0 0,-2 3 0 0 0,3 0 0 0 0,-2-3 0 0 0,2-3 0 0 0,-2-2 0 0 0,-3-3 0 0 0,1-1 0 0 0,0 4 0 0 0,2 2 0 0 0,4-1 0 0 0,4-1 0 0 0,4 4 0 0 0,-2 0 0 0 0,4 4 0 0 0,4 0 0 0 0,1-3 0 0 0,0-2 0 0 0,5 2 0 0 0,2 0 0 0 0,4 8 0 0 0,0 2 0 0 0,3 2 0 0 0,-1-2 0 0 0,2 0 0 0 0,-2-3 0 0 0,2 7 0 0 0,-2 9 0 0 0,-4 4 0 0 0,-3 2 0 0 0,2-1 0 0 0,-1-2 0 0 0,3-1 0 0 0,6-2 0 0 0,-2 0 0 0 0,3-2 0 0 0,3 0 0 0 0,4 0 0 0 0,1 0 0 0 0,3 0 0 0 0,0 0 0 0 0,2 0 0 0 0,-1 0 0 0 0,6 0 0 0 0,7-5 0 0 0,1-2 0 0 0,4 0 0 0 0,-2 2 0 0 0,-3 1 0 0 0,2 2 0 0 0,3-5 0 0 0,-2 0 0 0 0,-3 0 0 0 0,2-3 0 0 0,-2 0 0 0 0,-4 1 0 0 0,8 3 0 0 0,1 2 0 0 0,3-4 0 0 0,8 5 0 0 0,-1 4 0 0 0,0 6 0 0 0,1 2 0 0 0,1-6 0 0 0,5 3 0 0 0,-2-1 0 0 0,2-6 0 0 0,-3-2 0 0 0,-3-7 0 0 0,-5-1 0 0 0,-8 1 0 0 0,-1-3 0 0 0,2-5 0 0 0,4-4 0 0 0,4-9 0 0 0,13-5 0 0 0,5-6 0 0 0,12-12 0 0 0,1-3 0 0 0,-8-1 0 0 0,-8 3 0 0 0,-5 6 0 0 0,-3 6 0 0 0,-2 5 0 0 0,5 4 0 0 0,1 2 0 0 0,1 2 0 0 0,-2 0 0 0 0,-1 0 0 0 0,5 0 0 0 0,-5 5 0 0 0,-3 2 0 0 0,4-1 0 0 0,-4 3 0 0 0,4 1 0 0 0,0-2 0 0 0,6-2 0 0 0,0-3 0 0 0,0-1 0 0 0,-3-2 0 0 0,3 10 0 0 0,5 2 0 0 0,11 0 0 0 0,6 3 0 0 0,3-2 0 0 0,6-3 0 0 0,-4-3 0 0 0,3-3 0 0 0,-6-3 0 0 0,-4-1 0 0 0,-6-1 0 0 0,3 0 0 0 0,-3-1 0 0 0,-5 0 0 0 0,-7 1 0 0 0,-4-1 0 0 0,-4 1 0 0 0,-3 0 0 0 0,4 0 0 0 0,6 0 0 0 0,13 0 0 0 0,6-5 0 0 0,5-8 0 0 0,0 0 0 0 0,-4 1 0 0 0,-9-8 0 0 0,-7-1 0 0 0,-7 4 0 0 0,-4 5 0 0 0,-3 4 0 0 0,-2 3 0 0 0,0 3 0 0 0,0 2 0 0 0,5 0 0 0 0,2 1 0 0 0,-5-5 0 0 0,-3-3 0 0 0,-1 1 0 0 0,0 1 0 0 0,-5-4 0 0 0,0 0 0 0 0,0-5 0 0 0,-3-4 0 0 0,0 1 0 0 0,7-3 0 0 0,-1-3 0 0 0,1-2 0 0 0,0 2 0 0 0,-3 1 0 0 0,-2 3 0 0 0,2 0 0 0 0,-4-2 0 0 0,0 2 0 0 0,8-6 0 0 0,3-4 0 0 0,3-7 0 0 0,-5-4 0 0 0,-7-5 0 0 0,3-5 0 0 0,-3 0 0 0 0,1 3 0 0 0,-5 5 0 0 0,-4-2 0 0 0,0 2 0 0 0,3 8 0 0 0,-1 5 0 0 0,-3 1 0 0 0,-5-5 0 0 0,3-1 0 0 0,-1-7 0 0 0,-3-1 0 0 0,-1 2 0 0 0,-3-4 0 0 0,-7 6 0 0 0,-7 4 0 0 0,-9 8 0 0 0,-4-2 0 0 0,0-2 0 0 0,5-1 0 0 0,6 0 0 0 0,5-6 0 0 0,-2-2 0 0 0,2 1 0 0 0,-4 1 0 0 0,-5 7 0 0 0,0 9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5T11:47:55.46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11562 10357 16383 0 0,'0'-5'0'0'0,"15"-2"0"0"0,21 0 0 0 0,46-3 0 0 0,34-6 0 0 0,28 0 0 0 0,30 4 0 0 0,28 2 0 0 0,15 4 0 0 0,2 3 0 0 0,-17 1 0 0 0,-10 2 0 0 0,-24 1 0 0 0,-25-1 0 0 0,-30 1 0 0 0,-26 0 0 0 0,-22-1 0 0 0,-11 0 0 0 0,-10 0 0 0 0,-8 0 0 0 0,-4 0 0 0 0,2 0 0 0 0,17 0 0 0 0,19 0 0 0 0,14 0 0 0 0,13 0 0 0 0,5 0 0 0 0,-9 0 0 0 0,-16 0 0 0 0,-15 0 0 0 0,-14 0 0 0 0,-4 6 0 0 0,-4 0 0 0 0,10 1 0 0 0,14-2 0 0 0,10 4 0 0 0,-1 0 0 0 0,1 4 0 0 0,5 0 0 0 0,-7-3 0 0 0,-16-3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5T11:47:55.46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20835 12920 16383 0 0,'0'-11'0'0'0,"-11"-8"0"0"0,-13-5 0 0 0,-7-6 0 0 0,-5-1 0 0 0,0 4 0 0 0,0 7 0 0 0,1 1 0 0 0,-3 4 0 0 0,-12 5 0 0 0,-6-1 0 0 0,-10 1 0 0 0,-14-3 0 0 0,-4 1 0 0 0,-2 3 0 0 0,-4 2 0 0 0,0 3 0 0 0,-1 2 0 0 0,0 1 0 0 0,5 1 0 0 0,11 1 0 0 0,14 4 0 0 0,13 2 0 0 0,8 11 0 0 0,6 1 0 0 0,4 8 0 0 0,2 0 0 0 0,6 5 0 0 0,-4 7 0 0 0,2 3 0 0 0,6-1 0 0 0,6-2 0 0 0,4 2 0 0 0,5 5 0 0 0,-4-6 0 0 0,1 1 0 0 0,0 4 0 0 0,2 4 0 0 0,2 4 0 0 0,0 4 0 0 0,1-3 0 0 0,1-1 0 0 0,0-3 0 0 0,1-1 0 0 0,-1-3 0 0 0,0 0 0 0 0,0-1 0 0 0,0-4 0 0 0,0-4 0 0 0,6 2 0 0 0,11 5 0 0 0,3 0 0 0 0,3 8 0 0 0,3 0 0 0 0,8 2 0 0 0,2 2 0 0 0,2-9 0 0 0,-2 3 0 0 0,-2-1 0 0 0,4 1 0 0 0,6 2 0 0 0,0 2 0 0 0,14 3 0 0 0,2 2 0 0 0,-4-9 0 0 0,3-4 0 0 0,3-3 0 0 0,1-10 0 0 0,-1-9 0 0 0,-5-11 0 0 0,-7-6 0 0 0,-2 1 0 0 0,1-2 0 0 0,8-1 0 0 0,-1-2 0 0 0,6-1 0 0 0,7-6 0 0 0,8-8 0 0 0,1-12 0 0 0,-3-6 0 0 0,-8-5 0 0 0,-12 5 0 0 0,-8-3 0 0 0,-8-2 0 0 0,-11-9 0 0 0,-5-3 0 0 0,-6-9 0 0 0,-6-10 0 0 0,-5-4 0 0 0,-3 4 0 0 0,-3 4 0 0 0,0 1 0 0 0,-2-4 0 0 0,1-1 0 0 0,0-4 0 0 0,0-7 0 0 0,-4-5 0 0 0,-8-4 0 0 0,-10 2 0 0 0,-8 0 0 0 0,-8 5 0 0 0,-8 4 0 0 0,-6 5 0 0 0,-5 5 0 0 0,-2 7 0 0 0,-2 4 0 0 0,5 6 0 0 0,2 6 0 0 0,-1 10 0 0 0,6 5 0 0 0,4 8 0 0 0,1 6 0 0 0,-2 6 0 0 0,-5-1 0 0 0,-7 1 0 0 0,0 1 0 0 0,-5 2 0 0 0,-6 7 0 0 0,-3 8 0 0 0,-9 7 0 0 0,-1 6 0 0 0,9 3 0 0 0,6 9 0 0 0,5 7 0 0 0,8 8 0 0 0,13-1 0 0 0,14 2 0 0 0,6 2 0 0 0,8-2 0 0 0,0 10 0 0 0,2-1 0 0 0,5 0 0 0 0,2-5 0 0 0,2 4 0 0 0,2 6 0 0 0,1 12 0 0 0,1 0 0 0 0,10-6 0 0 0,3-2 0 0 0,5-15 0 0 0,4-10 0 0 0,3-9 0 0 0,2-10 0 0 0,2-10 0 0 0,6-6 0 0 0,18-7 0 0 0,19-2 0 0 0,8-3 0 0 0,1 0 0 0 0,7-4 0 0 0,3-3 0 0 0,-3-9 0 0 0,-1-7 0 0 0,-16-4 0 0 0,-16-8 0 0 0,-10-7 0 0 0,-15-2 0 0 0,-12-3 0 0 0,-9-9 0 0 0,-7-5 0 0 0,-3-17 0 0 0,-2 0 0 0 0,-1-7 0 0 0,1-10 0 0 0,-5-3 0 0 0,-7 10 0 0 0,-5 15 0 0 0,0 15 0 0 0,-2 13 0 0 0,-2 9 0 0 0,-3 11 0 0 0,-7 10 0 0 0,-8 9 0 0 0,-18 14 0 0 0,-9 18 0 0 0,-3 15 0 0 0,0 5 0 0 0,12 7 0 0 0,11 9 0 0 0,9 4 0 0 0,11 3 0 0 0,9 4 0 0 0,9-3 0 0 0,6 0 0 0 0,3 6 0 0 0,3-1 0 0 0,5 4 0 0 0,7-7 0 0 0,1-10 0 0 0,14-10 0 0 0,6-14 0 0 0,13-7 0 0 0,10-4 0 0 0,3-6 0 0 0,14-6 0 0 0,8-6 0 0 0,6-3 0 0 0,19-9 0 0 0,-5-7 0 0 0,-14-8 0 0 0,-1-10 0 0 0,-16-5 0 0 0,-20-12 0 0 0,-20-4 0 0 0,-14-8 0 0 0,-10-15 0 0 0,-13-10 0 0 0,-20-11 0 0 0,-11 5 0 0 0,-20-3 0 0 0,-16 0 0 0 0,-21 0 0 0 0,-11 9 0 0 0,8 16 0 0 0,4 13 0 0 0,3 16 0 0 0,1 15 0 0 0,5 12 0 0 0,1 12 0 0 0,10 18 0 0 0,11 24 0 0 0,17 18 0 0 0,16 12 0 0 0,6 16 0 0 0,8 7 0 0 0,7 8 0 0 0,4 19 0 0 0,2 2 0 0 0,2 2 0 0 0,0 0 0 0 0,6-12 0 0 0,16-4 0 0 0,16-6 0 0 0,10-15 0 0 0,8-22 0 0 0,-1-24 0 0 0,0-18 0 0 0,2-14 0 0 0,0-8 0 0 0,-4-5 0 0 0,-2-8 0 0 0,8-12 0 0 0,6-22 0 0 0,0-26 0 0 0,-8-20 0 0 0,-14-31 0 0 0,-13-16 0 0 0,-13 5 0 0 0,-9 16 0 0 0,-6 21 0 0 0,-14 12 0 0 0,-15 9 0 0 0,-9 13 0 0 0,-3 11 0 0 0,-6 15 0 0 0,5 7 0 0 0,4 9 0 0 0,-2 12 0 0 0,-6 19 0 0 0,0 22 0 0 0,7 20 0 0 0,4 18 0 0 0,4 10 0 0 0,4 3 0 0 0,9-3 0 0 0,5-1 0 0 0,5-7 0 0 0,3-3 0 0 0,2-7 0 0 0,7-10 0 0 0,6-9 0 0 0,7-1 0 0 0,4-9 0 0 0,0-4 0 0 0,9-4 0 0 0,6-5 0 0 0,11-7 0 0 0,6-6 0 0 0,1-10 0 0 0,-6-9 0 0 0,-11-14 0 0 0,-12-18 0 0 0,-10-6 0 0 0,-10-7 0 0 0,-5 2 0 0 0,-4-6 0 0 0,-1-3 0 0 0,-5-1 0 0 0,-18-11 0 0 0,-14 2 0 0 0,-16-1 0 0 0,-4 10 0 0 0,-7 7 0 0 0,-8 8 0 0 0,-12 6 0 0 0,-1 5 0 0 0,-3 10 0 0 0,0 8 0 0 0,0 8 0 0 0,4 6 0 0 0,8 4 0 0 0,10 1 0 0 0,2 12 0 0 0,13 9 0 0 0,14 11 0 0 0,15 15 0 0 0,6 16 0 0 0,6 12 0 0 0,5 3 0 0 0,4 0 0 0 0,2-4 0 0 0,2-4 0 0 0,-1-9 0 0 0,7 0 0 0 0,11-4 0 0 0,13-2 0 0 0,12 0 0 0 0,9-10 0 0 0,10-6 0 0 0,11-11 0 0 0,3-5 0 0 0,14-5 0 0 0,8-12 0 0 0,7-23 0 0 0,17-18 0 0 0,-3-13 0 0 0,-20-20 0 0 0,-23-23 0 0 0,-24-12 0 0 0,-21-14 0 0 0,-15-3 0 0 0,-11-1 0 0 0,-12 4 0 0 0,-13 12 0 0 0,-21 3 0 0 0,-12 14 0 0 0,-3 12 0 0 0,3 18 0 0 0,5 10 0 0 0,-14 6 0 0 0,-13 12 0 0 0,2 10 0 0 0,-3 9 0 0 0,2 6 0 0 0,3 4 0 0 0,9 12 0 0 0,14 11 0 0 0,16 15 0 0 0,12 18 0 0 0,-4 25 0 0 0,1 8 0 0 0,4 2 0 0 0,7-12 0 0 0,3-2 0 0 0,5-4 0 0 0,13-5 0 0 0,20 3 0 0 0,16-1 0 0 0,20-12 0 0 0,20-6 0 0 0,27-5 0 0 0,8-12 0 0 0,16-11 0 0 0,11-9 0 0 0,10-8 0 0 0,10-4 0 0 0,-8-3 0 0 0,-11-1 0 0 0,-25-10 0 0 0,-28-4 0 0 0,-31-9 0 0 0,-31-16 0 0 0,-22-5 0 0 0,-16-12 0 0 0,-20-10 0 0 0,-9 1 0 0 0,-4 2 0 0 0,-7 5 0 0 0,0 15 0 0 0,-3 14 0 0 0,2 13 0 0 0,-2 9 0 0 0,2 6 0 0 0,-1 3 0 0 0,2 3 0 0 0,-12 5 0 0 0,-1 7 0 0 0,-7 15 0 0 0,4 9 0 0 0,6 13 0 0 0,7 13 0 0 0,13 5 0 0 0,11 2 0 0 0,11-7 0 0 0,6-4 0 0 0,6-2 0 0 0,2-6 0 0 0,1-7 0 0 0,0-5 0 0 0,1-6 0 0 0,3-3 0 0 0,7-7 0 0 0,16-8 0 0 0,15-6 0 0 0,13-6 0 0 0,19-3 0 0 0,7-2 0 0 0,-7-2 0 0 0,-10 0 0 0 0,-6-4 0 0 0,-14-7 0 0 0,-14-16 0 0 0,-12-9 0 0 0,-11-14 0 0 0,-11-7 0 0 0,-11 6 0 0 0,-7 12 0 0 0,-12 12 0 0 0,-5 13 0 0 0,-2 8 0 0 0,2 5 0 0 0,-4 3 0 0 0,5 7 0 0 0,3 19 0 0 0,3 18 0 0 0,6 14 0 0 0,7 6 0 0 0,7 3 0 0 0,4-5 0 0 0,4-3 0 0 0,2-5 0 0 0,-4-8 0 0 0,-6-12 0 0 0,-8-10 0 0 0,-4-11 0 0 0,-5-2 0 0 0,3 3 0 0 0,5 4 0 0 0,6 3 0 0 0,5 4 0 0 0,4 9 0 0 0,3 2 0 0 0,7-10 0 0 0,1-18 0 0 0,1-18 0 0 0,-2-15 0 0 0,-1-10 0 0 0,-7-9 0 0 0,-4 3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5T11:48:16.49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15147 11853 16383 0 0,'5'0'0'0'0,"28"0"0"0"0,28 0 0 0 0,25 0 0 0 0,33 0 0 0 0,43 0 0 0 0,20 0 0 0 0,10 0 0 0 0,-8 0 0 0 0,-19 0 0 0 0,-58 0 0 0 0,-79 0 0 0 0,-70 0 0 0 0,-57 0 0 0 0,-39 0 0 0 0,-16 0 0 0 0,-3 0 0 0 0,6 0 0 0 0,12 0 0 0 0,15 0 0 0 0,22 0 0 0 0,20 0 0 0 0,12 11 0 0 0,14 2 0 0 0,11 0 0 0 0,28 13 0 0 0,54 2 0 0 0,66-4 0 0 0,67-6 0 0 0,52-5 0 0 0,53-6 0 0 0,33-4 0 0 0,5-2 0 0 0,-37-1 0 0 0,-74-2 0 0 0,-112 1 0 0 0,-130-10 0 0 0,-108-4 0 0 0,-90 2 0 0 0,-78 2 0 0 0,-56 3 0 0 0,-22 3 0 0 0,10 3 0 0 0,44 1 0 0 0,54 1 0 0 0,77 6 0 0 0,83 1 0 0 0,84 21 0 0 0,59 10 0 0 0,69 10 0 0 0,75 10 0 0 0,57 8 0 0 0,27 2 0 0 0,3-11 0 0 0,-25-15 0 0 0,-46-14 0 0 0,-57-13 0 0 0,-66-3 0 0 0,-56-3 0 0 0,-34-4 0 0 0,-15 3 0 0 0,16-1 0 0 0,65 0 0 0 0,80-3 0 0 0,40-1 0 0 0,7-1 0 0 0,-25-7 0 0 0,-55-1 0 0 0,-81-6 0 0 0,-76-6 0 0 0,-61 1 0 0 0,-27 2 0 0 0,-21 5 0 0 0,-3 3 0 0 0,-6 4 0 0 0,21 1 0 0 0,30 2 0 0 0,61 0 0 0 0,85 1 0 0 0,96 0 0 0 0,56-1 0 0 0,39-4 0 0 0,2-3 0 0 0,-21 1 0 0 0,-34 1 0 0 0,-36-4 0 0 0,-39-6 0 0 0,-68 1 0 0 0,-62 2 0 0 0,-40 8 0 0 0,-19 4 0 0 0,9 4 0 0 0,59 0 0 0 0,82-1 0 0 0,88 0 0 0 0,76-1 0 0 0,53-1 0 0 0,22 0 0 0 0,-14-1 0 0 0,-33 0 0 0 0,-99 0 0 0 0,-101-1 0 0 0,-104 1 0 0 0,-77 0 0 0 0,-38 0 0 0 0,-8 5 0 0 0,25 2 0 0 0,41-1 0 0 0,59-1 0 0 0,66-1 0 0 0,72-2 0 0 0,49 0 0 0 0,32-2 0 0 0,14 0 0 0 0,-6 0 0 0 0,-18 0 0 0 0,-45-6 0 0 0,-56 0 0 0 0,-52-2 0 0 0,-41 3 0 0 0,-24 2 0 0 0,-21 0 0 0 0,-7 2 0 0 0,13 1 0 0 0,20 0 0 0 0,47 0 0 0 0,40 0 0 0 0,32 0 0 0 0,16-4 0 0 0,5-3 0 0 0,-5 0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28T16:40:28.53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21511 10345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7T12:42:36.13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20835 12920 16383 0 0,'0'-11'0'0'0,"-11"-8"0"0"0,-13-5 0 0 0,-7-6 0 0 0,-5-1 0 0 0,0 4 0 0 0,0 7 0 0 0,1 1 0 0 0,-3 4 0 0 0,-12 5 0 0 0,-6-1 0 0 0,-10 1 0 0 0,-14-3 0 0 0,-4 1 0 0 0,-2 3 0 0 0,-4 2 0 0 0,0 3 0 0 0,-1 2 0 0 0,0 1 0 0 0,5 1 0 0 0,11 1 0 0 0,14 4 0 0 0,13 2 0 0 0,8 11 0 0 0,6 1 0 0 0,4 8 0 0 0,2 0 0 0 0,6 5 0 0 0,-4 7 0 0 0,2 3 0 0 0,6-1 0 0 0,6-2 0 0 0,4 2 0 0 0,5 5 0 0 0,-4-6 0 0 0,1 1 0 0 0,0 4 0 0 0,2 4 0 0 0,2 4 0 0 0,0 4 0 0 0,1-3 0 0 0,1-1 0 0 0,0-3 0 0 0,1-1 0 0 0,-1-3 0 0 0,0 0 0 0 0,0-1 0 0 0,0-4 0 0 0,0-4 0 0 0,6 2 0 0 0,11 5 0 0 0,3 0 0 0 0,3 8 0 0 0,3 0 0 0 0,8 2 0 0 0,2 2 0 0 0,2-9 0 0 0,-2 3 0 0 0,-2-1 0 0 0,4 1 0 0 0,6 2 0 0 0,0 2 0 0 0,14 3 0 0 0,2 2 0 0 0,-4-9 0 0 0,3-4 0 0 0,3-3 0 0 0,1-10 0 0 0,-1-9 0 0 0,-5-11 0 0 0,-7-6 0 0 0,-2 1 0 0 0,1-2 0 0 0,8-1 0 0 0,-1-2 0 0 0,6-1 0 0 0,7-6 0 0 0,8-8 0 0 0,1-12 0 0 0,-3-6 0 0 0,-8-5 0 0 0,-12 5 0 0 0,-8-3 0 0 0,-8-2 0 0 0,-11-9 0 0 0,-5-3 0 0 0,-6-9 0 0 0,-6-10 0 0 0,-5-4 0 0 0,-3 4 0 0 0,-3 4 0 0 0,0 1 0 0 0,-2-4 0 0 0,1-1 0 0 0,0-4 0 0 0,0-7 0 0 0,-4-5 0 0 0,-8-4 0 0 0,-10 2 0 0 0,-8 0 0 0 0,-8 5 0 0 0,-8 4 0 0 0,-6 5 0 0 0,-5 5 0 0 0,-2 7 0 0 0,-2 4 0 0 0,5 6 0 0 0,2 6 0 0 0,-1 10 0 0 0,6 5 0 0 0,4 8 0 0 0,1 6 0 0 0,-2 6 0 0 0,-5-1 0 0 0,-7 1 0 0 0,0 1 0 0 0,-5 2 0 0 0,-6 7 0 0 0,-3 8 0 0 0,-9 7 0 0 0,-1 6 0 0 0,9 3 0 0 0,6 9 0 0 0,5 7 0 0 0,8 8 0 0 0,13-1 0 0 0,14 2 0 0 0,6 2 0 0 0,8-2 0 0 0,0 10 0 0 0,2-1 0 0 0,5 0 0 0 0,2-5 0 0 0,2 4 0 0 0,2 6 0 0 0,1 12 0 0 0,1 0 0 0 0,10-6 0 0 0,3-2 0 0 0,5-15 0 0 0,4-10 0 0 0,3-9 0 0 0,2-10 0 0 0,2-10 0 0 0,6-6 0 0 0,18-7 0 0 0,19-2 0 0 0,8-3 0 0 0,1 0 0 0 0,7-4 0 0 0,3-3 0 0 0,-3-9 0 0 0,-1-7 0 0 0,-16-4 0 0 0,-16-8 0 0 0,-10-7 0 0 0,-15-2 0 0 0,-12-3 0 0 0,-9-9 0 0 0,-7-5 0 0 0,-3-17 0 0 0,-2 0 0 0 0,-1-7 0 0 0,1-10 0 0 0,-5-3 0 0 0,-7 10 0 0 0,-5 15 0 0 0,0 15 0 0 0,-2 13 0 0 0,-2 9 0 0 0,-3 11 0 0 0,-7 10 0 0 0,-8 9 0 0 0,-18 14 0 0 0,-9 18 0 0 0,-3 15 0 0 0,0 5 0 0 0,12 7 0 0 0,11 9 0 0 0,9 4 0 0 0,11 3 0 0 0,9 4 0 0 0,9-3 0 0 0,6 0 0 0 0,3 6 0 0 0,3-1 0 0 0,5 4 0 0 0,7-7 0 0 0,1-10 0 0 0,14-10 0 0 0,6-14 0 0 0,13-7 0 0 0,10-4 0 0 0,3-6 0 0 0,14-6 0 0 0,8-6 0 0 0,6-3 0 0 0,19-9 0 0 0,-5-7 0 0 0,-14-8 0 0 0,-1-10 0 0 0,-16-5 0 0 0,-20-12 0 0 0,-20-4 0 0 0,-14-8 0 0 0,-10-15 0 0 0,-13-10 0 0 0,-20-11 0 0 0,-11 5 0 0 0,-20-3 0 0 0,-16 0 0 0 0,-21 0 0 0 0,-11 9 0 0 0,8 16 0 0 0,4 13 0 0 0,3 16 0 0 0,1 15 0 0 0,5 12 0 0 0,1 12 0 0 0,10 18 0 0 0,11 24 0 0 0,17 18 0 0 0,16 12 0 0 0,6 16 0 0 0,8 7 0 0 0,7 8 0 0 0,4 19 0 0 0,2 2 0 0 0,2 2 0 0 0,0 0 0 0 0,6-12 0 0 0,16-4 0 0 0,16-6 0 0 0,10-15 0 0 0,8-22 0 0 0,-1-24 0 0 0,0-18 0 0 0,2-14 0 0 0,0-8 0 0 0,-4-5 0 0 0,-2-8 0 0 0,8-12 0 0 0,6-22 0 0 0,0-26 0 0 0,-8-20 0 0 0,-14-31 0 0 0,-13-16 0 0 0,-13 5 0 0 0,-9 16 0 0 0,-6 21 0 0 0,-14 12 0 0 0,-15 9 0 0 0,-9 13 0 0 0,-3 11 0 0 0,-6 15 0 0 0,5 7 0 0 0,4 9 0 0 0,-2 12 0 0 0,-6 19 0 0 0,0 22 0 0 0,7 20 0 0 0,4 18 0 0 0,4 10 0 0 0,4 3 0 0 0,9-3 0 0 0,5-1 0 0 0,5-7 0 0 0,3-3 0 0 0,2-7 0 0 0,7-10 0 0 0,6-9 0 0 0,7-1 0 0 0,4-9 0 0 0,0-4 0 0 0,9-4 0 0 0,6-5 0 0 0,11-7 0 0 0,6-6 0 0 0,1-10 0 0 0,-6-9 0 0 0,-11-14 0 0 0,-12-18 0 0 0,-10-6 0 0 0,-10-7 0 0 0,-5 2 0 0 0,-4-6 0 0 0,-1-3 0 0 0,-5-1 0 0 0,-18-11 0 0 0,-14 2 0 0 0,-16-1 0 0 0,-4 10 0 0 0,-7 7 0 0 0,-8 8 0 0 0,-12 6 0 0 0,-1 5 0 0 0,-3 10 0 0 0,0 8 0 0 0,0 8 0 0 0,4 6 0 0 0,8 4 0 0 0,10 1 0 0 0,2 12 0 0 0,13 9 0 0 0,14 11 0 0 0,15 15 0 0 0,6 16 0 0 0,6 12 0 0 0,5 3 0 0 0,4 0 0 0 0,2-4 0 0 0,2-4 0 0 0,-1-9 0 0 0,7 0 0 0 0,11-4 0 0 0,13-2 0 0 0,12 0 0 0 0,9-10 0 0 0,10-6 0 0 0,11-11 0 0 0,3-5 0 0 0,14-5 0 0 0,8-12 0 0 0,7-23 0 0 0,17-18 0 0 0,-3-13 0 0 0,-20-20 0 0 0,-23-23 0 0 0,-24-12 0 0 0,-21-14 0 0 0,-15-3 0 0 0,-11-1 0 0 0,-12 4 0 0 0,-13 12 0 0 0,-21 3 0 0 0,-12 14 0 0 0,-3 12 0 0 0,3 18 0 0 0,5 10 0 0 0,-14 6 0 0 0,-13 12 0 0 0,2 10 0 0 0,-3 9 0 0 0,2 6 0 0 0,3 4 0 0 0,9 12 0 0 0,14 11 0 0 0,16 15 0 0 0,12 18 0 0 0,-4 25 0 0 0,1 8 0 0 0,4 2 0 0 0,7-12 0 0 0,3-2 0 0 0,5-4 0 0 0,13-5 0 0 0,20 3 0 0 0,16-1 0 0 0,20-12 0 0 0,20-6 0 0 0,27-5 0 0 0,8-12 0 0 0,16-11 0 0 0,11-9 0 0 0,10-8 0 0 0,10-4 0 0 0,-8-3 0 0 0,-11-1 0 0 0,-25-10 0 0 0,-28-4 0 0 0,-31-9 0 0 0,-31-16 0 0 0,-22-5 0 0 0,-16-12 0 0 0,-20-10 0 0 0,-9 1 0 0 0,-4 2 0 0 0,-7 5 0 0 0,0 15 0 0 0,-3 14 0 0 0,2 13 0 0 0,-2 9 0 0 0,2 6 0 0 0,-1 3 0 0 0,2 3 0 0 0,-12 5 0 0 0,-1 7 0 0 0,-7 15 0 0 0,4 9 0 0 0,6 13 0 0 0,7 13 0 0 0,13 5 0 0 0,11 2 0 0 0,11-7 0 0 0,6-4 0 0 0,6-2 0 0 0,2-6 0 0 0,1-7 0 0 0,0-5 0 0 0,1-6 0 0 0,3-3 0 0 0,7-7 0 0 0,16-8 0 0 0,15-6 0 0 0,13-6 0 0 0,19-3 0 0 0,7-2 0 0 0,-7-2 0 0 0,-10 0 0 0 0,-6-4 0 0 0,-14-7 0 0 0,-14-16 0 0 0,-12-9 0 0 0,-11-14 0 0 0,-11-7 0 0 0,-11 6 0 0 0,-7 12 0 0 0,-12 12 0 0 0,-5 13 0 0 0,-2 8 0 0 0,2 5 0 0 0,-4 3 0 0 0,5 7 0 0 0,3 19 0 0 0,3 18 0 0 0,6 14 0 0 0,7 6 0 0 0,7 3 0 0 0,4-5 0 0 0,4-3 0 0 0,2-5 0 0 0,-4-8 0 0 0,-6-12 0 0 0,-8-10 0 0 0,-4-11 0 0 0,-5-2 0 0 0,3 3 0 0 0,5 4 0 0 0,6 3 0 0 0,5 4 0 0 0,4 9 0 0 0,3 2 0 0 0,7-10 0 0 0,1-18 0 0 0,1-18 0 0 0,-2-15 0 0 0,-1-10 0 0 0,-7-9 0 0 0,-4 3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28T16:40:28.48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20951 8183 16383 0 0,'-10'0'0'0'0,"-16"0"0"0"0,-24 0 0 0 0,-17 0 0 0 0,-7 0 0 0 0,-5 0 0 0 0,-3 0 0 0 0,8 0 0 0 0,1 0 0 0 0,10 0 0 0 0,5 0 0 0 0,8-5 0 0 0,3-1 0 0 0,5 0 0 0 0,-1-4 0 0 0,-1 0 0 0 0,-8 2 0 0 0,-10 2 0 0 0,-7 2 0 0 0,-3-7 0 0 0,-2-3 0 0 0,1 2 0 0 0,8 2 0 0 0,12 4 0 0 0,8 2 0 0 0,4 2 0 0 0,-1 2 0 0 0,-8 0 0 0 0,0 0 0 0 0,-1 1 0 0 0,-1-1 0 0 0,-1 1 0 0 0,3-1 0 0 0,6 0 0 0 0,5 0 0 0 0,5 0 0 0 0,-1 0 0 0 0,0 0 0 0 0,-8 0 0 0 0,-1 0 0 0 0,-3 0 0 0 0,-3 0 0 0 0,-2 0 0 0 0,-2 0 0 0 0,4 0 0 0 0,0 0 0 0 0,5 0 0 0 0,-1 0 0 0 0,0 0 0 0 0,1 0 0 0 0,5 0 0 0 0,-1 0 0 0 0,-3 0 0 0 0,2 0 0 0 0,2 0 0 0 0,5 0 0 0 0,2 0 0 0 0,-7 0 0 0 0,-6 0 0 0 0,-5-4 0 0 0,-7-3 0 0 0,0 1 0 0 0,-3 1 0 0 0,-1 2 0 0 0,5 1 0 0 0,3 1 0 0 0,6 0 0 0 0,1 1 0 0 0,5 0 0 0 0,4 5 0 0 0,4 2 0 0 0,-2-1 0 0 0,5 4 0 0 0,4 0 0 0 0,-4 3 0 0 0,-1 4 0 0 0,1-1 0 0 0,0 2 0 0 0,1 2 0 0 0,5 3 0 0 0,-2-3 0 0 0,3 0 0 0 0,-3 2 0 0 0,-3 1 0 0 0,5 2 0 0 0,-4-4 0 0 0,-1 0 0 0 0,0-4 0 0 0,5 0 0 0 0,1 2 0 0 0,-3-3 0 0 0,1 1 0 0 0,-3 3 0 0 0,3 2 0 0 0,1-3 0 0 0,0-4 0 0 0,0 0 0 0 0,-1 2 0 0 0,-1 3 0 0 0,0-2 0 0 0,-1-4 0 0 0,5 0 0 0 0,6 3 0 0 0,2-2 0 0 0,-2 2 0 0 0,-3 2 0 0 0,2 8 0 0 0,5 3 0 0 0,-1 2 0 0 0,-3 1 0 0 0,2 3 0 0 0,4 5 0 0 0,2 6 0 0 0,0-6 0 0 0,0 0 0 0 0,2-2 0 0 0,3-4 0 0 0,-4 3 0 0 0,-4-6 0 0 0,-1-3 0 0 0,2-3 0 0 0,3 0 0 0 0,3 0 0 0 0,2 1 0 0 0,2-1 0 0 0,0 1 0 0 0,2 1 0 0 0,-1 0 0 0 0,1-1 0 0 0,-1 1 0 0 0,1 0 0 0 0,-1 5 0 0 0,0 6 0 0 0,0 1 0 0 0,0-1 0 0 0,0-3 0 0 0,0-3 0 0 0,0-2 0 0 0,0-1 0 0 0,0 3 0 0 0,0 6 0 0 0,0 0 0 0 0,5 4 0 0 0,1-1 0 0 0,5-3 0 0 0,14 6 0 0 0,18 15 0 0 0,10-3 0 0 0,6-7 0 0 0,3-12 0 0 0,-5-7 0 0 0,-8-9 0 0 0,-6-9 0 0 0,-7-6 0 0 0,-9 1 0 0 0,5-2 0 0 0,7-1 0 0 0,1 3 0 0 0,8 9 0 0 0,0 3 0 0 0,3 1 0 0 0,-4-1 0 0 0,-5-6 0 0 0,0 1 0 0 0,-2 2 0 0 0,1-2 0 0 0,-1 1 0 0 0,2-1 0 0 0,-2-4 0 0 0,-3-4 0 0 0,2 2 0 0 0,-1-1 0 0 0,-2-2 0 0 0,2 8 0 0 0,5 2 0 0 0,13-3 0 0 0,16 2 0 0 0,20 3 0 0 0,13 8 0 0 0,-2 4 0 0 0,-9-3 0 0 0,-11-6 0 0 0,-15-7 0 0 0,-14-5 0 0 0,-7-5 0 0 0,3-2 0 0 0,7-3 0 0 0,3 0 0 0 0,11 0 0 0 0,7 0 0 0 0,0 0 0 0 0,1 0 0 0 0,-9 1 0 0 0,-10 0 0 0 0,-7 0 0 0 0,-3 0 0 0 0,-5 0 0 0 0,-1 0 0 0 0,12 0 0 0 0,5 0 0 0 0,6 0 0 0 0,2 0 0 0 0,-2 0 0 0 0,3 0 0 0 0,-7 0 0 0 0,-9 0 0 0 0,-9 0 0 0 0,-7 0 0 0 0,4 0 0 0 0,4 0 0 0 0,13 0 0 0 0,7 0 0 0 0,5 0 0 0 0,1 0 0 0 0,-7 0 0 0 0,-10 0 0 0 0,-6 0 0 0 0,-5 0 0 0 0,-6 0 0 0 0,-4 0 0 0 0,-4 0 0 0 0,-2 0 0 0 0,-1 0 0 0 0,0-5 0 0 0,-1-1 0 0 0,1 0 0 0 0,10 1 0 0 0,3 2 0 0 0,4 0 0 0 0,0 2 0 0 0,-3 1 0 0 0,-4 0 0 0 0,-4 0 0 0 0,-2 0 0 0 0,3 1 0 0 0,5-1 0 0 0,5 0 0 0 0,10 0 0 0 0,10 0 0 0 0,3 0 0 0 0,-5 0 0 0 0,-4 0 0 0 0,-6 0 0 0 0,-3 0 0 0 0,-5 0 0 0 0,-1 0 0 0 0,2 0 0 0 0,-2 0 0 0 0,-3 0 0 0 0,1 0 0 0 0,-3 0 0 0 0,-2 0 0 0 0,-2-5 0 0 0,2-1 0 0 0,-1-5 0 0 0,9 0 0 0 0,1-3 0 0 0,3 1 0 0 0,-3-7 0 0 0,1-5 0 0 0,-3 2 0 0 0,-3 5 0 0 0,-5 5 0 0 0,-3 6 0 0 0,3-2 0 0 0,-1 1 0 0 0,5 2 0 0 0,-1 2 0 0 0,-2 2 0 0 0,-2 1 0 0 0,-2 0 0 0 0,-2 2 0 0 0,-1-1 0 0 0,-1 0 0 0 0,0-4 0 0 0,-1-2 0 0 0,1 0 0 0 0,-1-3 0 0 0,5-6 0 0 0,2-9 0 0 0,0-5 0 0 0,-1 2 0 0 0,-7 1 0 0 0,-2 5 0 0 0,-6 1 0 0 0,-5-1 0 0 0,-1-1 0 0 0,-2-2 0 0 0,2-1 0 0 0,-1-6 0 0 0,-3-8 0 0 0,-2-1 0 0 0,-3-4 0 0 0,-1-3 0 0 0,-1-9 0 0 0,-1 1 0 0 0,-1 1 0 0 0,1 4 0 0 0,-1-4 0 0 0,1 4 0 0 0,0 4 0 0 0,-10 1 0 0 0,-7-5 0 0 0,-6-5 0 0 0,-4-2 0 0 0,-7-5 0 0 0,-6-3 0 0 0,-2 2 0 0 0,1 6 0 0 0,9 8 0 0 0,9 7 0 0 0,3 7 0 0 0,1 4 0 0 0,-1 3 0 0 0,-2-8 0 0 0,-6-8 0 0 0,-4 0 0 0 0,-11-13 0 0 0,-11-10 0 0 0,-2 2 0 0 0,4 6 0 0 0,6 9 0 0 0,1 9 0 0 0,4 1 0 0 0,-1 8 0 0 0,3-1 0 0 0,2 6 0 0 0,3 2 0 0 0,3 6 0 0 0,2 6 0 0 0,-4 1 0 0 0,-1 2 0 0 0,1 2 0 0 0,-4 4 0 0 0,-10 1 0 0 0,-10-7 0 0 0,-6-3 0 0 0,3 2 0 0 0,8 1 0 0 0,2 4 0 0 0,6 2 0 0 0,5 2 0 0 0,4 2 0 0 0,4 0 0 0 0,-2 0 0 0 0,-1 1 0 0 0,-3-1 0 0 0,-6 1 0 0 0,-4 4 0 0 0,-9 6 0 0 0,0 1 0 0 0,11 4 0 0 0,2 3 0 0 0,4-1 0 0 0,-5-4 0 0 0,0 1 0 0 0,3 2 0 0 0,-2-2 0 0 0,3 2 0 0 0,2-3 0 0 0,4-3 0 0 0,-2 1 0 0 0,0-1 0 0 0,-8 2 0 0 0,-1-2 0 0 0,-7-2 0 0 0,-4 2 0 0 0,-3 0 0 0 0,-4-3 0 0 0,3-3 0 0 0,-3 3 0 0 0,5 0 0 0 0,8-1 0 0 0,8-2 0 0 0,5-2 0 0 0,1-2 0 0 0,-4 0 0 0 0,-5-1 0 0 0,-8 0 0 0 0,0-1 0 0 0,-5 1 0 0 0,-8 0 0 0 0,-1 4 0 0 0,1 2 0 0 0,-2 0 0 0 0,5-1 0 0 0,4-1 0 0 0,7-2 0 0 0,4-1 0 0 0,-5 4 0 0 0,-3 1 0 0 0,-6 5 0 0 0,-11 0 0 0 0,-3 3 0 0 0,-3-1 0 0 0,-6-3 0 0 0,1-2 0 0 0,-4-4 0 0 0,4 8 0 0 0,1 2 0 0 0,-3 2 0 0 0,-2 0 0 0 0,5-4 0 0 0,2-3 0 0 0,6 1 0 0 0,0 8 0 0 0,5 2 0 0 0,9-4 0 0 0,5 2 0 0 0,3 6 0 0 0,6-1 0 0 0,6 1 0 0 0,5 1 0 0 0,4-4 0 0 0,-2 4 0 0 0,0 2 0 0 0,2-3 0 0 0,0-1 0 0 0,2 0 0 0 0,1 2 0 0 0,0 0 0 0 0,1 1 0 0 0,1 1 0 0 0,-1 1 0 0 0,5 0 0 0 0,7 4 0 0 0,0 3 0 0 0,-1-1 0 0 0,3-1 0 0 0,2-2 0 0 0,0-6 0 0 0,1-2 0 0 0,3 4 0 0 0,3 2 0 0 0,2 2 0 0 0,1-1 0 0 0,2 0 0 0 0,0-1 0 0 0,1 0 0 0 0,-1-1 0 0 0,1 0 0 0 0,-1 0 0 0 0,0 5 0 0 0,0 1 0 0 0,0 4 0 0 0,0 11 0 0 0,5 5 0 0 0,6-1 0 0 0,6-5 0 0 0,10-1 0 0 0,4-8 0 0 0,3-12 0 0 0,-6-5 0 0 0,-1-6 0 0 0,-2-6 0 0 0,0-5 0 0 0,10-3 0 0 0,9-2 0 0 0,10-1 0 0 0,16 0 0 0 0,19 0 0 0 0,14 0 0 0 0,3 0 0 0 0,3 1 0 0 0,-4-1 0 0 0,-9 1 0 0 0,-12 0 0 0 0,-15 0 0 0 0,-11 0 0 0 0,-9 1 0 0 0,-5-1 0 0 0,-4 0 0 0 0,10 0 0 0 0,10 0 0 0 0,14 0 0 0 0,14 0 0 0 0,10 0 0 0 0,8 0 0 0 0,5 0 0 0 0,-3 0 0 0 0,-5 0 0 0 0,-10 0 0 0 0,-17 0 0 0 0,-12 0 0 0 0,-7 0 0 0 0,1 0 0 0 0,5 0 0 0 0,10 0 0 0 0,12 0 0 0 0,11 0 0 0 0,3 0 0 0 0,3 0 0 0 0,9 0 0 0 0,3 0 0 0 0,-2 0 0 0 0,-12 0 0 0 0,-12 0 0 0 0,-8 0 0 0 0,-13 0 0 0 0,-7 0 0 0 0,-6 0 0 0 0,3 0 0 0 0,-3 0 0 0 0,3 0 0 0 0,1 0 0 0 0,-5-5 0 0 0,-5-1 0 0 0,-3 0 0 0 0,-8-4 0 0 0,-7 0 0 0 0,-2 2 0 0 0,2 2 0 0 0,-3-2 0 0 0,-2-1 0 0 0,5-3 0 0 0,11 1 0 0 0,3 2 0 0 0,0 2 0 0 0,1-2 0 0 0,-3 1 0 0 0,-3 1 0 0 0,-3 2 0 0 0,-4-3 0 0 0,-2 0 0 0 0,-1 2 0 0 0,3 1 0 0 0,1-3 0 0 0,1 0 0 0 0,-7-4 0 0 0,-3-4 0 0 0,5 1 0 0 0,1 2 0 0 0,1 4 0 0 0,-1-6 0 0 0,0-1 0 0 0,0-2 0 0 0,-2 2 0 0 0,1 4 0 0 0,3-6 0 0 0,2 0 0 0 0,0 4 0 0 0,-6-2 0 0 0,2-1 0 0 0,0 1 0 0 0,-5-1 0 0 0,-1-3 0 0 0,-1-2 0 0 0,1-7 0 0 0,0 1 0 0 0,-3 1 0 0 0,0 0 0 0 0,0 1 0 0 0,-3-16 0 0 0,-4-9 0 0 0,-10 0 0 0 0,-15-7 0 0 0,-10 2 0 0 0,-11-3 0 0 0,-5 3 0 0 0,-1 12 0 0 0,2 13 0 0 0,6 6 0 0 0,4 9 0 0 0,2 6 0 0 0,-5 1 0 0 0,-2 1 0 0 0,-1 2 0 0 0,1 3 0 0 0,-4 1 0 0 0,-1 1 0 0 0,-4 1 0 0 0,-4 0 0 0 0,-4 1 0 0 0,1-1 0 0 0,-1 0 0 0 0,3 1 0 0 0,4-1 0 0 0,1-5 0 0 0,1-1 0 0 0,-7-5 0 0 0,1 0 0 0 0,-8 1 0 0 0,-8-1 0 0 0,-8 0 0 0 0,-2-3 0 0 0,-3 2 0 0 0,-7-2 0 0 0,-5 1 0 0 0,7-2 0 0 0,4 2 0 0 0,9 2 0 0 0,12 4 0 0 0,9 3 0 0 0,4 2 0 0 0,-1 2 0 0 0,-3 0 0 0 0,-3 0 0 0 0,-8 1 0 0 0,-3 0 0 0 0,-2-1 0 0 0,0 0 0 0 0,2 1 0 0 0,0-1 0 0 0,7 0 0 0 0,1 0 0 0 0,1 9 0 0 0,-1 8 0 0 0,4 2 0 0 0,0 1 0 0 0,3 3 0 0 0,5 2 0 0 0,-1-4 0 0 0,2 0 0 0 0,-2 6 0 0 0,1 3 0 0 0,2-4 0 0 0,-2 3 0 0 0,1 2 0 0 0,-2 0 0 0 0,0-1 0 0 0,-2-4 0 0 0,2-8 0 0 0,-3-2 0 0 0,2-3 0 0 0,-2-5 0 0 0,2-3 0 0 0,-2-2 0 0 0,-7-2 0 0 0,-10 8 0 0 0,-9 3 0 0 0,-7-1 0 0 0,-4-2 0 0 0,-3-3 0 0 0,-2 3 0 0 0,-1-1 0 0 0,1-1 0 0 0,0-2 0 0 0,5-2 0 0 0,7-1 0 0 0,11-2 0 0 0,6 5 0 0 0,4 6 0 0 0,1 1 0 0 0,-1 3 0 0 0,5-1 0 0 0,0-2 0 0 0,-1-4 0 0 0,2-3 0 0 0,1-3 0 0 0,2-1 0 0 0,-1-1 0 0 0,3 0 0 0 0,-2-1 0 0 0,3 5 0 0 0,-3 2 0 0 0,3 0 0 0 0,-3-2 0 0 0,2 0 0 0 0,-1-2 0 0 0,1-1 0 0 0,-2-1 0 0 0,3 0 0 0 0,2 0 0 0 0,3 0 0 0 0,3 0 0 0 0,2-1 0 0 0,2 1 0 0 0,0 5 0 0 0,1 6 0 0 0,0 1 0 0 0,-1-1 0 0 0,1-3 0 0 0,4 3 0 0 0,2-2 0 0 0,-6-1 0 0 0,-2-8 0 0 0,-1-7 0 0 0,-1-9 0 0 0,6-5 0 0 0,1-14 0 0 0,6-5 0 0 0,1-1 0 0 0,-2 2 0 0 0,3-2 0 0 0,4-4 0 0 0,-1 2 0 0 0,2-2 0 0 0,-2 2 0 0 0,1-1 0 0 0,3 3 0 0 0,3 2 0 0 0,2 4 0 0 0,2 4 0 0 0,2-4 0 0 0,0 0 0 0 0,0-3 0 0 0,1-5 0 0 0,-1 0 0 0 0,1 3 0 0 0,-1 3 0 0 0,0 4 0 0 0,0 2 0 0 0,0 1 0 0 0,5 2 0 0 0,6 6 0 0 0,6 6 0 0 0,5 5 0 0 0,3 6 0 0 0,-2-2 0 0 0,-1 1 0 0 0,1 1 0 0 0,1 1 0 0 0,2 2 0 0 0,0 1 0 0 0,1 0 0 0 0,1 1 0 0 0,5 0 0 0 0,1 1 0 0 0,5-1 0 0 0,5 0 0 0 0,0 0 0 0 0,-3 1 0 0 0,1-1 0 0 0,-2 0 0 0 0,-3 0 0 0 0,-3 0 0 0 0,-2 0 0 0 0,-3 0 0 0 0,-1-5 0 0 0,0-1 0 0 0,-1 0 0 0 0,1 1 0 0 0,-1 1 0 0 0,-4-3 0 0 0,-2 0 0 0 0,5 0 0 0 0,-1-2 0 0 0,-1-1 0 0 0,5 2 0 0 0,3 3 0 0 0,0 1 0 0 0,0-3 0 0 0,-2 0 0 0 0,0 1 0 0 0,9 1 0 0 0,2 2 0 0 0,4-3 0 0 0,-2-1 0 0 0,-2 1 0 0 0,-4 1 0 0 0,-4 2 0 0 0,-12 6 0 0 0,-23 7 0 0 0,-22 11 0 0 0,-15 12 0 0 0,-11 10 0 0 0,-21 7 0 0 0,-3 4 0 0 0,-12 7 0 0 0,-2 4 0 0 0,-4-1 0 0 0,-1-2 0 0 0,-8 8 0 0 0,-1 2 0 0 0,16-8 0 0 0,19-9 0 0 0,15-14 0 0 0,18-9 0 0 0,8-6 0 0 0,10-2 0 0 0,2 0 0 0 0,4-1 0 0 0,4 2 0 0 0,-3 6 0 0 0,-3-3 0 0 0,-1-1 0 0 0,-2-5 0 0 0,-4 3 0 0 0,2-8 0 0 0,3-11 0 0 0,5-11 0 0 0,3-15 0 0 0,3-13 0 0 0,7-5 0 0 0,7-7 0 0 0,2 1 0 0 0,3-3 0 0 0,0 3 0 0 0,1-1 0 0 0,2 7 0 0 0,4 1 0 0 0,-3 1 0 0 0,-5 3 0 0 0,0 2 0 0 0,2-3 0 0 0,8-1 0 0 0,4-4 0 0 0,2 1 0 0 0,1-4 0 0 0,8-3 0 0 0,-2-5 0 0 0,7 3 0 0 0,-5 4 0 0 0,-4 5 0 0 0,-3-2 0 0 0,-3 8 0 0 0,-2 8 0 0 0,4 8 0 0 0,11 8 0 0 0,3 4 0 0 0,3 3 0 0 0,2 2 0 0 0,3 1 0 0 0,-4 4 0 0 0,-1 7 0 0 0,-3 0 0 0 0,-6 3 0 0 0,-9 4 0 0 0,-10 3 0 0 0,-3 2 0 0 0,-6 2 0 0 0,-4 6 0 0 0,-4 6 0 0 0,-2 11 0 0 0,-2 12 0 0 0,-1 13 0 0 0,0 4 0 0 0,-14 12 0 0 0,-9 5 0 0 0,-15 5 0 0 0,-6-5 0 0 0,-4-10 0 0 0,6-14 0 0 0,6-20 0 0 0,4-14 0 0 0,7-8 0 0 0,5-10 0 0 0,0-8 0 0 0,-1-6 0 0 0,13 1 0 0 0,31 8 0 0 0,32 12 0 0 0,29 14 0 0 0,16 6 0 0 0,-1 0 0 0 0,-1 1 0 0 0,-14-3 0 0 0,-20-5 0 0 0,-21-3 0 0 0,-18-5 0 0 0,-13-1 0 0 0,-8-3 0 0 0,-5-1 0 0 0,3 5 0 0 0,11 1 0 0 0,8 1 0 0 0,10-2 0 0 0,4-1 0 0 0,7-6 0 0 0,0-7 0 0 0,-1-7 0 0 0,1-5 0 0 0,3-4 0 0 0,0-2 0 0 0,6-1 0 0 0,8 0 0 0 0,5 0 0 0 0,10-1 0 0 0,11 2 0 0 0,25-1 0 0 0,4 1 0 0 0,10 0 0 0 0,4-5 0 0 0,-11-1 0 0 0,-15 0 0 0 0,-16 1 0 0 0,-7 2 0 0 0,-9 1 0 0 0,4 0 0 0 0,-1 2 0 0 0,6 0 0 0 0,8 0 0 0 0,5 0 0 0 0,0 1 0 0 0,-1-1 0 0 0,-6-5 0 0 0,-8-1 0 0 0,-12-5 0 0 0,-13 0 0 0 0,-9-3 0 0 0,-8 1 0 0 0,-9-2 0 0 0,-5 1 0 0 0,9-2 0 0 0,9-2 0 0 0,3 2 0 0 0,3-2 0 0 0,4 3 0 0 0,-1 3 0 0 0,-4 5 0 0 0,0 2 0 0 0,2-6 0 0 0,-1-2 0 0 0,-4 1 0 0 0,-4 3 0 0 0,1 3 0 0 0,0 2 0 0 0,7 3 0 0 0,10 0 0 0 0,11 1 0 0 0,13 1 0 0 0,-2-1 0 0 0,9 10 0 0 0,1 8 0 0 0,-11 5 0 0 0,-3 4 0 0 0,-5-3 0 0 0,-3 4 0 0 0,-9-7 0 0 0,-14-13 0 0 0,-8-11 0 0 0,-11-16 0 0 0,-8-8 0 0 0,-2-6 0 0 0,1-5 0 0 0,-1-2 0 0 0,2 2 0 0 0,3-3 0 0 0,4 6 0 0 0,-2 4 0 0 0,1 8 0 0 0,1-3 0 0 0,7 4 0 0 0,8 1 0 0 0,-2-6 0 0 0,-2 2 0 0 0,-2 6 0 0 0,-11 10 0 0 0,-13 2 0 0 0,-12 2 0 0 0,-15-3 0 0 0,-4-4 0 0 0,-7-6 0 0 0,-12-8 0 0 0,-8-5 0 0 0,-1-2 0 0 0,1-5 0 0 0,-2-1 0 0 0,5 2 0 0 0,0-2 0 0 0,9 0 0 0 0,7 3 0 0 0,8 2 0 0 0,0 2 0 0 0,3 3 0 0 0,1 0 0 0 0,0-4 0 0 0,3 0 0 0 0,0-1 0 0 0,-2-3 0 0 0,-7-9 0 0 0,-3-7 0 0 0,3 1 0 0 0,1-5 0 0 0,1-2 0 0 0,-5-6 0 0 0,-7-5 0 0 0,-2 4 0 0 0,-13-10 0 0 0,2 3 0 0 0,5 9 0 0 0,0 6 0 0 0,9 8 0 0 0,5 13 0 0 0,-2 7 0 0 0,-4 10 0 0 0,-1 7 0 0 0,-4 7 0 0 0,2 8 0 0 0,-3 10 0 0 0,6 6 0 0 0,5 10 0 0 0,3 6 0 0 0,1 5 0 0 0,6 6 0 0 0,7 1 0 0 0,5 1 0 0 0,5-2 0 0 0,3 0 0 0 0,3-2 0 0 0,-1-4 0 0 0,2-4 0 0 0,8-3 0 0 0,18-3 0 0 0,18 4 0 0 0,15 1 0 0 0,21 4 0 0 0,26 10 0 0 0,17 1 0 0 0,11 7 0 0 0,7 3 0 0 0,-17-4 0 0 0,-25-6 0 0 0,-25-7 0 0 0,-11-1 0 0 0,-11 7 0 0 0,-7-1 0 0 0,-1 2 0 0 0,-3 2 0 0 0,-5-8 0 0 0,-9-6 0 0 0,-14-19 0 0 0,-23-27 0 0 0,-16-17 0 0 0,-17-22 0 0 0,-17-9 0 0 0,-2 2 0 0 0,3 9 0 0 0,3 9 0 0 0,-4 9 0 0 0,-2 11 0 0 0,0 7 0 0 0,-4 6 0 0 0,-5 9 0 0 0,-10 16 0 0 0,-1 11 0 0 0,-11 18 0 0 0,-3 10 0 0 0,-1 10 0 0 0,7-4 0 0 0,8-2 0 0 0,14-8 0 0 0,17-8 0 0 0,23-4 0 0 0,53-9 0 0 0,50-10 0 0 0,32-9 0 0 0,20-8 0 0 0,12-5 0 0 0,-4-3 0 0 0,-10-2 0 0 0,-23 0 0 0 0,-43-9 0 0 0,-103-22 0 0 0,-172-43 0 0 0,-229-57 0 0 0,-187-14 0 0 0,-114 18 0 0 0,-20 30 0 0 0,63 32 0 0 0,108 28 0 0 0,126 20 0 0 0,190 23 0 0 0,189 25 0 0 0,191 17 0 0 0,186 11 0 0 0,144 18 0 0 0,106 11 0 0 0,86 6 0 0 0,49 5 0 0 0,-22 10 0 0 0,-81-8 0 0 0,-108-11 0 0 0,-120-22 0 0 0,-126-21 0 0 0,-105-18 0 0 0,-82-14 0 0 0,-60-10 0 0 0,-38-4 0 0 0,-28-3 0 0 0,-25 0 0 0 0,-20 0 0 0 0,-6 1 0 0 0,8 1 0 0 0,19 1 0 0 0,19 0 0 0 0,14 1 0 0 0,11 0 0 0 0,5 0 0 0 0,5 1 0 0 0,4-1 0 0 0,-1 0 0 0 0,4 0 0 0 0,4 0 0 0 0,6 5 0 0 0,2 1 0 0 0,0 5 0 0 0,-2 0 0 0 0,-12 8 0 0 0,-9 0 0 0 0,-12-2 0 0 0,-21-5 0 0 0,-15-4 0 0 0,-27-3 0 0 0,-7-3 0 0 0,3-2 0 0 0,13 0 0 0 0,15-1 0 0 0,19 0 0 0 0,13 0 0 0 0,11 1 0 0 0,1 0 0 0 0,3-1 0 0 0,1 6 0 0 0,-7 1 0 0 0,1 5 0 0 0,0 5 0 0 0,9 4 0 0 0,11 0 0 0 0,11-5 0 0 0,13-9 0 0 0,14-15 0 0 0,14-10 0 0 0,13-18 0 0 0,30-10 0 0 0,22-3 0 0 0,35 3 0 0 0,30 9 0 0 0,32 11 0 0 0,22 10 0 0 0,15 8 0 0 0,-1 6 0 0 0,-15 3 0 0 0,-33 1 0 0 0,-30 2 0 0 0,-31-1 0 0 0,-19-1 0 0 0,-11 1 0 0 0,5-2 0 0 0,11 1 0 0 0,13-1 0 0 0,12 0 0 0 0,14 0 0 0 0,3 4 0 0 0,-18-7 0 0 0,-52-37 0 0 0,-81-44 0 0 0,-94-42 0 0 0,-87-32 0 0 0,-57-8 0 0 0,-38 10 0 0 0,-17 17 0 0 0,15 28 0 0 0,47 22 0 0 0,61 28 0 0 0,71 23 0 0 0,64 28 0 0 0,54 25 0 0 0,50 34 0 0 0,30 18 0 0 0,9 6 0 0 0,3 2 0 0 0,-10-9 0 0 0,-25-9 0 0 0,-23-6 0 0 0,-23 2 0 0 0,-15-6 0 0 0,-12 1 0 0 0,1-1 0 0 0,6-1 0 0 0,3-7 0 0 0,3-5 0 0 0,5-5 0 0 0,6-2 0 0 0,5-5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5T11:47:55.46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11562 10357 16383 0 0,'0'-5'0'0'0,"15"-2"0"0"0,21 0 0 0 0,46-3 0 0 0,34-6 0 0 0,28 0 0 0 0,30 4 0 0 0,28 2 0 0 0,15 4 0 0 0,2 3 0 0 0,-17 1 0 0 0,-10 2 0 0 0,-24 1 0 0 0,-25-1 0 0 0,-30 1 0 0 0,-26 0 0 0 0,-22-1 0 0 0,-11 0 0 0 0,-10 0 0 0 0,-8 0 0 0 0,-4 0 0 0 0,2 0 0 0 0,17 0 0 0 0,19 0 0 0 0,14 0 0 0 0,13 0 0 0 0,5 0 0 0 0,-9 0 0 0 0,-16 0 0 0 0,-15 0 0 0 0,-14 0 0 0 0,-4 6 0 0 0,-4 0 0 0 0,10 1 0 0 0,14-2 0 0 0,10 4 0 0 0,-1 0 0 0 0,1 4 0 0 0,5 0 0 0 0,-7-3 0 0 0,-16-3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5T11:47:55.46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20835 12920 16383 0 0,'0'-11'0'0'0,"-11"-8"0"0"0,-13-5 0 0 0,-7-6 0 0 0,-5-1 0 0 0,0 4 0 0 0,0 7 0 0 0,1 1 0 0 0,-3 4 0 0 0,-12 5 0 0 0,-6-1 0 0 0,-10 1 0 0 0,-14-3 0 0 0,-4 1 0 0 0,-2 3 0 0 0,-4 2 0 0 0,0 3 0 0 0,-1 2 0 0 0,0 1 0 0 0,5 1 0 0 0,11 1 0 0 0,14 4 0 0 0,13 2 0 0 0,8 11 0 0 0,6 1 0 0 0,4 8 0 0 0,2 0 0 0 0,6 5 0 0 0,-4 7 0 0 0,2 3 0 0 0,6-1 0 0 0,6-2 0 0 0,4 2 0 0 0,5 5 0 0 0,-4-6 0 0 0,1 1 0 0 0,0 4 0 0 0,2 4 0 0 0,2 4 0 0 0,0 4 0 0 0,1-3 0 0 0,1-1 0 0 0,0-3 0 0 0,1-1 0 0 0,-1-3 0 0 0,0 0 0 0 0,0-1 0 0 0,0-4 0 0 0,0-4 0 0 0,6 2 0 0 0,11 5 0 0 0,3 0 0 0 0,3 8 0 0 0,3 0 0 0 0,8 2 0 0 0,2 2 0 0 0,2-9 0 0 0,-2 3 0 0 0,-2-1 0 0 0,4 1 0 0 0,6 2 0 0 0,0 2 0 0 0,14 3 0 0 0,2 2 0 0 0,-4-9 0 0 0,3-4 0 0 0,3-3 0 0 0,1-10 0 0 0,-1-9 0 0 0,-5-11 0 0 0,-7-6 0 0 0,-2 1 0 0 0,1-2 0 0 0,8-1 0 0 0,-1-2 0 0 0,6-1 0 0 0,7-6 0 0 0,8-8 0 0 0,1-12 0 0 0,-3-6 0 0 0,-8-5 0 0 0,-12 5 0 0 0,-8-3 0 0 0,-8-2 0 0 0,-11-9 0 0 0,-5-3 0 0 0,-6-9 0 0 0,-6-10 0 0 0,-5-4 0 0 0,-3 4 0 0 0,-3 4 0 0 0,0 1 0 0 0,-2-4 0 0 0,1-1 0 0 0,0-4 0 0 0,0-7 0 0 0,-4-5 0 0 0,-8-4 0 0 0,-10 2 0 0 0,-8 0 0 0 0,-8 5 0 0 0,-8 4 0 0 0,-6 5 0 0 0,-5 5 0 0 0,-2 7 0 0 0,-2 4 0 0 0,5 6 0 0 0,2 6 0 0 0,-1 10 0 0 0,6 5 0 0 0,4 8 0 0 0,1 6 0 0 0,-2 6 0 0 0,-5-1 0 0 0,-7 1 0 0 0,0 1 0 0 0,-5 2 0 0 0,-6 7 0 0 0,-3 8 0 0 0,-9 7 0 0 0,-1 6 0 0 0,9 3 0 0 0,6 9 0 0 0,5 7 0 0 0,8 8 0 0 0,13-1 0 0 0,14 2 0 0 0,6 2 0 0 0,8-2 0 0 0,0 10 0 0 0,2-1 0 0 0,5 0 0 0 0,2-5 0 0 0,2 4 0 0 0,2 6 0 0 0,1 12 0 0 0,1 0 0 0 0,10-6 0 0 0,3-2 0 0 0,5-15 0 0 0,4-10 0 0 0,3-9 0 0 0,2-10 0 0 0,2-10 0 0 0,6-6 0 0 0,18-7 0 0 0,19-2 0 0 0,8-3 0 0 0,1 0 0 0 0,7-4 0 0 0,3-3 0 0 0,-3-9 0 0 0,-1-7 0 0 0,-16-4 0 0 0,-16-8 0 0 0,-10-7 0 0 0,-15-2 0 0 0,-12-3 0 0 0,-9-9 0 0 0,-7-5 0 0 0,-3-17 0 0 0,-2 0 0 0 0,-1-7 0 0 0,1-10 0 0 0,-5-3 0 0 0,-7 10 0 0 0,-5 15 0 0 0,0 15 0 0 0,-2 13 0 0 0,-2 9 0 0 0,-3 11 0 0 0,-7 10 0 0 0,-8 9 0 0 0,-18 14 0 0 0,-9 18 0 0 0,-3 15 0 0 0,0 5 0 0 0,12 7 0 0 0,11 9 0 0 0,9 4 0 0 0,11 3 0 0 0,9 4 0 0 0,9-3 0 0 0,6 0 0 0 0,3 6 0 0 0,3-1 0 0 0,5 4 0 0 0,7-7 0 0 0,1-10 0 0 0,14-10 0 0 0,6-14 0 0 0,13-7 0 0 0,10-4 0 0 0,3-6 0 0 0,14-6 0 0 0,8-6 0 0 0,6-3 0 0 0,19-9 0 0 0,-5-7 0 0 0,-14-8 0 0 0,-1-10 0 0 0,-16-5 0 0 0,-20-12 0 0 0,-20-4 0 0 0,-14-8 0 0 0,-10-15 0 0 0,-13-10 0 0 0,-20-11 0 0 0,-11 5 0 0 0,-20-3 0 0 0,-16 0 0 0 0,-21 0 0 0 0,-11 9 0 0 0,8 16 0 0 0,4 13 0 0 0,3 16 0 0 0,1 15 0 0 0,5 12 0 0 0,1 12 0 0 0,10 18 0 0 0,11 24 0 0 0,17 18 0 0 0,16 12 0 0 0,6 16 0 0 0,8 7 0 0 0,7 8 0 0 0,4 19 0 0 0,2 2 0 0 0,2 2 0 0 0,0 0 0 0 0,6-12 0 0 0,16-4 0 0 0,16-6 0 0 0,10-15 0 0 0,8-22 0 0 0,-1-24 0 0 0,0-18 0 0 0,2-14 0 0 0,0-8 0 0 0,-4-5 0 0 0,-2-8 0 0 0,8-12 0 0 0,6-22 0 0 0,0-26 0 0 0,-8-20 0 0 0,-14-31 0 0 0,-13-16 0 0 0,-13 5 0 0 0,-9 16 0 0 0,-6 21 0 0 0,-14 12 0 0 0,-15 9 0 0 0,-9 13 0 0 0,-3 11 0 0 0,-6 15 0 0 0,5 7 0 0 0,4 9 0 0 0,-2 12 0 0 0,-6 19 0 0 0,0 22 0 0 0,7 20 0 0 0,4 18 0 0 0,4 10 0 0 0,4 3 0 0 0,9-3 0 0 0,5-1 0 0 0,5-7 0 0 0,3-3 0 0 0,2-7 0 0 0,7-10 0 0 0,6-9 0 0 0,7-1 0 0 0,4-9 0 0 0,0-4 0 0 0,9-4 0 0 0,6-5 0 0 0,11-7 0 0 0,6-6 0 0 0,1-10 0 0 0,-6-9 0 0 0,-11-14 0 0 0,-12-18 0 0 0,-10-6 0 0 0,-10-7 0 0 0,-5 2 0 0 0,-4-6 0 0 0,-1-3 0 0 0,-5-1 0 0 0,-18-11 0 0 0,-14 2 0 0 0,-16-1 0 0 0,-4 10 0 0 0,-7 7 0 0 0,-8 8 0 0 0,-12 6 0 0 0,-1 5 0 0 0,-3 10 0 0 0,0 8 0 0 0,0 8 0 0 0,4 6 0 0 0,8 4 0 0 0,10 1 0 0 0,2 12 0 0 0,13 9 0 0 0,14 11 0 0 0,15 15 0 0 0,6 16 0 0 0,6 12 0 0 0,5 3 0 0 0,4 0 0 0 0,2-4 0 0 0,2-4 0 0 0,-1-9 0 0 0,7 0 0 0 0,11-4 0 0 0,13-2 0 0 0,12 0 0 0 0,9-10 0 0 0,10-6 0 0 0,11-11 0 0 0,3-5 0 0 0,14-5 0 0 0,8-12 0 0 0,7-23 0 0 0,17-18 0 0 0,-3-13 0 0 0,-20-20 0 0 0,-23-23 0 0 0,-24-12 0 0 0,-21-14 0 0 0,-15-3 0 0 0,-11-1 0 0 0,-12 4 0 0 0,-13 12 0 0 0,-21 3 0 0 0,-12 14 0 0 0,-3 12 0 0 0,3 18 0 0 0,5 10 0 0 0,-14 6 0 0 0,-13 12 0 0 0,2 10 0 0 0,-3 9 0 0 0,2 6 0 0 0,3 4 0 0 0,9 12 0 0 0,14 11 0 0 0,16 15 0 0 0,12 18 0 0 0,-4 25 0 0 0,1 8 0 0 0,4 2 0 0 0,7-12 0 0 0,3-2 0 0 0,5-4 0 0 0,13-5 0 0 0,20 3 0 0 0,16-1 0 0 0,20-12 0 0 0,20-6 0 0 0,27-5 0 0 0,8-12 0 0 0,16-11 0 0 0,11-9 0 0 0,10-8 0 0 0,10-4 0 0 0,-8-3 0 0 0,-11-1 0 0 0,-25-10 0 0 0,-28-4 0 0 0,-31-9 0 0 0,-31-16 0 0 0,-22-5 0 0 0,-16-12 0 0 0,-20-10 0 0 0,-9 1 0 0 0,-4 2 0 0 0,-7 5 0 0 0,0 15 0 0 0,-3 14 0 0 0,2 13 0 0 0,-2 9 0 0 0,2 6 0 0 0,-1 3 0 0 0,2 3 0 0 0,-12 5 0 0 0,-1 7 0 0 0,-7 15 0 0 0,4 9 0 0 0,6 13 0 0 0,7 13 0 0 0,13 5 0 0 0,11 2 0 0 0,11-7 0 0 0,6-4 0 0 0,6-2 0 0 0,2-6 0 0 0,1-7 0 0 0,0-5 0 0 0,1-6 0 0 0,3-3 0 0 0,7-7 0 0 0,16-8 0 0 0,15-6 0 0 0,13-6 0 0 0,19-3 0 0 0,7-2 0 0 0,-7-2 0 0 0,-10 0 0 0 0,-6-4 0 0 0,-14-7 0 0 0,-14-16 0 0 0,-12-9 0 0 0,-11-14 0 0 0,-11-7 0 0 0,-11 6 0 0 0,-7 12 0 0 0,-12 12 0 0 0,-5 13 0 0 0,-2 8 0 0 0,2 5 0 0 0,-4 3 0 0 0,5 7 0 0 0,3 19 0 0 0,3 18 0 0 0,6 14 0 0 0,7 6 0 0 0,7 3 0 0 0,4-5 0 0 0,4-3 0 0 0,2-5 0 0 0,-4-8 0 0 0,-6-12 0 0 0,-8-10 0 0 0,-4-11 0 0 0,-5-2 0 0 0,3 3 0 0 0,5 4 0 0 0,6 3 0 0 0,5 4 0 0 0,4 9 0 0 0,3 2 0 0 0,7-10 0 0 0,1-18 0 0 0,1-18 0 0 0,-2-15 0 0 0,-1-10 0 0 0,-7-9 0 0 0,-4 3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7T12:42:36.69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15147 11853 16383 0 0,'5'0'0'0'0,"28"0"0"0"0,28 0 0 0 0,25 0 0 0 0,33 0 0 0 0,43 0 0 0 0,20 0 0 0 0,10 0 0 0 0,-8 0 0 0 0,-19 0 0 0 0,-58 0 0 0 0,-79 0 0 0 0,-70 0 0 0 0,-57 0 0 0 0,-39 0 0 0 0,-16 0 0 0 0,-3 0 0 0 0,6 0 0 0 0,12 0 0 0 0,15 0 0 0 0,22 0 0 0 0,20 0 0 0 0,12 11 0 0 0,14 2 0 0 0,11 0 0 0 0,28 13 0 0 0,54 2 0 0 0,66-4 0 0 0,67-6 0 0 0,52-5 0 0 0,53-6 0 0 0,33-4 0 0 0,5-2 0 0 0,-37-1 0 0 0,-74-2 0 0 0,-112 1 0 0 0,-130-10 0 0 0,-108-4 0 0 0,-90 2 0 0 0,-78 2 0 0 0,-56 3 0 0 0,-22 3 0 0 0,10 3 0 0 0,44 1 0 0 0,54 1 0 0 0,77 6 0 0 0,83 1 0 0 0,84 21 0 0 0,59 10 0 0 0,69 10 0 0 0,75 10 0 0 0,57 8 0 0 0,27 2 0 0 0,3-11 0 0 0,-25-15 0 0 0,-46-14 0 0 0,-57-13 0 0 0,-66-3 0 0 0,-56-3 0 0 0,-34-4 0 0 0,-15 3 0 0 0,16-1 0 0 0,65 0 0 0 0,80-3 0 0 0,40-1 0 0 0,7-1 0 0 0,-25-7 0 0 0,-55-1 0 0 0,-81-6 0 0 0,-76-6 0 0 0,-61 1 0 0 0,-27 2 0 0 0,-21 5 0 0 0,-3 3 0 0 0,-6 4 0 0 0,21 1 0 0 0,30 2 0 0 0,61 0 0 0 0,85 1 0 0 0,96 0 0 0 0,56-1 0 0 0,39-4 0 0 0,2-3 0 0 0,-21 1 0 0 0,-34 1 0 0 0,-36-4 0 0 0,-39-6 0 0 0,-68 1 0 0 0,-62 2 0 0 0,-40 8 0 0 0,-19 4 0 0 0,9 4 0 0 0,59 0 0 0 0,82-1 0 0 0,88 0 0 0 0,76-1 0 0 0,53-1 0 0 0,22 0 0 0 0,-14-1 0 0 0,-33 0 0 0 0,-99 0 0 0 0,-101-1 0 0 0,-104 1 0 0 0,-77 0 0 0 0,-38 0 0 0 0,-8 5 0 0 0,25 2 0 0 0,41-1 0 0 0,59-1 0 0 0,66-1 0 0 0,72-2 0 0 0,49 0 0 0 0,32-2 0 0 0,14 0 0 0 0,-6 0 0 0 0,-18 0 0 0 0,-45-6 0 0 0,-56 0 0 0 0,-52-2 0 0 0,-41 3 0 0 0,-24 2 0 0 0,-21 0 0 0 0,-7 2 0 0 0,13 1 0 0 0,20 0 0 0 0,47 0 0 0 0,40 0 0 0 0,32 0 0 0 0,16-4 0 0 0,5-3 0 0 0,-5 0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28T16:40:28.53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13124 13494 16383 0 0,'-5'0'0'0'0,"-1"4"0"0"0,0 3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28T16:40:28.53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22172 15081 16383 0 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28T16:40:28.53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18098 11721 16383 0 0,'0'5'0'0'0,"0"1"0"0"0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1999E-E4FC-4F06-8B91-A45833C0F446}" type="datetimeFigureOut">
              <a:rPr lang="en-GB" smtClean="0"/>
              <a:t>11/12/2025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869C6-2C7C-4B7E-BB88-693CAA8F82D7}" type="slidenum">
              <a:rPr lang="en-GB" smtClean="0"/>
              <a:t>‹#›</a:t>
            </a:fld>
            <a:endParaRPr lang="en-GB"/>
          </a:p>
        </p:txBody>
      </p:sp>
    </p:spTree>
    <p:extLst>
      <p:ext uri="{BB962C8B-B14F-4D97-AF65-F5344CB8AC3E}">
        <p14:creationId xmlns:p14="http://schemas.microsoft.com/office/powerpoint/2010/main" val="140612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2105C-FA41-FD9E-D969-EE11DB4C8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E01BA-7A72-AFF2-4414-42C400E94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2434B-7450-2A9F-578B-DF799591C5F2}"/>
              </a:ext>
            </a:extLst>
          </p:cNvPr>
          <p:cNvSpPr>
            <a:spLocks noGrp="1"/>
          </p:cNvSpPr>
          <p:nvPr>
            <p:ph type="body" idx="1"/>
          </p:nvPr>
        </p:nvSpPr>
        <p:spPr/>
        <p:txBody>
          <a:bodyPr/>
          <a:lstStyle/>
          <a:p>
            <a:r>
              <a:rPr lang="en-GB">
                <a:ea typeface="Calibri"/>
                <a:cs typeface="Calibri"/>
              </a:rPr>
              <a:t>Laura</a:t>
            </a:r>
            <a:endParaRPr lang="en-GB"/>
          </a:p>
        </p:txBody>
      </p:sp>
      <p:sp>
        <p:nvSpPr>
          <p:cNvPr id="4" name="Slide Number Placeholder 3">
            <a:extLst>
              <a:ext uri="{FF2B5EF4-FFF2-40B4-BE49-F238E27FC236}">
                <a16:creationId xmlns:a16="http://schemas.microsoft.com/office/drawing/2014/main" id="{8F1D3E8A-AC7E-E1EE-95F8-0ADD2B9CCFBD}"/>
              </a:ext>
            </a:extLst>
          </p:cNvPr>
          <p:cNvSpPr>
            <a:spLocks noGrp="1"/>
          </p:cNvSpPr>
          <p:nvPr>
            <p:ph type="sldNum" sz="quarter" idx="5"/>
          </p:nvPr>
        </p:nvSpPr>
        <p:spPr/>
        <p:txBody>
          <a:bodyPr/>
          <a:lstStyle/>
          <a:p>
            <a:fld id="{98A869C6-2C7C-4B7E-BB88-693CAA8F82D7}" type="slidenum">
              <a:rPr lang="en-GB" smtClean="0"/>
              <a:t>2</a:t>
            </a:fld>
            <a:endParaRPr lang="en-GB"/>
          </a:p>
        </p:txBody>
      </p:sp>
    </p:spTree>
    <p:extLst>
      <p:ext uri="{BB962C8B-B14F-4D97-AF65-F5344CB8AC3E}">
        <p14:creationId xmlns:p14="http://schemas.microsoft.com/office/powerpoint/2010/main" val="801757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Laura</a:t>
            </a:r>
          </a:p>
          <a:p>
            <a:r>
              <a:rPr lang="en-US">
                <a:ea typeface="Calibri"/>
                <a:cs typeface="Calibri"/>
              </a:rPr>
              <a:t>-MUN competition</a:t>
            </a:r>
          </a:p>
          <a:p>
            <a:r>
              <a:rPr lang="en-US" err="1">
                <a:ea typeface="Calibri"/>
                <a:cs typeface="Calibri"/>
              </a:rPr>
              <a:t>Kpop</a:t>
            </a:r>
            <a:r>
              <a:rPr lang="en-US">
                <a:ea typeface="Calibri"/>
                <a:cs typeface="Calibri"/>
              </a:rPr>
              <a:t> competition</a:t>
            </a:r>
          </a:p>
          <a:p>
            <a:r>
              <a:rPr lang="en-US">
                <a:ea typeface="Calibri"/>
                <a:cs typeface="Calibri"/>
              </a:rPr>
              <a:t>Public speaking competition</a:t>
            </a:r>
          </a:p>
          <a:p>
            <a:r>
              <a:rPr lang="en-US">
                <a:ea typeface="Calibri"/>
                <a:cs typeface="Calibri"/>
              </a:rPr>
              <a:t>Mileage is in finance training </a:t>
            </a:r>
          </a:p>
          <a:p>
            <a:endParaRPr lang="en-US">
              <a:ea typeface="Calibri"/>
              <a:cs typeface="Calibri"/>
            </a:endParaRPr>
          </a:p>
          <a:p>
            <a:r>
              <a:rPr lang="en-US">
                <a:ea typeface="Calibri"/>
                <a:cs typeface="Calibri"/>
              </a:rPr>
              <a:t>Support: in town events such as bowling or escape rooms. Want to buy beforehand. Sell tickets online</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12</a:t>
            </a:fld>
            <a:endParaRPr lang="en-GB"/>
          </a:p>
        </p:txBody>
      </p:sp>
    </p:spTree>
    <p:extLst>
      <p:ext uri="{BB962C8B-B14F-4D97-AF65-F5344CB8AC3E}">
        <p14:creationId xmlns:p14="http://schemas.microsoft.com/office/powerpoint/2010/main" val="369481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Laura</a:t>
            </a:r>
          </a:p>
          <a:p>
            <a:endParaRPr lang="en-US">
              <a:ea typeface="Calibri"/>
              <a:cs typeface="Calibri"/>
            </a:endParaRPr>
          </a:p>
          <a:p>
            <a:r>
              <a:rPr lang="en-US">
                <a:ea typeface="Calibri"/>
                <a:cs typeface="Calibri"/>
              </a:rPr>
              <a:t>-you might have had one in the past but the person holding it might have left of not be part of the society anymore</a:t>
            </a:r>
          </a:p>
          <a:p>
            <a:r>
              <a:rPr lang="en-US">
                <a:ea typeface="Calibri"/>
                <a:cs typeface="Calibri"/>
              </a:rPr>
              <a:t>-Natasha's Law</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13</a:t>
            </a:fld>
            <a:endParaRPr lang="en-GB"/>
          </a:p>
        </p:txBody>
      </p:sp>
    </p:spTree>
    <p:extLst>
      <p:ext uri="{BB962C8B-B14F-4D97-AF65-F5344CB8AC3E}">
        <p14:creationId xmlns:p14="http://schemas.microsoft.com/office/powerpoint/2010/main" val="95344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Laura</a:t>
            </a:r>
            <a:endParaRPr lang="en-US" err="1">
              <a:ea typeface="Calibri"/>
              <a:cs typeface="Calibri"/>
            </a:endParaRPr>
          </a:p>
          <a:p>
            <a:endParaRPr lang="en-US">
              <a:ea typeface="Calibri"/>
              <a:cs typeface="Calibri"/>
            </a:endParaRPr>
          </a:p>
          <a:p>
            <a:r>
              <a:rPr lang="en-US">
                <a:ea typeface="Calibri"/>
                <a:cs typeface="Calibri"/>
              </a:rPr>
              <a:t>Hot food vs </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14</a:t>
            </a:fld>
            <a:endParaRPr lang="en-GB"/>
          </a:p>
        </p:txBody>
      </p:sp>
    </p:spTree>
    <p:extLst>
      <p:ext uri="{BB962C8B-B14F-4D97-AF65-F5344CB8AC3E}">
        <p14:creationId xmlns:p14="http://schemas.microsoft.com/office/powerpoint/2010/main" val="4231685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err="1">
                <a:ea typeface="Calibri"/>
                <a:cs typeface="Calibri"/>
              </a:rPr>
              <a:t>laura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15</a:t>
            </a:fld>
            <a:endParaRPr lang="en-GB"/>
          </a:p>
        </p:txBody>
      </p:sp>
    </p:spTree>
    <p:extLst>
      <p:ext uri="{BB962C8B-B14F-4D97-AF65-F5344CB8AC3E}">
        <p14:creationId xmlns:p14="http://schemas.microsoft.com/office/powerpoint/2010/main" val="3051816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Laura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16</a:t>
            </a:fld>
            <a:endParaRPr lang="en-GB"/>
          </a:p>
        </p:txBody>
      </p:sp>
    </p:spTree>
    <p:extLst>
      <p:ext uri="{BB962C8B-B14F-4D97-AF65-F5344CB8AC3E}">
        <p14:creationId xmlns:p14="http://schemas.microsoft.com/office/powerpoint/2010/main" val="3282807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17</a:t>
            </a:fld>
            <a:endParaRPr lang="en-GB"/>
          </a:p>
        </p:txBody>
      </p:sp>
    </p:spTree>
    <p:extLst>
      <p:ext uri="{BB962C8B-B14F-4D97-AF65-F5344CB8AC3E}">
        <p14:creationId xmlns:p14="http://schemas.microsoft.com/office/powerpoint/2010/main" val="3996243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18</a:t>
            </a:fld>
            <a:endParaRPr lang="en-GB"/>
          </a:p>
        </p:txBody>
      </p:sp>
    </p:spTree>
    <p:extLst>
      <p:ext uri="{BB962C8B-B14F-4D97-AF65-F5344CB8AC3E}">
        <p14:creationId xmlns:p14="http://schemas.microsoft.com/office/powerpoint/2010/main" val="2781508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Emma</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50416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Emma</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37293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Emma</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2853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Laura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3</a:t>
            </a:fld>
            <a:endParaRPr lang="en-GB"/>
          </a:p>
        </p:txBody>
      </p:sp>
    </p:spTree>
    <p:extLst>
      <p:ext uri="{BB962C8B-B14F-4D97-AF65-F5344CB8AC3E}">
        <p14:creationId xmlns:p14="http://schemas.microsoft.com/office/powerpoint/2010/main" val="257906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Emma</a:t>
            </a:r>
            <a:endParaRPr lang="en-US" err="1"/>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2615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Emma</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13255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24</a:t>
            </a:fld>
            <a:endParaRPr lang="en-GB"/>
          </a:p>
        </p:txBody>
      </p:sp>
    </p:spTree>
    <p:extLst>
      <p:ext uri="{BB962C8B-B14F-4D97-AF65-F5344CB8AC3E}">
        <p14:creationId xmlns:p14="http://schemas.microsoft.com/office/powerpoint/2010/main" val="2807571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25</a:t>
            </a:fld>
            <a:endParaRPr lang="en-GB"/>
          </a:p>
        </p:txBody>
      </p:sp>
    </p:spTree>
    <p:extLst>
      <p:ext uri="{BB962C8B-B14F-4D97-AF65-F5344CB8AC3E}">
        <p14:creationId xmlns:p14="http://schemas.microsoft.com/office/powerpoint/2010/main" val="4066144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Laura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26</a:t>
            </a:fld>
            <a:endParaRPr lang="en-GB"/>
          </a:p>
        </p:txBody>
      </p:sp>
    </p:spTree>
    <p:extLst>
      <p:ext uri="{BB962C8B-B14F-4D97-AF65-F5344CB8AC3E}">
        <p14:creationId xmlns:p14="http://schemas.microsoft.com/office/powerpoint/2010/main" val="2485779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Laura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27</a:t>
            </a:fld>
            <a:endParaRPr lang="en-GB"/>
          </a:p>
        </p:txBody>
      </p:sp>
    </p:spTree>
    <p:extLst>
      <p:ext uri="{BB962C8B-B14F-4D97-AF65-F5344CB8AC3E}">
        <p14:creationId xmlns:p14="http://schemas.microsoft.com/office/powerpoint/2010/main" val="1376555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Sarah</a:t>
            </a:r>
          </a:p>
          <a:p>
            <a:r>
              <a:rPr lang="en-US">
                <a:ea typeface="Calibri"/>
                <a:cs typeface="Calibri"/>
              </a:rPr>
              <a:t>Can also collab with sports, </a:t>
            </a:r>
            <a:r>
              <a:rPr lang="en-US" err="1">
                <a:ea typeface="Calibri"/>
                <a:cs typeface="Calibri"/>
              </a:rPr>
              <a:t>VTeam</a:t>
            </a:r>
            <a:r>
              <a:rPr lang="en-US">
                <a:ea typeface="Calibri"/>
                <a:cs typeface="Calibri"/>
              </a:rPr>
              <a:t>, student leaders etc. Contact details should be on Essex SU website</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28</a:t>
            </a:fld>
            <a:endParaRPr lang="en-GB"/>
          </a:p>
        </p:txBody>
      </p:sp>
    </p:spTree>
    <p:extLst>
      <p:ext uri="{BB962C8B-B14F-4D97-AF65-F5344CB8AC3E}">
        <p14:creationId xmlns:p14="http://schemas.microsoft.com/office/powerpoint/2010/main" val="2544428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Sarah – use their accounts but tag us/SU for a boost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50416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Emma</a:t>
            </a:r>
          </a:p>
        </p:txBody>
      </p:sp>
      <p:sp>
        <p:nvSpPr>
          <p:cNvPr id="4" name="Slide Number Placeholder 3"/>
          <p:cNvSpPr>
            <a:spLocks noGrp="1"/>
          </p:cNvSpPr>
          <p:nvPr>
            <p:ph type="sldNum" sz="quarter" idx="5"/>
          </p:nvPr>
        </p:nvSpPr>
        <p:spPr/>
        <p:txBody>
          <a:bodyPr/>
          <a:lstStyle/>
          <a:p>
            <a:fld id="{98A869C6-2C7C-4B7E-BB88-693CAA8F82D7}" type="slidenum">
              <a:rPr lang="en-GB" smtClean="0"/>
              <a:t>30</a:t>
            </a:fld>
            <a:endParaRPr lang="en-GB"/>
          </a:p>
        </p:txBody>
      </p:sp>
    </p:spTree>
    <p:extLst>
      <p:ext uri="{BB962C8B-B14F-4D97-AF65-F5344CB8AC3E}">
        <p14:creationId xmlns:p14="http://schemas.microsoft.com/office/powerpoint/2010/main" val="427251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Talia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4</a:t>
            </a:fld>
            <a:endParaRPr lang="en-GB"/>
          </a:p>
        </p:txBody>
      </p:sp>
    </p:spTree>
    <p:extLst>
      <p:ext uri="{BB962C8B-B14F-4D97-AF65-F5344CB8AC3E}">
        <p14:creationId xmlns:p14="http://schemas.microsoft.com/office/powerpoint/2010/main" val="41781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Talia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5</a:t>
            </a:fld>
            <a:endParaRPr lang="en-GB"/>
          </a:p>
        </p:txBody>
      </p:sp>
    </p:spTree>
    <p:extLst>
      <p:ext uri="{BB962C8B-B14F-4D97-AF65-F5344CB8AC3E}">
        <p14:creationId xmlns:p14="http://schemas.microsoft.com/office/powerpoint/2010/main" val="78697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245BF-F4B6-805A-02FF-2F8B049A4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5E760-0454-DBCB-0D4D-FE84105DD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7ED8C-AB46-F15D-EFD6-850C62D00859}"/>
              </a:ext>
            </a:extLst>
          </p:cNvPr>
          <p:cNvSpPr>
            <a:spLocks noGrp="1"/>
          </p:cNvSpPr>
          <p:nvPr>
            <p:ph type="body" idx="1"/>
          </p:nvPr>
        </p:nvSpPr>
        <p:spPr/>
        <p:txBody>
          <a:bodyPr/>
          <a:lstStyle/>
          <a:p>
            <a:r>
              <a:rPr lang="en-US">
                <a:ea typeface="Calibri"/>
                <a:cs typeface="Calibri"/>
              </a:rPr>
              <a:t>Sarah – rooms assigned based on capacity – book what's appropriate for audience size (e.g. don't book ICLH for 50 people)</a:t>
            </a:r>
          </a:p>
        </p:txBody>
      </p:sp>
      <p:sp>
        <p:nvSpPr>
          <p:cNvPr id="4" name="Slide Number Placeholder 3">
            <a:extLst>
              <a:ext uri="{FF2B5EF4-FFF2-40B4-BE49-F238E27FC236}">
                <a16:creationId xmlns:a16="http://schemas.microsoft.com/office/drawing/2014/main" id="{7224271E-364B-8609-8D0F-826B2EE11A0C}"/>
              </a:ext>
            </a:extLst>
          </p:cNvPr>
          <p:cNvSpPr>
            <a:spLocks noGrp="1"/>
          </p:cNvSpPr>
          <p:nvPr>
            <p:ph type="sldNum" sz="quarter" idx="5"/>
          </p:nvPr>
        </p:nvSpPr>
        <p:spPr/>
        <p:txBody>
          <a:bodyPr/>
          <a:lstStyle/>
          <a:p>
            <a:fld id="{98A869C6-2C7C-4B7E-BB88-693CAA8F82D7}" type="slidenum">
              <a:rPr lang="en-GB" smtClean="0"/>
              <a:t>6</a:t>
            </a:fld>
            <a:endParaRPr lang="en-GB"/>
          </a:p>
        </p:txBody>
      </p:sp>
    </p:spTree>
    <p:extLst>
      <p:ext uri="{BB962C8B-B14F-4D97-AF65-F5344CB8AC3E}">
        <p14:creationId xmlns:p14="http://schemas.microsoft.com/office/powerpoint/2010/main" val="238896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Sarah</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7</a:t>
            </a:fld>
            <a:endParaRPr lang="en-GB"/>
          </a:p>
        </p:txBody>
      </p:sp>
    </p:spTree>
    <p:extLst>
      <p:ext uri="{BB962C8B-B14F-4D97-AF65-F5344CB8AC3E}">
        <p14:creationId xmlns:p14="http://schemas.microsoft.com/office/powerpoint/2010/main" val="263915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8</a:t>
            </a:fld>
            <a:endParaRPr lang="en-GB"/>
          </a:p>
        </p:txBody>
      </p:sp>
    </p:spTree>
    <p:extLst>
      <p:ext uri="{BB962C8B-B14F-4D97-AF65-F5344CB8AC3E}">
        <p14:creationId xmlns:p14="http://schemas.microsoft.com/office/powerpoint/2010/main" val="4233245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Emma – we're here to support you and your right to have your say. We understand the nature of these events can be reactive to live situations, so let us know asap and we will </a:t>
            </a:r>
            <a:r>
              <a:rPr lang="en-US" err="1">
                <a:ea typeface="Calibri"/>
                <a:cs typeface="Calibri"/>
              </a:rPr>
              <a:t>prioritise</a:t>
            </a:r>
            <a:r>
              <a:rPr lang="en-US">
                <a:ea typeface="Calibri"/>
                <a:cs typeface="Calibri"/>
              </a:rPr>
              <a:t> the time to support you through the process.</a:t>
            </a:r>
            <a:br>
              <a:rPr lang="en-US">
                <a:ea typeface="Calibri"/>
                <a:cs typeface="+mn-lt"/>
              </a:rPr>
            </a:br>
            <a:endParaRPr lang="en-US">
              <a:ea typeface="Calibri"/>
              <a:cs typeface="Calibri"/>
            </a:endParaRP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9</a:t>
            </a:fld>
            <a:endParaRPr lang="en-GB"/>
          </a:p>
        </p:txBody>
      </p:sp>
    </p:spTree>
    <p:extLst>
      <p:ext uri="{BB962C8B-B14F-4D97-AF65-F5344CB8AC3E}">
        <p14:creationId xmlns:p14="http://schemas.microsoft.com/office/powerpoint/2010/main" val="188986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95F1-C73A-4A3E-937F-E4420AF31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1830-2115-DB8F-E18D-55B04C6C1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FB496-54E7-C356-0D81-57B977E76130}"/>
              </a:ext>
            </a:extLst>
          </p:cNvPr>
          <p:cNvSpPr>
            <a:spLocks noGrp="1"/>
          </p:cNvSpPr>
          <p:nvPr>
            <p:ph type="body" idx="1"/>
          </p:nvPr>
        </p:nvSpPr>
        <p:spPr/>
        <p:txBody>
          <a:bodyPr/>
          <a:lstStyle/>
          <a:p>
            <a:r>
              <a:rPr lang="en-US">
                <a:ea typeface="Calibri"/>
                <a:cs typeface="Calibri"/>
              </a:rPr>
              <a:t>Cam</a:t>
            </a:r>
          </a:p>
        </p:txBody>
      </p:sp>
      <p:sp>
        <p:nvSpPr>
          <p:cNvPr id="4" name="Slide Number Placeholder 3">
            <a:extLst>
              <a:ext uri="{FF2B5EF4-FFF2-40B4-BE49-F238E27FC236}">
                <a16:creationId xmlns:a16="http://schemas.microsoft.com/office/drawing/2014/main" id="{F1E3AFBC-A34D-29C2-C52D-A369D084DA7E}"/>
              </a:ext>
            </a:extLst>
          </p:cNvPr>
          <p:cNvSpPr>
            <a:spLocks noGrp="1"/>
          </p:cNvSpPr>
          <p:nvPr>
            <p:ph type="sldNum" sz="quarter" idx="5"/>
          </p:nvPr>
        </p:nvSpPr>
        <p:spPr/>
        <p:txBody>
          <a:bodyPr/>
          <a:lstStyle/>
          <a:p>
            <a:fld id="{98A869C6-2C7C-4B7E-BB88-693CAA8F82D7}" type="slidenum">
              <a:rPr lang="en-GB" smtClean="0"/>
              <a:t>10</a:t>
            </a:fld>
            <a:endParaRPr lang="en-GB"/>
          </a:p>
        </p:txBody>
      </p:sp>
    </p:spTree>
    <p:extLst>
      <p:ext uri="{BB962C8B-B14F-4D97-AF65-F5344CB8AC3E}">
        <p14:creationId xmlns:p14="http://schemas.microsoft.com/office/powerpoint/2010/main" val="168800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B6B4-7F28-4167-87E0-8B61AF6DB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478C9-F91F-4772-B9C7-E787FDE99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571ABD-56BF-4CD9-B5A0-33C7A7DE18DB}"/>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5" name="Footer Placeholder 4">
            <a:extLst>
              <a:ext uri="{FF2B5EF4-FFF2-40B4-BE49-F238E27FC236}">
                <a16:creationId xmlns:a16="http://schemas.microsoft.com/office/drawing/2014/main" id="{3E28A1D4-CE08-4CA0-85BB-DDF5BC1666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E1E2A9-5ACB-4E57-9CD2-6DE9B0E6911B}"/>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83110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10CC-D694-4DC7-A8CF-1955C9A2B2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F7157C-A5E0-4F6E-88DE-6AB3012BF0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A109F4-3E63-4C1B-93A4-DB3560D3D8B9}"/>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5" name="Footer Placeholder 4">
            <a:extLst>
              <a:ext uri="{FF2B5EF4-FFF2-40B4-BE49-F238E27FC236}">
                <a16:creationId xmlns:a16="http://schemas.microsoft.com/office/drawing/2014/main" id="{61143A81-5B72-483F-BB7B-C8853DD2F0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22C22-FF63-41AF-B7CA-D42AB39219FA}"/>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312438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014532-4A7F-4D04-B8D9-3291DD0373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CE5675-821A-4FF8-A756-BE3D105099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EF94F8-5D51-4AD8-875C-A1E7C77C019B}"/>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5" name="Footer Placeholder 4">
            <a:extLst>
              <a:ext uri="{FF2B5EF4-FFF2-40B4-BE49-F238E27FC236}">
                <a16:creationId xmlns:a16="http://schemas.microsoft.com/office/drawing/2014/main" id="{DC2051DC-F0CE-4C9C-94AA-68DEF978FA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873C64-30BA-43F4-88AF-B2B1430E3D74}"/>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288150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0EFE-1E5E-446C-B927-23E98FB4B9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57614B-9C2D-46B9-86AE-7AD3EAA97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399D7B-BF08-4B7E-8502-FC0CB8AEF701}"/>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5" name="Footer Placeholder 4">
            <a:extLst>
              <a:ext uri="{FF2B5EF4-FFF2-40B4-BE49-F238E27FC236}">
                <a16:creationId xmlns:a16="http://schemas.microsoft.com/office/drawing/2014/main" id="{213C519B-B578-4327-9AD0-B08279F2F7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1AAAA9-EE42-4873-9C0C-FDB943D59FE0}"/>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124961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D4DA-1AFB-47CA-B78E-B565AEBB4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2875FE-855D-4B30-8720-68EA8C832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82E30A-210B-463A-BD3D-66044826D6B4}"/>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5" name="Footer Placeholder 4">
            <a:extLst>
              <a:ext uri="{FF2B5EF4-FFF2-40B4-BE49-F238E27FC236}">
                <a16:creationId xmlns:a16="http://schemas.microsoft.com/office/drawing/2014/main" id="{79063941-2A2F-470F-A40B-CBF97DA0E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E9281-92CE-4CCD-9DCF-9DEAB5B66879}"/>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221837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B2D4-5079-4F0D-A36A-86CE7B417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C392F4-632A-4FBE-A702-81801985CB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429E4F-A4F4-4843-99BC-47CF6CDFA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4355F3-089A-4BDB-BB3B-08D56D96FFB8}"/>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6" name="Footer Placeholder 5">
            <a:extLst>
              <a:ext uri="{FF2B5EF4-FFF2-40B4-BE49-F238E27FC236}">
                <a16:creationId xmlns:a16="http://schemas.microsoft.com/office/drawing/2014/main" id="{BF53B7EF-3954-47CF-A3A1-9335C55C59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00D97-DBA1-4B8B-8A05-D57033C4C642}"/>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144307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6A13-1A7E-4EF3-AA23-F84FBC0EC8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950079-658A-41E5-BA0C-03BE3108E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7BCC5D-1BB5-4382-8B57-166D8848C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69AEAE-1D67-4333-A1C5-2C5FD6B15F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BAFB5-C171-40A0-96D6-A430D7ED35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4F9223-BDA2-4583-BAF0-B6EBB89B1952}"/>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8" name="Footer Placeholder 7">
            <a:extLst>
              <a:ext uri="{FF2B5EF4-FFF2-40B4-BE49-F238E27FC236}">
                <a16:creationId xmlns:a16="http://schemas.microsoft.com/office/drawing/2014/main" id="{9C1FA131-015D-4658-A70B-9B9312B4ED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AEA567-CEC1-41FE-B626-0D8ED1F22AA9}"/>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42938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F006-EB57-4D27-B5ED-DBFEC651F1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8E7739-691E-478C-BB19-259AF735F19B}"/>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4" name="Footer Placeholder 3">
            <a:extLst>
              <a:ext uri="{FF2B5EF4-FFF2-40B4-BE49-F238E27FC236}">
                <a16:creationId xmlns:a16="http://schemas.microsoft.com/office/drawing/2014/main" id="{9693EE55-B52B-4EC5-9840-8747A1D6B4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91DB4C-E852-4C85-93B4-02E133B254D2}"/>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151605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1F7D8-57CF-49C3-93F1-CA070A9322F7}"/>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3" name="Footer Placeholder 2">
            <a:extLst>
              <a:ext uri="{FF2B5EF4-FFF2-40B4-BE49-F238E27FC236}">
                <a16:creationId xmlns:a16="http://schemas.microsoft.com/office/drawing/2014/main" id="{4A55E201-2AF7-4E8B-BE0F-77359D0464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DA2C27-7187-4986-BB60-6EE791C3A3E5}"/>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61647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2EAF-45AD-49E3-90D0-37FD74547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F7AEDB-BA76-44C7-B0E7-4C4301C73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60BF26-C02C-4B7B-8CCC-7D276143E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99BE19-0BEA-4622-B7B4-DB927314D68F}"/>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6" name="Footer Placeholder 5">
            <a:extLst>
              <a:ext uri="{FF2B5EF4-FFF2-40B4-BE49-F238E27FC236}">
                <a16:creationId xmlns:a16="http://schemas.microsoft.com/office/drawing/2014/main" id="{32CD7DB0-19FE-490B-BEBB-E1127F5851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C5442A-F1CF-4C88-97F9-E8AC616756F6}"/>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244745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309D-E6EC-4120-8CFA-404F1FF12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FAA278-0A4E-4AEE-883A-B8479EE1F8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8E8D8F-7791-41D4-9991-4CE2DF34C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1F87F-646B-4912-A870-D5C74F599EDD}"/>
              </a:ext>
            </a:extLst>
          </p:cNvPr>
          <p:cNvSpPr>
            <a:spLocks noGrp="1"/>
          </p:cNvSpPr>
          <p:nvPr>
            <p:ph type="dt" sz="half" idx="10"/>
          </p:nvPr>
        </p:nvSpPr>
        <p:spPr/>
        <p:txBody>
          <a:bodyPr/>
          <a:lstStyle/>
          <a:p>
            <a:fld id="{5D7EDBDC-5B29-460C-BABD-636861B881DD}" type="datetimeFigureOut">
              <a:rPr lang="en-GB" smtClean="0"/>
              <a:t>11/12/2025</a:t>
            </a:fld>
            <a:endParaRPr lang="en-GB"/>
          </a:p>
        </p:txBody>
      </p:sp>
      <p:sp>
        <p:nvSpPr>
          <p:cNvPr id="6" name="Footer Placeholder 5">
            <a:extLst>
              <a:ext uri="{FF2B5EF4-FFF2-40B4-BE49-F238E27FC236}">
                <a16:creationId xmlns:a16="http://schemas.microsoft.com/office/drawing/2014/main" id="{601E07EF-B192-48A8-AFF4-C364410CDE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4DD2B5-F41A-43E9-BFD4-FC64F052F2F7}"/>
              </a:ext>
            </a:extLst>
          </p:cNvPr>
          <p:cNvSpPr>
            <a:spLocks noGrp="1"/>
          </p:cNvSpPr>
          <p:nvPr>
            <p:ph type="sldNum" sz="quarter" idx="12"/>
          </p:nvPr>
        </p:nvSpPr>
        <p:spPr/>
        <p:txBody>
          <a:bodyPr/>
          <a:lstStyle/>
          <a:p>
            <a:fld id="{CFB3BBEC-B159-4975-A797-CE220D5FBED2}" type="slidenum">
              <a:rPr lang="en-GB" smtClean="0"/>
              <a:t>‹#›</a:t>
            </a:fld>
            <a:endParaRPr lang="en-GB"/>
          </a:p>
        </p:txBody>
      </p:sp>
    </p:spTree>
    <p:extLst>
      <p:ext uri="{BB962C8B-B14F-4D97-AF65-F5344CB8AC3E}">
        <p14:creationId xmlns:p14="http://schemas.microsoft.com/office/powerpoint/2010/main" val="39501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772111-1C12-4365-ACD0-B32F123A4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38F3B4-1F9A-4C7D-8930-BB44E6920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1AF13F-EF37-4C70-A67C-392B46E946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EDBDC-5B29-460C-BABD-636861B881DD}" type="datetimeFigureOut">
              <a:rPr lang="en-GB" smtClean="0"/>
              <a:t>11/12/2025</a:t>
            </a:fld>
            <a:endParaRPr lang="en-GB"/>
          </a:p>
        </p:txBody>
      </p:sp>
      <p:sp>
        <p:nvSpPr>
          <p:cNvPr id="5" name="Footer Placeholder 4">
            <a:extLst>
              <a:ext uri="{FF2B5EF4-FFF2-40B4-BE49-F238E27FC236}">
                <a16:creationId xmlns:a16="http://schemas.microsoft.com/office/drawing/2014/main" id="{461BC689-8628-45C1-A23D-C0F058C016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1A8AAB-754E-4261-A565-47E134BAC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3BBEC-B159-4975-A797-CE220D5FBED2}" type="slidenum">
              <a:rPr lang="en-GB" smtClean="0"/>
              <a:t>‹#›</a:t>
            </a:fld>
            <a:endParaRPr lang="en-GB"/>
          </a:p>
        </p:txBody>
      </p:sp>
    </p:spTree>
    <p:extLst>
      <p:ext uri="{BB962C8B-B14F-4D97-AF65-F5344CB8AC3E}">
        <p14:creationId xmlns:p14="http://schemas.microsoft.com/office/powerpoint/2010/main" val="4163840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essexsu.typeform.com/to/GudabCm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usouthend@essex.ac.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ssexsu.typeform.com/to/hxZtqlmH"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0.png"/><Relationship Id="rId5" Type="http://schemas.openxmlformats.org/officeDocument/2006/relationships/customXml" Target="../ink/ink2.xml"/><Relationship Id="rId4" Type="http://schemas.openxmlformats.org/officeDocument/2006/relationships/image" Target="../media/image300.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ustomXml" Target="../ink/ink9.xml"/><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36.png"/><Relationship Id="rId17" Type="http://schemas.openxmlformats.org/officeDocument/2006/relationships/image" Target="../media/image39.png"/><Relationship Id="rId2" Type="http://schemas.openxmlformats.org/officeDocument/2006/relationships/notesSlide" Target="../notesSlides/notesSlide20.xml"/><Relationship Id="rId16" Type="http://schemas.openxmlformats.org/officeDocument/2006/relationships/customXml" Target="../ink/ink10.xml"/><Relationship Id="rId1" Type="http://schemas.openxmlformats.org/officeDocument/2006/relationships/slideLayout" Target="../slideLayouts/slideLayout7.xml"/><Relationship Id="rId6" Type="http://schemas.openxmlformats.org/officeDocument/2006/relationships/image" Target="../media/image310.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image" Target="../media/image13.png"/><Relationship Id="rId10" Type="http://schemas.openxmlformats.org/officeDocument/2006/relationships/image" Target="../media/image35.png"/><Relationship Id="rId4" Type="http://schemas.openxmlformats.org/officeDocument/2006/relationships/image" Target="../media/image300.png"/><Relationship Id="rId9" Type="http://schemas.openxmlformats.org/officeDocument/2006/relationships/customXml" Target="../ink/ink7.xml"/><Relationship Id="rId1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0.png"/><Relationship Id="rId11" Type="http://schemas.openxmlformats.org/officeDocument/2006/relationships/image" Target="../media/image14.png"/><Relationship Id="rId5" Type="http://schemas.openxmlformats.org/officeDocument/2006/relationships/customXml" Target="../ink/ink12.xml"/><Relationship Id="rId10" Type="http://schemas.openxmlformats.org/officeDocument/2006/relationships/image" Target="../media/image36.png"/><Relationship Id="rId4" Type="http://schemas.openxmlformats.org/officeDocument/2006/relationships/image" Target="../media/image300.png"/><Relationship Id="rId9" Type="http://schemas.openxmlformats.org/officeDocument/2006/relationships/customXml" Target="../ink/ink1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ssexsu.typeform.com/to/hxZtqlmH?typeform-source=www.essexstudent.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usouthend@essex.ac.uk"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ssex.ac.uk/student/event/external-speaker-stud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hyperlink" Target="https://moodle.essex.ac.uk/course/view.php?id=1606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s://www1.essex.ac.uk/forms/student/room-booking.aspx/form.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ssex.ac.uk/-/media/documents/about/governance/protest-and-demonstration-management-protocol.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mailto:susocs@essex.ac.uk" TargetMode="External"/><Relationship Id="rId4" Type="http://schemas.openxmlformats.org/officeDocument/2006/relationships/hyperlink" Target="https://www.essex.ac.uk/-/media/header-images/2024/05/protest-demonstration-notification-form.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EEEED6CA-F345-4FE6-AA13-DCE03111C889}"/>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Triangle 9">
            <a:extLst>
              <a:ext uri="{FF2B5EF4-FFF2-40B4-BE49-F238E27FC236}">
                <a16:creationId xmlns:a16="http://schemas.microsoft.com/office/drawing/2014/main" id="{8E5CE948-35CB-481C-9D6F-DBF5C217D8A0}"/>
              </a:ext>
            </a:extLst>
          </p:cNvPr>
          <p:cNvSpPr/>
          <p:nvPr/>
        </p:nvSpPr>
        <p:spPr>
          <a:xfrm rot="10800000">
            <a:off x="3048000" y="-11897"/>
            <a:ext cx="9144000" cy="8144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1DE76799-FD5C-40B7-80EA-2758496F8DE2}"/>
              </a:ext>
            </a:extLst>
          </p:cNvPr>
          <p:cNvSpPr txBox="1">
            <a:spLocks/>
          </p:cNvSpPr>
          <p:nvPr/>
        </p:nvSpPr>
        <p:spPr>
          <a:xfrm>
            <a:off x="1797994" y="931862"/>
            <a:ext cx="8585287" cy="2387600"/>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0" b="1">
                <a:latin typeface="Century Gothic"/>
              </a:rPr>
              <a:t>Society Events Training 2025-26</a:t>
            </a:r>
            <a:endParaRPr lang="en-US" sz="8000" b="1">
              <a:ea typeface="Calibri Light"/>
              <a:cs typeface="Calibri Light"/>
            </a:endParaRPr>
          </a:p>
        </p:txBody>
      </p:sp>
      <p:pic>
        <p:nvPicPr>
          <p:cNvPr id="3" name="Picture 2" descr="A logo for a university&#10;&#10;AI-generated content may be incorrect.">
            <a:extLst>
              <a:ext uri="{FF2B5EF4-FFF2-40B4-BE49-F238E27FC236}">
                <a16:creationId xmlns:a16="http://schemas.microsoft.com/office/drawing/2014/main" id="{C4D450D6-B7AC-0E45-A26C-2BF66E7E2DD0}"/>
              </a:ext>
            </a:extLst>
          </p:cNvPr>
          <p:cNvPicPr>
            <a:picLocks noChangeAspect="1"/>
          </p:cNvPicPr>
          <p:nvPr/>
        </p:nvPicPr>
        <p:blipFill>
          <a:blip r:embed="rId2"/>
          <a:stretch>
            <a:fillRect/>
          </a:stretch>
        </p:blipFill>
        <p:spPr>
          <a:xfrm>
            <a:off x="9679608" y="4451232"/>
            <a:ext cx="2512393" cy="2394478"/>
          </a:xfrm>
          <a:prstGeom prst="rect">
            <a:avLst/>
          </a:prstGeom>
        </p:spPr>
      </p:pic>
    </p:spTree>
    <p:extLst>
      <p:ext uri="{BB962C8B-B14F-4D97-AF65-F5344CB8AC3E}">
        <p14:creationId xmlns:p14="http://schemas.microsoft.com/office/powerpoint/2010/main" val="22979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523609" y="2258454"/>
            <a:ext cx="9602148" cy="4476844"/>
          </a:xfrm>
        </p:spPr>
        <p:txBody>
          <a:bodyPr vert="horz" lIns="91440" tIns="45720" rIns="91440" bIns="45720" rtlCol="0" anchor="t">
            <a:normAutofit/>
          </a:bodyPr>
          <a:lstStyle/>
          <a:p>
            <a:r>
              <a:rPr lang="en-US" sz="2400" dirty="0">
                <a:latin typeface="Century Gothic"/>
                <a:cs typeface="Calibri" panose="020F0502020204030204"/>
              </a:rPr>
              <a:t>SU Lounge</a:t>
            </a:r>
            <a:endParaRPr lang="en-US" dirty="0">
              <a:latin typeface="Century Gothic"/>
              <a:cs typeface="Calibri" panose="020F0502020204030204"/>
            </a:endParaRPr>
          </a:p>
          <a:p>
            <a:endParaRPr lang="en-US" sz="2400" dirty="0">
              <a:latin typeface="Century Gothic"/>
              <a:cs typeface="Calibri"/>
            </a:endParaRPr>
          </a:p>
          <a:p>
            <a:r>
              <a:rPr lang="en-US" sz="2400" dirty="0">
                <a:latin typeface="Century Gothic"/>
                <a:ea typeface="Calibri" panose="020F0502020204030204"/>
                <a:cs typeface="Calibri" panose="020F0502020204030204"/>
              </a:rPr>
              <a:t>The Mezz</a:t>
            </a: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Booking SU venues </a:t>
            </a:r>
            <a:endParaRPr lang="en-US"/>
          </a:p>
        </p:txBody>
      </p:sp>
      <p:pic>
        <p:nvPicPr>
          <p:cNvPr id="7" name="Picture 6" descr="A logo for a university&#10;&#10;AI-generated content may be incorrect.">
            <a:extLst>
              <a:ext uri="{FF2B5EF4-FFF2-40B4-BE49-F238E27FC236}">
                <a16:creationId xmlns:a16="http://schemas.microsoft.com/office/drawing/2014/main" id="{B663E682-8D85-283F-6D89-C92843984755}"/>
              </a:ext>
            </a:extLst>
          </p:cNvPr>
          <p:cNvPicPr>
            <a:picLocks noChangeAspect="1"/>
          </p:cNvPicPr>
          <p:nvPr/>
        </p:nvPicPr>
        <p:blipFill>
          <a:blip r:embed="rId3"/>
          <a:stretch>
            <a:fillRect/>
          </a:stretch>
        </p:blipFill>
        <p:spPr>
          <a:xfrm>
            <a:off x="10164097" y="4952999"/>
            <a:ext cx="2027904" cy="1905002"/>
          </a:xfrm>
          <a:prstGeom prst="rect">
            <a:avLst/>
          </a:prstGeom>
        </p:spPr>
      </p:pic>
    </p:spTree>
    <p:extLst>
      <p:ext uri="{BB962C8B-B14F-4D97-AF65-F5344CB8AC3E}">
        <p14:creationId xmlns:p14="http://schemas.microsoft.com/office/powerpoint/2010/main" val="345933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4851589" y="1533551"/>
            <a:ext cx="7543813" cy="2824167"/>
          </a:xfrm>
        </p:spPr>
        <p:txBody>
          <a:bodyPr vert="horz" lIns="91440" tIns="45720" rIns="91440" bIns="45720" rtlCol="0" anchor="t">
            <a:normAutofit/>
          </a:bodyPr>
          <a:lstStyle/>
          <a:p>
            <a:pPr marL="0" indent="0">
              <a:buNone/>
            </a:pPr>
            <a:r>
              <a:rPr lang="en-US" sz="2200">
                <a:highlight>
                  <a:srgbClr val="FFFFFF"/>
                </a:highlight>
                <a:latin typeface="Century Gothic"/>
                <a:cs typeface="Calibri" panose="020F0502020204030204"/>
              </a:rPr>
              <a:t>You may wish to host events that are not on campus, such as visiting other universities, attending conferences or competitions or visiting external venues. </a:t>
            </a:r>
          </a:p>
          <a:p>
            <a:pPr marL="0" indent="0">
              <a:buNone/>
            </a:pPr>
            <a:endParaRPr lang="en-US" sz="2200">
              <a:highlight>
                <a:srgbClr val="FFFFFF"/>
              </a:highlight>
              <a:latin typeface="Century Gothic"/>
              <a:ea typeface="Calibri" panose="020F0502020204030204"/>
              <a:cs typeface="Calibri" panose="020F0502020204030204"/>
            </a:endParaRPr>
          </a:p>
          <a:p>
            <a:pPr marL="0" indent="0">
              <a:buNone/>
            </a:pPr>
            <a:r>
              <a:rPr lang="en-US" sz="2200">
                <a:highlight>
                  <a:srgbClr val="FFFFFF"/>
                </a:highlight>
                <a:latin typeface="Century Gothic"/>
                <a:ea typeface="Calibri" panose="020F0502020204030204"/>
                <a:cs typeface="Calibri" panose="020F0502020204030204"/>
              </a:rPr>
              <a:t>If you want any support in planning this, let us know. We can support in various ways: </a:t>
            </a:r>
            <a:endParaRPr lang="en-US" sz="2200">
              <a:ea typeface="Calibri"/>
              <a:cs typeface="Calibri"/>
            </a:endParaRPr>
          </a:p>
          <a:p>
            <a:endParaRPr lang="en-GB" sz="220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pPr algn="ctr"/>
            <a:r>
              <a:rPr lang="en-US" b="1">
                <a:latin typeface="Century Gothic"/>
              </a:rPr>
              <a:t>Events off campus</a:t>
            </a:r>
            <a:endParaRPr lang="en-US"/>
          </a:p>
        </p:txBody>
      </p:sp>
      <p:pic>
        <p:nvPicPr>
          <p:cNvPr id="5" name="Picture 4" descr="A logo for a university&#10;&#10;AI-generated content may be incorrect.">
            <a:extLst>
              <a:ext uri="{FF2B5EF4-FFF2-40B4-BE49-F238E27FC236}">
                <a16:creationId xmlns:a16="http://schemas.microsoft.com/office/drawing/2014/main" id="{E0F36543-04F6-85EA-A936-1399339969F4}"/>
              </a:ext>
            </a:extLst>
          </p:cNvPr>
          <p:cNvPicPr>
            <a:picLocks noChangeAspect="1"/>
          </p:cNvPicPr>
          <p:nvPr/>
        </p:nvPicPr>
        <p:blipFill>
          <a:blip r:embed="rId3"/>
          <a:stretch>
            <a:fillRect/>
          </a:stretch>
        </p:blipFill>
        <p:spPr>
          <a:xfrm>
            <a:off x="10330651" y="5106415"/>
            <a:ext cx="1861350" cy="1739296"/>
          </a:xfrm>
          <a:prstGeom prst="rect">
            <a:avLst/>
          </a:prstGeom>
        </p:spPr>
      </p:pic>
      <p:sp>
        <p:nvSpPr>
          <p:cNvPr id="8" name="TextBox 7">
            <a:extLst>
              <a:ext uri="{FF2B5EF4-FFF2-40B4-BE49-F238E27FC236}">
                <a16:creationId xmlns:a16="http://schemas.microsoft.com/office/drawing/2014/main" id="{D54169DE-B468-FA0A-C682-067E6EB3523D}"/>
              </a:ext>
            </a:extLst>
          </p:cNvPr>
          <p:cNvSpPr txBox="1"/>
          <p:nvPr/>
        </p:nvSpPr>
        <p:spPr>
          <a:xfrm>
            <a:off x="4733324" y="4155256"/>
            <a:ext cx="5855897" cy="21380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a:latin typeface="Century Gothic"/>
                <a:cs typeface="Arial"/>
              </a:rPr>
              <a:t>Helping you to book group train tickets/accommodation/coaches etc.​</a:t>
            </a:r>
            <a:endParaRPr lang="en-US" sz="2200">
              <a:ea typeface="Calibri" panose="020F0502020204030204"/>
              <a:cs typeface="Calibri" panose="020F0502020204030204"/>
            </a:endParaRPr>
          </a:p>
          <a:p>
            <a:pPr marL="342900" indent="-342900">
              <a:buFont typeface="Arial"/>
              <a:buChar char="•"/>
            </a:pPr>
            <a:r>
              <a:rPr lang="en-US" sz="2200">
                <a:latin typeface="Century Gothic"/>
                <a:cs typeface="Arial"/>
              </a:rPr>
              <a:t>Helping you claim back mileage expenses​</a:t>
            </a:r>
          </a:p>
          <a:p>
            <a:pPr marL="342900" indent="-342900">
              <a:buFont typeface="Arial"/>
              <a:buChar char="•"/>
            </a:pPr>
            <a:r>
              <a:rPr lang="en-US" sz="2200">
                <a:latin typeface="Century Gothic"/>
                <a:cs typeface="Arial"/>
              </a:rPr>
              <a:t>Setting up online tickets, even if the event is off campus</a:t>
            </a:r>
          </a:p>
        </p:txBody>
      </p:sp>
      <p:pic>
        <p:nvPicPr>
          <p:cNvPr id="7" name="Picture 6" descr="A group of people posing for a photo&#10;&#10;AI-generated content may be incorrect.">
            <a:extLst>
              <a:ext uri="{FF2B5EF4-FFF2-40B4-BE49-F238E27FC236}">
                <a16:creationId xmlns:a16="http://schemas.microsoft.com/office/drawing/2014/main" id="{866FEB72-FC2C-F182-1EF0-478DCEA9AD16}"/>
              </a:ext>
            </a:extLst>
          </p:cNvPr>
          <p:cNvPicPr>
            <a:picLocks noChangeAspect="1"/>
          </p:cNvPicPr>
          <p:nvPr/>
        </p:nvPicPr>
        <p:blipFill>
          <a:blip r:embed="rId4"/>
          <a:stretch>
            <a:fillRect/>
          </a:stretch>
        </p:blipFill>
        <p:spPr>
          <a:xfrm>
            <a:off x="-1972" y="1696529"/>
            <a:ext cx="4590320" cy="4600754"/>
          </a:xfrm>
          <a:prstGeom prst="rect">
            <a:avLst/>
          </a:prstGeom>
        </p:spPr>
      </p:pic>
    </p:spTree>
    <p:extLst>
      <p:ext uri="{BB962C8B-B14F-4D97-AF65-F5344CB8AC3E}">
        <p14:creationId xmlns:p14="http://schemas.microsoft.com/office/powerpoint/2010/main" val="216966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331694" y="1537909"/>
            <a:ext cx="10009243" cy="4953024"/>
          </a:xfrm>
        </p:spPr>
        <p:txBody>
          <a:bodyPr vert="horz" lIns="91440" tIns="45720" rIns="91440" bIns="45720" rtlCol="0" anchor="t">
            <a:normAutofit fontScale="92500" lnSpcReduction="20000"/>
          </a:bodyPr>
          <a:lstStyle/>
          <a:p>
            <a:pPr marL="0" indent="0">
              <a:lnSpc>
                <a:spcPct val="100000"/>
              </a:lnSpc>
              <a:spcBef>
                <a:spcPts val="0"/>
              </a:spcBef>
              <a:buNone/>
            </a:pPr>
            <a:r>
              <a:rPr lang="en-GB">
                <a:latin typeface="Century Gothic"/>
                <a:ea typeface="+mn-lt"/>
                <a:cs typeface="+mn-lt"/>
              </a:rPr>
              <a:t>Food:</a:t>
            </a:r>
            <a:endParaRPr lang="en-US" sz="2400">
              <a:latin typeface="Century Gothic"/>
              <a:ea typeface="+mn-lt"/>
              <a:cs typeface="+mn-lt"/>
            </a:endParaRPr>
          </a:p>
          <a:p>
            <a:pPr>
              <a:lnSpc>
                <a:spcPct val="100000"/>
              </a:lnSpc>
              <a:spcBef>
                <a:spcPts val="0"/>
              </a:spcBef>
            </a:pPr>
            <a:endParaRPr lang="en-GB" sz="2400">
              <a:latin typeface="Century Gothic"/>
              <a:ea typeface="+mn-lt"/>
              <a:cs typeface="+mn-lt"/>
            </a:endParaRPr>
          </a:p>
          <a:p>
            <a:pPr>
              <a:lnSpc>
                <a:spcPct val="100000"/>
              </a:lnSpc>
              <a:spcBef>
                <a:spcPts val="0"/>
              </a:spcBef>
            </a:pPr>
            <a:r>
              <a:rPr lang="en-GB" sz="2400">
                <a:latin typeface="Century Gothic"/>
                <a:ea typeface="+mn-lt"/>
                <a:cs typeface="+mn-lt"/>
              </a:rPr>
              <a:t>If you wish to have </a:t>
            </a:r>
            <a:r>
              <a:rPr lang="en-GB" sz="2400" b="1">
                <a:latin typeface="Century Gothic"/>
                <a:ea typeface="+mn-lt"/>
                <a:cs typeface="+mn-lt"/>
              </a:rPr>
              <a:t>homemade</a:t>
            </a:r>
            <a:r>
              <a:rPr lang="en-GB" sz="2400">
                <a:latin typeface="Century Gothic"/>
                <a:ea typeface="+mn-lt"/>
                <a:cs typeface="+mn-lt"/>
              </a:rPr>
              <a:t> food at your event, you will need to have at least a Level 2 Food Hygiene Certificate and provide a copy of this to us before you hold your event. Follow this link to register your interest in completing this course </a:t>
            </a:r>
            <a:r>
              <a:rPr lang="en-GB" sz="2400">
                <a:latin typeface="Century Gothic"/>
                <a:ea typeface="+mn-lt"/>
                <a:cs typeface="+mn-lt"/>
                <a:hlinkClick r:id="rId3"/>
              </a:rPr>
              <a:t>https://essexsu.typeform.com/to/GudabCmg</a:t>
            </a:r>
            <a:r>
              <a:rPr lang="en-GB" sz="2400">
                <a:latin typeface="Century Gothic"/>
                <a:ea typeface="+mn-lt"/>
                <a:cs typeface="+mn-lt"/>
              </a:rPr>
              <a:t> Once completed, we will send you an access code to complete the course (one food hygiene certificate free for every society).</a:t>
            </a:r>
          </a:p>
          <a:p>
            <a:pPr lvl="1">
              <a:lnSpc>
                <a:spcPct val="100000"/>
              </a:lnSpc>
              <a:spcBef>
                <a:spcPts val="0"/>
              </a:spcBef>
            </a:pPr>
            <a:r>
              <a:rPr lang="en-GB" sz="1900">
                <a:latin typeface="Century Gothic"/>
                <a:ea typeface="Calibri" panose="020F0502020204030204"/>
                <a:cs typeface="Calibri"/>
              </a:rPr>
              <a:t>If you are unsure if your society has a certificate, send us an email.</a:t>
            </a:r>
          </a:p>
          <a:p>
            <a:pPr>
              <a:lnSpc>
                <a:spcPct val="100000"/>
              </a:lnSpc>
              <a:spcBef>
                <a:spcPts val="0"/>
              </a:spcBef>
            </a:pPr>
            <a:endParaRPr lang="en-GB" sz="2400">
              <a:latin typeface="Century Gothic"/>
              <a:ea typeface="+mn-lt"/>
              <a:cs typeface="+mn-lt"/>
            </a:endParaRPr>
          </a:p>
          <a:p>
            <a:pPr>
              <a:lnSpc>
                <a:spcPct val="100000"/>
              </a:lnSpc>
              <a:spcBef>
                <a:spcPts val="0"/>
              </a:spcBef>
            </a:pPr>
            <a:r>
              <a:rPr lang="en-GB" sz="2400">
                <a:latin typeface="Century Gothic"/>
                <a:ea typeface="+mn-lt"/>
                <a:cs typeface="+mn-lt"/>
              </a:rPr>
              <a:t>All homemade and shop bought food items </a:t>
            </a:r>
            <a:r>
              <a:rPr lang="en-GB" sz="2400" b="1">
                <a:latin typeface="Century Gothic"/>
                <a:ea typeface="+mn-lt"/>
                <a:cs typeface="+mn-lt"/>
              </a:rPr>
              <a:t>must</a:t>
            </a:r>
            <a:r>
              <a:rPr lang="en-GB" sz="2400">
                <a:latin typeface="Century Gothic"/>
                <a:ea typeface="+mn-lt"/>
                <a:cs typeface="+mn-lt"/>
              </a:rPr>
              <a:t> be labelled with their ingredients, any possible allergens and if they are vegetarian, vegan or gluten free items (Natasha's Law.)</a:t>
            </a:r>
          </a:p>
          <a:p>
            <a:pPr>
              <a:lnSpc>
                <a:spcPct val="100000"/>
              </a:lnSpc>
              <a:spcBef>
                <a:spcPts val="0"/>
              </a:spcBef>
            </a:pPr>
            <a:endParaRPr lang="en-GB" sz="2400">
              <a:latin typeface="Century Gothic"/>
              <a:ea typeface="Calibri" panose="020F0502020204030204"/>
              <a:cs typeface="Calibri" panose="020F0502020204030204"/>
            </a:endParaRPr>
          </a:p>
          <a:p>
            <a:pPr>
              <a:lnSpc>
                <a:spcPct val="100000"/>
              </a:lnSpc>
              <a:spcBef>
                <a:spcPts val="0"/>
              </a:spcBef>
            </a:pPr>
            <a:r>
              <a:rPr lang="en-GB" sz="2400">
                <a:latin typeface="Century Gothic"/>
                <a:ea typeface="Calibri" panose="020F0502020204030204"/>
                <a:cs typeface="Calibri" panose="020F0502020204030204"/>
              </a:rPr>
              <a:t>You must provide us with a risk assessment/general risk assessment which includes food related risks and mitigations. </a:t>
            </a:r>
          </a:p>
          <a:p>
            <a:pPr marL="0" indent="0">
              <a:lnSpc>
                <a:spcPct val="100000"/>
              </a:lnSpc>
              <a:spcBef>
                <a:spcPts val="0"/>
              </a:spcBef>
              <a:buNone/>
            </a:pPr>
            <a:endParaRPr lang="en-GB" sz="2400">
              <a:latin typeface="Calibri" panose="020F0502020204030204"/>
              <a:ea typeface="Calibri" panose="020F0502020204030204"/>
              <a:cs typeface="Calibri" panose="020F0502020204030204"/>
            </a:endParaRPr>
          </a:p>
          <a:p>
            <a:pPr marL="342900" indent="-342900">
              <a:buFont typeface="Calibri" panose="020B0604020202020204" pitchFamily="34" charset="0"/>
              <a:buChar char="-"/>
            </a:pPr>
            <a:endParaRPr lang="en-US" sz="2400">
              <a:latin typeface="Calibri" panose="020F0502020204030204"/>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pPr algn="ctr"/>
            <a:r>
              <a:rPr lang="en-GB" b="1">
                <a:latin typeface="Century Gothic"/>
              </a:rPr>
              <a:t>Food and drink at events</a:t>
            </a:r>
            <a:endParaRPr lang="en-US"/>
          </a:p>
        </p:txBody>
      </p:sp>
      <p:pic>
        <p:nvPicPr>
          <p:cNvPr id="3" name="Picture 2" descr="A logo for a university&#10;&#10;AI-generated content may be incorrect.">
            <a:extLst>
              <a:ext uri="{FF2B5EF4-FFF2-40B4-BE49-F238E27FC236}">
                <a16:creationId xmlns:a16="http://schemas.microsoft.com/office/drawing/2014/main" id="{C25C1506-CD68-F8AA-61E0-299A68B41E07}"/>
              </a:ext>
            </a:extLst>
          </p:cNvPr>
          <p:cNvPicPr>
            <a:picLocks noChangeAspect="1"/>
          </p:cNvPicPr>
          <p:nvPr/>
        </p:nvPicPr>
        <p:blipFill>
          <a:blip r:embed="rId4"/>
          <a:stretch>
            <a:fillRect/>
          </a:stretch>
        </p:blipFill>
        <p:spPr>
          <a:xfrm>
            <a:off x="10164097" y="4952999"/>
            <a:ext cx="2027904" cy="1905002"/>
          </a:xfrm>
          <a:prstGeom prst="rect">
            <a:avLst/>
          </a:prstGeom>
        </p:spPr>
      </p:pic>
    </p:spTree>
    <p:extLst>
      <p:ext uri="{BB962C8B-B14F-4D97-AF65-F5344CB8AC3E}">
        <p14:creationId xmlns:p14="http://schemas.microsoft.com/office/powerpoint/2010/main" val="214446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799166"/>
            <a:ext cx="9602148" cy="4691767"/>
          </a:xfrm>
        </p:spPr>
        <p:txBody>
          <a:bodyPr vert="horz" lIns="91440" tIns="45720" rIns="91440" bIns="45720" rtlCol="0" anchor="t">
            <a:normAutofit lnSpcReduction="10000"/>
          </a:bodyPr>
          <a:lstStyle/>
          <a:p>
            <a:pPr marL="0" indent="0">
              <a:lnSpc>
                <a:spcPct val="100000"/>
              </a:lnSpc>
              <a:spcBef>
                <a:spcPts val="0"/>
              </a:spcBef>
              <a:buNone/>
            </a:pPr>
            <a:r>
              <a:rPr lang="en-GB" u="sng">
                <a:latin typeface="Century Gothic"/>
                <a:ea typeface="+mn-lt"/>
                <a:cs typeface="+mn-lt"/>
              </a:rPr>
              <a:t>Food: </a:t>
            </a:r>
            <a:endParaRPr lang="en-US" sz="2400" u="sng">
              <a:latin typeface="Century Gothic"/>
              <a:ea typeface="+mn-lt"/>
              <a:cs typeface="+mn-lt"/>
            </a:endParaRPr>
          </a:p>
          <a:p>
            <a:pPr marL="0" indent="0">
              <a:lnSpc>
                <a:spcPct val="100000"/>
              </a:lnSpc>
              <a:spcBef>
                <a:spcPts val="0"/>
              </a:spcBef>
              <a:buNone/>
            </a:pPr>
            <a:endParaRPr lang="en-GB" sz="2400">
              <a:latin typeface="Century Gothic"/>
              <a:ea typeface="+mn-lt"/>
              <a:cs typeface="+mn-lt"/>
            </a:endParaRPr>
          </a:p>
          <a:p>
            <a:pPr marL="0" indent="0">
              <a:lnSpc>
                <a:spcPct val="100000"/>
              </a:lnSpc>
              <a:spcBef>
                <a:spcPts val="0"/>
              </a:spcBef>
              <a:buNone/>
            </a:pPr>
            <a:r>
              <a:rPr lang="en-GB" sz="2400">
                <a:latin typeface="Century Gothic"/>
                <a:ea typeface="+mn-lt"/>
                <a:cs typeface="+mn-lt"/>
              </a:rPr>
              <a:t>If you wish to bring an external caterer to your event, we require certain documentation from the company before they can come on campus to serve food: </a:t>
            </a:r>
            <a:endParaRPr lang="en-US" sz="2400">
              <a:latin typeface="Century Gothic"/>
              <a:ea typeface="+mn-lt"/>
              <a:cs typeface="+mn-lt"/>
            </a:endParaRPr>
          </a:p>
          <a:p>
            <a:pPr marL="457200" indent="-457200">
              <a:lnSpc>
                <a:spcPct val="100000"/>
              </a:lnSpc>
              <a:spcBef>
                <a:spcPts val="0"/>
              </a:spcBef>
              <a:buAutoNum type="arabicPeriod"/>
            </a:pPr>
            <a:endParaRPr lang="en-GB" sz="2400">
              <a:latin typeface="Century Gothic"/>
              <a:ea typeface="Calibri" panose="020F0502020204030204"/>
              <a:cs typeface="Calibri" panose="020F0502020204030204"/>
            </a:endParaRPr>
          </a:p>
          <a:p>
            <a:pPr marL="457200" indent="-457200">
              <a:lnSpc>
                <a:spcPct val="100000"/>
              </a:lnSpc>
              <a:spcBef>
                <a:spcPts val="0"/>
              </a:spcBef>
              <a:buAutoNum type="arabicPeriod"/>
            </a:pPr>
            <a:r>
              <a:rPr lang="en-GB" sz="2400">
                <a:latin typeface="Century Gothic"/>
                <a:ea typeface="Calibri" panose="020F0502020204030204"/>
                <a:cs typeface="Calibri" panose="020F0502020204030204"/>
              </a:rPr>
              <a:t>Copy of the Food Hygiene Certificate</a:t>
            </a:r>
          </a:p>
          <a:p>
            <a:pPr marL="457200" indent="-457200">
              <a:lnSpc>
                <a:spcPct val="100000"/>
              </a:lnSpc>
              <a:spcBef>
                <a:spcPts val="0"/>
              </a:spcBef>
              <a:buAutoNum type="arabicPeriod"/>
            </a:pPr>
            <a:r>
              <a:rPr lang="en-GB" sz="2400">
                <a:latin typeface="Century Gothic"/>
                <a:ea typeface="Calibri" panose="020F0502020204030204"/>
                <a:cs typeface="Calibri" panose="020F0502020204030204"/>
              </a:rPr>
              <a:t>Copy of their Public Liability Insurance (at least £5million) </a:t>
            </a:r>
          </a:p>
          <a:p>
            <a:pPr marL="457200" indent="-457200">
              <a:lnSpc>
                <a:spcPct val="100000"/>
              </a:lnSpc>
              <a:spcBef>
                <a:spcPts val="0"/>
              </a:spcBef>
              <a:buAutoNum type="arabicPeriod"/>
            </a:pPr>
            <a:r>
              <a:rPr lang="en-GB" sz="2400">
                <a:latin typeface="Century Gothic"/>
                <a:ea typeface="Calibri" panose="020F0502020204030204"/>
                <a:cs typeface="Calibri" panose="020F0502020204030204"/>
              </a:rPr>
              <a:t>Copy of their own risk assessment</a:t>
            </a:r>
          </a:p>
          <a:p>
            <a:pPr marL="457200" indent="-457200">
              <a:lnSpc>
                <a:spcPct val="100000"/>
              </a:lnSpc>
              <a:spcBef>
                <a:spcPts val="0"/>
              </a:spcBef>
              <a:buAutoNum type="arabicPeriod"/>
            </a:pPr>
            <a:endParaRPr lang="en-GB" sz="2400">
              <a:latin typeface="Century Gothic"/>
              <a:ea typeface="Calibri" panose="020F0502020204030204"/>
              <a:cs typeface="Calibri" panose="020F0502020204030204"/>
            </a:endParaRPr>
          </a:p>
          <a:p>
            <a:pPr marL="0" indent="0">
              <a:lnSpc>
                <a:spcPct val="100000"/>
              </a:lnSpc>
              <a:spcBef>
                <a:spcPts val="0"/>
              </a:spcBef>
              <a:buNone/>
            </a:pPr>
            <a:r>
              <a:rPr lang="en-GB" sz="2400">
                <a:latin typeface="Century Gothic"/>
                <a:ea typeface="Calibri" panose="020F0502020204030204"/>
                <a:cs typeface="Calibri" panose="020F0502020204030204"/>
              </a:rPr>
              <a:t>Once you obtain these documents, you must send them to our team to review. Leave yourself enough time to get these documents and have them checked by us. </a:t>
            </a:r>
          </a:p>
          <a:p>
            <a:pPr marL="0" indent="0">
              <a:lnSpc>
                <a:spcPct val="100000"/>
              </a:lnSpc>
              <a:spcBef>
                <a:spcPts val="0"/>
              </a:spcBef>
              <a:buNone/>
            </a:pPr>
            <a:endParaRPr lang="en-GB" sz="2400">
              <a:latin typeface="Calibri" panose="020F0502020204030204"/>
              <a:ea typeface="Calibri" panose="020F0502020204030204"/>
              <a:cs typeface="Calibri" panose="020F0502020204030204"/>
            </a:endParaRPr>
          </a:p>
          <a:p>
            <a:pPr marL="342900" indent="-342900">
              <a:buFont typeface="Calibri" panose="020B0604020202020204" pitchFamily="34" charset="0"/>
              <a:buChar char="-"/>
            </a:pPr>
            <a:endParaRPr lang="en-US" sz="2400">
              <a:latin typeface="Calibri" panose="020F0502020204030204"/>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pPr algn="ctr"/>
            <a:r>
              <a:rPr lang="en-GB" b="1">
                <a:latin typeface="Century Gothic"/>
              </a:rPr>
              <a:t>Food and drink at events</a:t>
            </a:r>
            <a:endParaRPr lang="en-US"/>
          </a:p>
        </p:txBody>
      </p:sp>
      <p:pic>
        <p:nvPicPr>
          <p:cNvPr id="3" name="Picture 2" descr="A logo for a university&#10;&#10;AI-generated content may be incorrect.">
            <a:extLst>
              <a:ext uri="{FF2B5EF4-FFF2-40B4-BE49-F238E27FC236}">
                <a16:creationId xmlns:a16="http://schemas.microsoft.com/office/drawing/2014/main" id="{7AB90C99-A6A0-5E2C-DAED-5625B8918B08}"/>
              </a:ext>
            </a:extLst>
          </p:cNvPr>
          <p:cNvPicPr>
            <a:picLocks noChangeAspect="1"/>
          </p:cNvPicPr>
          <p:nvPr/>
        </p:nvPicPr>
        <p:blipFill>
          <a:blip r:embed="rId3"/>
          <a:stretch>
            <a:fillRect/>
          </a:stretch>
        </p:blipFill>
        <p:spPr>
          <a:xfrm>
            <a:off x="10434484" y="5223386"/>
            <a:ext cx="1757517" cy="1634615"/>
          </a:xfrm>
          <a:prstGeom prst="rect">
            <a:avLst/>
          </a:prstGeom>
        </p:spPr>
      </p:pic>
    </p:spTree>
    <p:extLst>
      <p:ext uri="{BB962C8B-B14F-4D97-AF65-F5344CB8AC3E}">
        <p14:creationId xmlns:p14="http://schemas.microsoft.com/office/powerpoint/2010/main" val="409051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691146"/>
            <a:ext cx="9602148" cy="5004382"/>
          </a:xfrm>
        </p:spPr>
        <p:txBody>
          <a:bodyPr vert="horz" lIns="91440" tIns="45720" rIns="91440" bIns="45720" rtlCol="0" anchor="t">
            <a:normAutofit/>
          </a:bodyPr>
          <a:lstStyle/>
          <a:p>
            <a:pPr marL="0" indent="0">
              <a:buNone/>
            </a:pPr>
            <a:r>
              <a:rPr lang="en-US" u="sng" dirty="0">
                <a:latin typeface="Century Gothic"/>
                <a:cs typeface="Calibri"/>
              </a:rPr>
              <a:t>Drink:</a:t>
            </a:r>
          </a:p>
          <a:p>
            <a:r>
              <a:rPr lang="en-US" sz="2400" dirty="0">
                <a:latin typeface="Century Gothic"/>
                <a:cs typeface="Calibri"/>
              </a:rPr>
              <a:t>Alcoholic drinks </a:t>
            </a:r>
            <a:r>
              <a:rPr lang="en-US" sz="2400" u="sng" dirty="0">
                <a:latin typeface="Century Gothic"/>
                <a:cs typeface="Calibri"/>
              </a:rPr>
              <a:t>are </a:t>
            </a:r>
            <a:r>
              <a:rPr lang="en-US" sz="2400" b="1" u="sng" dirty="0">
                <a:latin typeface="Century Gothic"/>
                <a:cs typeface="Calibri"/>
              </a:rPr>
              <a:t>not</a:t>
            </a:r>
            <a:r>
              <a:rPr lang="en-US" sz="2400" u="sng" dirty="0">
                <a:latin typeface="Century Gothic"/>
                <a:cs typeface="Calibri"/>
              </a:rPr>
              <a:t> permitted </a:t>
            </a:r>
            <a:r>
              <a:rPr lang="en-US" sz="2400" dirty="0">
                <a:latin typeface="Century Gothic"/>
                <a:cs typeface="Calibri"/>
              </a:rPr>
              <a:t>in any of the rooms on campus. If you are found to have consumed alcohol in the rooms, you will be in breach of the Room Bookings agreement and may not be allowed to book rooms in future. </a:t>
            </a:r>
            <a:endParaRPr lang="en-US" u="sng" dirty="0">
              <a:latin typeface="Century Gothic"/>
              <a:cs typeface="Calibri"/>
            </a:endParaRPr>
          </a:p>
          <a:p>
            <a:pPr marL="0" indent="0">
              <a:buNone/>
            </a:pPr>
            <a:endParaRPr lang="en-US" sz="2400" dirty="0">
              <a:latin typeface="Calibri" panose="020F0502020204030204"/>
              <a:ea typeface="Calibri" panose="020F0502020204030204"/>
              <a:cs typeface="Calibri" panose="020F0502020204030204"/>
            </a:endParaRPr>
          </a:p>
          <a:p>
            <a:pPr marL="0" indent="0">
              <a:buNone/>
            </a:pPr>
            <a:endParaRPr lang="en-US" sz="2400" dirty="0">
              <a:latin typeface="Calibri" panose="020F0502020204030204"/>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pPr algn="ctr"/>
            <a:r>
              <a:rPr lang="en-GB" b="1">
                <a:latin typeface="Century Gothic"/>
              </a:rPr>
              <a:t>Food and drink at events</a:t>
            </a:r>
            <a:endParaRPr lang="en-US">
              <a:ea typeface="Calibri Light" panose="020F0302020204030204"/>
              <a:cs typeface="Calibri Light" panose="020F0302020204030204"/>
            </a:endParaRPr>
          </a:p>
        </p:txBody>
      </p:sp>
      <p:pic>
        <p:nvPicPr>
          <p:cNvPr id="3" name="Picture 2" descr="A logo for a university&#10;&#10;AI-generated content may be incorrect.">
            <a:extLst>
              <a:ext uri="{FF2B5EF4-FFF2-40B4-BE49-F238E27FC236}">
                <a16:creationId xmlns:a16="http://schemas.microsoft.com/office/drawing/2014/main" id="{47F92FAC-8B9D-402A-C497-F0BC6ADEBB27}"/>
              </a:ext>
            </a:extLst>
          </p:cNvPr>
          <p:cNvPicPr>
            <a:picLocks noChangeAspect="1"/>
          </p:cNvPicPr>
          <p:nvPr/>
        </p:nvPicPr>
        <p:blipFill>
          <a:blip r:embed="rId3"/>
          <a:stretch>
            <a:fillRect/>
          </a:stretch>
        </p:blipFill>
        <p:spPr>
          <a:xfrm>
            <a:off x="10164097" y="4952999"/>
            <a:ext cx="2027904" cy="1905002"/>
          </a:xfrm>
          <a:prstGeom prst="rect">
            <a:avLst/>
          </a:prstGeom>
        </p:spPr>
      </p:pic>
    </p:spTree>
    <p:extLst>
      <p:ext uri="{BB962C8B-B14F-4D97-AF65-F5344CB8AC3E}">
        <p14:creationId xmlns:p14="http://schemas.microsoft.com/office/powerpoint/2010/main" val="298304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679423"/>
            <a:ext cx="9602148" cy="4476844"/>
          </a:xfrm>
        </p:spPr>
        <p:txBody>
          <a:bodyPr vert="horz" lIns="91440" tIns="45720" rIns="91440" bIns="45720" rtlCol="0" anchor="t">
            <a:normAutofit/>
          </a:bodyPr>
          <a:lstStyle/>
          <a:p>
            <a:pPr marL="0" indent="0">
              <a:buNone/>
            </a:pPr>
            <a:r>
              <a:rPr lang="en-US" dirty="0">
                <a:latin typeface="Century Gothic"/>
                <a:cs typeface="Calibri"/>
              </a:rPr>
              <a:t>There may be equipment that we can lend you to support your events: </a:t>
            </a:r>
          </a:p>
          <a:p>
            <a:pPr marL="0" indent="0">
              <a:buNone/>
            </a:pPr>
            <a:endParaRPr lang="en-US" dirty="0">
              <a:latin typeface="Century Gothic"/>
              <a:ea typeface="Calibri" panose="020F0502020204030204"/>
              <a:cs typeface="Calibri" panose="020F0502020204030204"/>
            </a:endParaRPr>
          </a:p>
          <a:p>
            <a:pPr marL="0" indent="0">
              <a:buNone/>
            </a:pPr>
            <a:r>
              <a:rPr lang="en-US" dirty="0">
                <a:latin typeface="Century Gothic"/>
                <a:ea typeface="Calibri" panose="020F0502020204030204"/>
                <a:cs typeface="Calibri" panose="020F0502020204030204"/>
              </a:rPr>
              <a:t>Email </a:t>
            </a:r>
            <a:r>
              <a:rPr lang="en-US" dirty="0">
                <a:latin typeface="Century Gothic"/>
                <a:ea typeface="Calibri" panose="020F0502020204030204"/>
                <a:cs typeface="Calibri" panose="020F0502020204030204"/>
                <a:hlinkClick r:id="rId3"/>
              </a:rPr>
              <a:t>susouthend@essex.ac.uk</a:t>
            </a:r>
            <a:r>
              <a:rPr lang="en-US" dirty="0">
                <a:latin typeface="Century Gothic"/>
                <a:ea typeface="Calibri" panose="020F0502020204030204"/>
                <a:cs typeface="Calibri" panose="020F0502020204030204"/>
              </a:rPr>
              <a:t> to request to borrow something</a:t>
            </a:r>
          </a:p>
          <a:p>
            <a:pPr marL="0" indent="0">
              <a:buNone/>
            </a:pPr>
            <a:endParaRPr lang="en-US" sz="2400" dirty="0">
              <a:latin typeface="Calibri" panose="020F0502020204030204"/>
              <a:ea typeface="Calibri" panose="020F0502020204030204"/>
              <a:cs typeface="Calibri" panose="020F0502020204030204"/>
            </a:endParaRPr>
          </a:p>
          <a:p>
            <a:pPr marL="0" indent="0">
              <a:buNone/>
            </a:pPr>
            <a:endParaRPr lang="en-US" sz="2400" dirty="0">
              <a:latin typeface="Calibri" panose="020F0502020204030204"/>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pPr algn="ctr"/>
            <a:r>
              <a:rPr lang="en-GB" b="1">
                <a:latin typeface="Century Gothic"/>
              </a:rPr>
              <a:t>Borrowing items for events </a:t>
            </a:r>
            <a:endParaRPr lang="en-US">
              <a:ea typeface="Calibri Light" panose="020F0302020204030204"/>
              <a:cs typeface="Calibri Light" panose="020F0302020204030204"/>
            </a:endParaRPr>
          </a:p>
        </p:txBody>
      </p:sp>
      <p:pic>
        <p:nvPicPr>
          <p:cNvPr id="3" name="Picture 2" descr="A logo for a university&#10;&#10;AI-generated content may be incorrect.">
            <a:extLst>
              <a:ext uri="{FF2B5EF4-FFF2-40B4-BE49-F238E27FC236}">
                <a16:creationId xmlns:a16="http://schemas.microsoft.com/office/drawing/2014/main" id="{38F1CBF7-7E2C-C890-A576-07B0B5DB3BFF}"/>
              </a:ext>
            </a:extLst>
          </p:cNvPr>
          <p:cNvPicPr>
            <a:picLocks noChangeAspect="1"/>
          </p:cNvPicPr>
          <p:nvPr/>
        </p:nvPicPr>
        <p:blipFill>
          <a:blip r:embed="rId4"/>
          <a:stretch>
            <a:fillRect/>
          </a:stretch>
        </p:blipFill>
        <p:spPr>
          <a:xfrm>
            <a:off x="10164097" y="4952999"/>
            <a:ext cx="2027904" cy="1905002"/>
          </a:xfrm>
          <a:prstGeom prst="rect">
            <a:avLst/>
          </a:prstGeom>
        </p:spPr>
      </p:pic>
    </p:spTree>
    <p:extLst>
      <p:ext uri="{BB962C8B-B14F-4D97-AF65-F5344CB8AC3E}">
        <p14:creationId xmlns:p14="http://schemas.microsoft.com/office/powerpoint/2010/main" val="375383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679423"/>
            <a:ext cx="9602148" cy="4476844"/>
          </a:xfrm>
        </p:spPr>
        <p:txBody>
          <a:bodyPr vert="horz" lIns="91440" tIns="45720" rIns="91440" bIns="45720" rtlCol="0" anchor="t">
            <a:normAutofit/>
          </a:bodyPr>
          <a:lstStyle/>
          <a:p>
            <a:pPr marL="0" indent="0">
              <a:buNone/>
            </a:pPr>
            <a:r>
              <a:rPr lang="en-US" sz="2400">
                <a:latin typeface="Century Gothic"/>
                <a:ea typeface="Calibri" panose="020F0502020204030204"/>
                <a:cs typeface="Calibri" panose="020F0502020204030204"/>
              </a:rPr>
              <a:t>The rooms on campus are not licensed for showing films and TV shows. If you wish to show something, we have to ensure you are covered by a license. </a:t>
            </a:r>
          </a:p>
          <a:p>
            <a:pPr marL="0" indent="0">
              <a:buNone/>
            </a:pPr>
            <a:endParaRPr lang="en-US" sz="2400">
              <a:latin typeface="Calibri" panose="020F0502020204030204"/>
              <a:ea typeface="Calibri" panose="020F0502020204030204"/>
              <a:cs typeface="Calibri" panose="020F0502020204030204"/>
            </a:endParaRPr>
          </a:p>
          <a:p>
            <a:pPr marL="0" indent="0">
              <a:buNone/>
            </a:pPr>
            <a:endParaRPr lang="en-US" sz="2400">
              <a:latin typeface="Calibri" panose="020F0502020204030204"/>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pPr algn="ctr"/>
            <a:r>
              <a:rPr lang="en-GB" b="1">
                <a:latin typeface="Century Gothic"/>
              </a:rPr>
              <a:t>Showing film and TV at events</a:t>
            </a:r>
            <a:endParaRPr lang="en-GB" b="1">
              <a:latin typeface="Century Gothic"/>
              <a:ea typeface="Calibri Light" panose="020F0302020204030204"/>
              <a:cs typeface="Calibri Light" panose="020F0302020204030204"/>
            </a:endParaRPr>
          </a:p>
        </p:txBody>
      </p:sp>
      <p:graphicFrame>
        <p:nvGraphicFramePr>
          <p:cNvPr id="3" name="Table 2">
            <a:extLst>
              <a:ext uri="{FF2B5EF4-FFF2-40B4-BE49-F238E27FC236}">
                <a16:creationId xmlns:a16="http://schemas.microsoft.com/office/drawing/2014/main" id="{2683E287-C135-1E15-947A-D39579AC61D4}"/>
              </a:ext>
            </a:extLst>
          </p:cNvPr>
          <p:cNvGraphicFramePr>
            <a:graphicFrameLocks noGrp="1"/>
          </p:cNvGraphicFramePr>
          <p:nvPr>
            <p:extLst>
              <p:ext uri="{D42A27DB-BD31-4B8C-83A1-F6EECF244321}">
                <p14:modId xmlns:p14="http://schemas.microsoft.com/office/powerpoint/2010/main" val="3619577506"/>
              </p:ext>
            </p:extLst>
          </p:nvPr>
        </p:nvGraphicFramePr>
        <p:xfrm>
          <a:off x="554593" y="3040380"/>
          <a:ext cx="9882664" cy="3622964"/>
        </p:xfrm>
        <a:graphic>
          <a:graphicData uri="http://schemas.openxmlformats.org/drawingml/2006/table">
            <a:tbl>
              <a:tblPr bandRow="1">
                <a:tableStyleId>{5C22544A-7EE6-4342-B048-85BDC9FD1C3A}</a:tableStyleId>
              </a:tblPr>
              <a:tblGrid>
                <a:gridCol w="5503707">
                  <a:extLst>
                    <a:ext uri="{9D8B030D-6E8A-4147-A177-3AD203B41FA5}">
                      <a16:colId xmlns:a16="http://schemas.microsoft.com/office/drawing/2014/main" val="2666782914"/>
                    </a:ext>
                  </a:extLst>
                </a:gridCol>
                <a:gridCol w="4378957">
                  <a:extLst>
                    <a:ext uri="{9D8B030D-6E8A-4147-A177-3AD203B41FA5}">
                      <a16:colId xmlns:a16="http://schemas.microsoft.com/office/drawing/2014/main" val="1903967924"/>
                    </a:ext>
                  </a:extLst>
                </a:gridCol>
              </a:tblGrid>
              <a:tr h="349766">
                <a:tc>
                  <a:txBody>
                    <a:bodyPr/>
                    <a:lstStyle/>
                    <a:p>
                      <a:pPr fontAlgn="base"/>
                      <a:r>
                        <a:rPr lang="en-GB" sz="1800" dirty="0">
                          <a:solidFill>
                            <a:srgbClr val="000000"/>
                          </a:solidFill>
                          <a:effectLst/>
                          <a:latin typeface="Century Gothic"/>
                        </a:rPr>
                        <a:t>Dos</a:t>
                      </a:r>
                      <a:endParaRPr lang="en-GB" sz="1800" dirty="0">
                        <a:effectLst/>
                        <a:latin typeface="Century Gothic"/>
                      </a:endParaRPr>
                    </a:p>
                  </a:txBody>
                  <a:tcPr>
                    <a:lnL w="13526" cap="flat" cmpd="sng" algn="ctr">
                      <a:solidFill>
                        <a:srgbClr val="000000"/>
                      </a:solidFill>
                      <a:prstDash val="solid"/>
                      <a:round/>
                      <a:headEnd type="none" w="med" len="med"/>
                      <a:tailEnd type="none" w="med" len="med"/>
                    </a:lnL>
                    <a:lnR w="13526" cap="flat" cmpd="sng" algn="ctr">
                      <a:solidFill>
                        <a:srgbClr val="000000"/>
                      </a:solidFill>
                      <a:prstDash val="solid"/>
                      <a:round/>
                      <a:headEnd type="none" w="med" len="med"/>
                      <a:tailEnd type="none" w="med" len="med"/>
                    </a:lnR>
                    <a:lnT w="13526" cap="flat" cmpd="sng" algn="ctr">
                      <a:solidFill>
                        <a:srgbClr val="000000"/>
                      </a:solidFill>
                      <a:prstDash val="solid"/>
                      <a:round/>
                      <a:headEnd type="none" w="med" len="med"/>
                      <a:tailEnd type="none" w="med" len="med"/>
                    </a:lnT>
                    <a:lnB w="13526" cap="flat" cmpd="sng" algn="ctr">
                      <a:solidFill>
                        <a:srgbClr val="000000"/>
                      </a:solidFill>
                      <a:prstDash val="solid"/>
                      <a:round/>
                      <a:headEnd type="none" w="med" len="med"/>
                      <a:tailEnd type="none" w="med" len="med"/>
                    </a:lnB>
                    <a:noFill/>
                  </a:tcPr>
                </a:tc>
                <a:tc>
                  <a:txBody>
                    <a:bodyPr/>
                    <a:lstStyle/>
                    <a:p>
                      <a:pPr fontAlgn="base"/>
                      <a:r>
                        <a:rPr lang="en-GB" sz="1800" dirty="0">
                          <a:solidFill>
                            <a:srgbClr val="000000"/>
                          </a:solidFill>
                          <a:effectLst/>
                          <a:latin typeface="Century Gothic"/>
                        </a:rPr>
                        <a:t>Don'ts</a:t>
                      </a:r>
                      <a:endParaRPr lang="en-GB" sz="1800" dirty="0">
                        <a:effectLst/>
                        <a:latin typeface="Century Gothic"/>
                      </a:endParaRPr>
                    </a:p>
                  </a:txBody>
                  <a:tcPr>
                    <a:lnL w="13526" cap="flat" cmpd="sng" algn="ctr">
                      <a:solidFill>
                        <a:srgbClr val="000000"/>
                      </a:solidFill>
                      <a:prstDash val="solid"/>
                      <a:round/>
                      <a:headEnd type="none" w="med" len="med"/>
                      <a:tailEnd type="none" w="med" len="med"/>
                    </a:lnL>
                    <a:lnR w="13526" cap="flat" cmpd="sng" algn="ctr">
                      <a:solidFill>
                        <a:srgbClr val="000000"/>
                      </a:solidFill>
                      <a:prstDash val="solid"/>
                      <a:round/>
                      <a:headEnd type="none" w="med" len="med"/>
                      <a:tailEnd type="none" w="med" len="med"/>
                    </a:lnR>
                    <a:lnT w="13526" cap="flat" cmpd="sng" algn="ctr">
                      <a:solidFill>
                        <a:srgbClr val="000000"/>
                      </a:solidFill>
                      <a:prstDash val="solid"/>
                      <a:round/>
                      <a:headEnd type="none" w="med" len="med"/>
                      <a:tailEnd type="none" w="med" len="med"/>
                    </a:lnT>
                    <a:lnB w="1352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311364"/>
                  </a:ext>
                </a:extLst>
              </a:tr>
              <a:tr h="3257204">
                <a:tc>
                  <a:txBody>
                    <a:bodyPr/>
                    <a:lstStyle/>
                    <a:p>
                      <a:pPr fontAlgn="base">
                        <a:buFont typeface="Arial" panose="020B0604020202020204" pitchFamily="34" charset="0"/>
                        <a:buChar char="•"/>
                      </a:pPr>
                      <a:r>
                        <a:rPr lang="en-GB" sz="1600" dirty="0">
                          <a:solidFill>
                            <a:srgbClr val="000000"/>
                          </a:solidFill>
                          <a:effectLst/>
                          <a:latin typeface="Century Gothic"/>
                        </a:rPr>
                        <a:t>Tell us what film you wish to watch and we can get you a quote for a single title license. This must be shown using a </a:t>
                      </a:r>
                      <a:r>
                        <a:rPr lang="en-GB" sz="1600" u="sng" dirty="0">
                          <a:solidFill>
                            <a:srgbClr val="000000"/>
                          </a:solidFill>
                          <a:effectLst/>
                          <a:latin typeface="Century Gothic"/>
                        </a:rPr>
                        <a:t>physical copy</a:t>
                      </a:r>
                      <a:r>
                        <a:rPr lang="en-GB" sz="1600" dirty="0">
                          <a:solidFill>
                            <a:srgbClr val="000000"/>
                          </a:solidFill>
                          <a:effectLst/>
                          <a:latin typeface="Century Gothic"/>
                        </a:rPr>
                        <a:t> of the film. Licenses start at about £87.</a:t>
                      </a:r>
                    </a:p>
                    <a:p>
                      <a:pPr fontAlgn="base">
                        <a:buFont typeface="Arial" panose="020B0604020202020204" pitchFamily="34" charset="0"/>
                        <a:buChar char="•"/>
                      </a:pPr>
                      <a:r>
                        <a:rPr lang="en-GB" sz="1600" dirty="0">
                          <a:solidFill>
                            <a:srgbClr val="000000"/>
                          </a:solidFill>
                          <a:effectLst/>
                          <a:latin typeface="Century Gothic"/>
                        </a:rPr>
                        <a:t>You can show films/shows that are available for free on YouTube. </a:t>
                      </a:r>
                    </a:p>
                    <a:p>
                      <a:pPr fontAlgn="base">
                        <a:buFont typeface="Arial" panose="020B0604020202020204" pitchFamily="34" charset="0"/>
                        <a:buChar char="•"/>
                      </a:pPr>
                      <a:r>
                        <a:rPr lang="en-GB" sz="1600" dirty="0">
                          <a:solidFill>
                            <a:srgbClr val="000000"/>
                          </a:solidFill>
                          <a:effectLst/>
                          <a:latin typeface="Century Gothic"/>
                        </a:rPr>
                        <a:t>You can show films/shows that are available for free on catchup services like ITVX and All4.</a:t>
                      </a:r>
                    </a:p>
                    <a:p>
                      <a:pPr lvl="0">
                        <a:buFont typeface="Arial" panose="020B0604020202020204" pitchFamily="34" charset="0"/>
                        <a:buChar char="•"/>
                      </a:pPr>
                      <a:r>
                        <a:rPr lang="en-GB" sz="1600" dirty="0">
                          <a:solidFill>
                            <a:srgbClr val="000000"/>
                          </a:solidFill>
                          <a:effectLst/>
                          <a:latin typeface="Century Gothic"/>
                        </a:rPr>
                        <a:t>Any sports matches have to be watched on catchup for this we’d recommend going to a local bar.</a:t>
                      </a:r>
                    </a:p>
                    <a:p>
                      <a:pPr indent="0" fontAlgn="base">
                        <a:buNone/>
                      </a:pPr>
                      <a:br>
                        <a:rPr lang="en-GB" sz="1200" dirty="0">
                          <a:solidFill>
                            <a:srgbClr val="000000"/>
                          </a:solidFill>
                          <a:effectLst/>
                          <a:latin typeface="Arial"/>
                        </a:rPr>
                      </a:br>
                      <a:endParaRPr lang="en-GB" sz="1200" dirty="0">
                        <a:solidFill>
                          <a:srgbClr val="000000"/>
                        </a:solidFill>
                        <a:effectLst/>
                        <a:latin typeface="Arial"/>
                      </a:endParaRPr>
                    </a:p>
                  </a:txBody>
                  <a:tcPr>
                    <a:lnL w="13526" cap="flat" cmpd="sng" algn="ctr">
                      <a:solidFill>
                        <a:srgbClr val="000000"/>
                      </a:solidFill>
                      <a:prstDash val="solid"/>
                      <a:round/>
                      <a:headEnd type="none" w="med" len="med"/>
                      <a:tailEnd type="none" w="med" len="med"/>
                    </a:lnL>
                    <a:lnR w="13526" cap="flat" cmpd="sng" algn="ctr">
                      <a:solidFill>
                        <a:srgbClr val="000000"/>
                      </a:solidFill>
                      <a:prstDash val="solid"/>
                      <a:round/>
                      <a:headEnd type="none" w="med" len="med"/>
                      <a:tailEnd type="none" w="med" len="med"/>
                    </a:lnR>
                    <a:lnT w="13526" cap="flat" cmpd="sng" algn="ctr">
                      <a:solidFill>
                        <a:srgbClr val="000000"/>
                      </a:solidFill>
                      <a:prstDash val="solid"/>
                      <a:round/>
                      <a:headEnd type="none" w="med" len="med"/>
                      <a:tailEnd type="none" w="med" len="med"/>
                    </a:lnT>
                    <a:lnB w="13526" cap="flat" cmpd="sng" algn="ctr">
                      <a:solidFill>
                        <a:srgbClr val="000000"/>
                      </a:solidFill>
                      <a:prstDash val="solid"/>
                      <a:round/>
                      <a:headEnd type="none" w="med" len="med"/>
                      <a:tailEnd type="none" w="med" len="med"/>
                    </a:lnB>
                    <a:noFill/>
                  </a:tcPr>
                </a:tc>
                <a:tc>
                  <a:txBody>
                    <a:bodyPr/>
                    <a:lstStyle/>
                    <a:p>
                      <a:pPr fontAlgn="base">
                        <a:buFont typeface="Arial" panose="020B0604020202020204" pitchFamily="34" charset="0"/>
                        <a:buChar char="•"/>
                      </a:pPr>
                      <a:r>
                        <a:rPr lang="en-GB" sz="1600" dirty="0">
                          <a:solidFill>
                            <a:srgbClr val="000000"/>
                          </a:solidFill>
                          <a:effectLst/>
                          <a:latin typeface="Century Gothic"/>
                        </a:rPr>
                        <a:t>You cannot show films/shows on streaming subscription services such as Netflix or Amazon Prime. This breeches their terms and conditions as this is for personal viewing only.</a:t>
                      </a:r>
                    </a:p>
                    <a:p>
                      <a:pPr fontAlgn="base">
                        <a:buFont typeface="Arial" panose="020B0604020202020204" pitchFamily="34" charset="0"/>
                        <a:buChar char="•"/>
                      </a:pPr>
                      <a:r>
                        <a:rPr lang="en-GB" sz="1600" dirty="0">
                          <a:solidFill>
                            <a:srgbClr val="000000"/>
                          </a:solidFill>
                          <a:effectLst/>
                          <a:latin typeface="Century Gothic"/>
                        </a:rPr>
                        <a:t>You cannot show films/shows on BBC iPlayer, as we are not covered to do so by a TV license. </a:t>
                      </a:r>
                    </a:p>
                  </a:txBody>
                  <a:tcPr>
                    <a:lnL w="13526" cap="flat" cmpd="sng" algn="ctr">
                      <a:solidFill>
                        <a:srgbClr val="000000"/>
                      </a:solidFill>
                      <a:prstDash val="solid"/>
                      <a:round/>
                      <a:headEnd type="none" w="med" len="med"/>
                      <a:tailEnd type="none" w="med" len="med"/>
                    </a:lnL>
                    <a:lnR w="13526" cap="flat" cmpd="sng" algn="ctr">
                      <a:solidFill>
                        <a:srgbClr val="000000"/>
                      </a:solidFill>
                      <a:prstDash val="solid"/>
                      <a:round/>
                      <a:headEnd type="none" w="med" len="med"/>
                      <a:tailEnd type="none" w="med" len="med"/>
                    </a:lnR>
                    <a:lnT w="13526" cap="flat" cmpd="sng" algn="ctr">
                      <a:solidFill>
                        <a:srgbClr val="000000"/>
                      </a:solidFill>
                      <a:prstDash val="solid"/>
                      <a:round/>
                      <a:headEnd type="none" w="med" len="med"/>
                      <a:tailEnd type="none" w="med" len="med"/>
                    </a:lnT>
                    <a:lnB w="1352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8440299"/>
                  </a:ext>
                </a:extLst>
              </a:tr>
            </a:tbl>
          </a:graphicData>
        </a:graphic>
      </p:graphicFrame>
      <p:pic>
        <p:nvPicPr>
          <p:cNvPr id="7" name="Picture 6" descr="A logo for a university&#10;&#10;AI-generated content may be incorrect.">
            <a:extLst>
              <a:ext uri="{FF2B5EF4-FFF2-40B4-BE49-F238E27FC236}">
                <a16:creationId xmlns:a16="http://schemas.microsoft.com/office/drawing/2014/main" id="{74E6695C-0DBA-451A-FB88-B84C43463511}"/>
              </a:ext>
            </a:extLst>
          </p:cNvPr>
          <p:cNvPicPr>
            <a:picLocks noChangeAspect="1"/>
          </p:cNvPicPr>
          <p:nvPr/>
        </p:nvPicPr>
        <p:blipFill>
          <a:blip r:embed="rId3"/>
          <a:stretch>
            <a:fillRect/>
          </a:stretch>
        </p:blipFill>
        <p:spPr>
          <a:xfrm>
            <a:off x="10520516" y="5223386"/>
            <a:ext cx="1671485" cy="1634615"/>
          </a:xfrm>
          <a:prstGeom prst="rect">
            <a:avLst/>
          </a:prstGeom>
        </p:spPr>
      </p:pic>
    </p:spTree>
    <p:extLst>
      <p:ext uri="{BB962C8B-B14F-4D97-AF65-F5344CB8AC3E}">
        <p14:creationId xmlns:p14="http://schemas.microsoft.com/office/powerpoint/2010/main" val="339055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475316"/>
            <a:ext cx="10516548" cy="4448269"/>
          </a:xfrm>
        </p:spPr>
        <p:txBody>
          <a:bodyPr vert="horz" lIns="91440" tIns="45720" rIns="91440" bIns="45720" rtlCol="0" anchor="t">
            <a:normAutofit/>
          </a:bodyPr>
          <a:lstStyle/>
          <a:p>
            <a:pPr marL="0" indent="0">
              <a:buNone/>
            </a:pPr>
            <a:r>
              <a:rPr lang="en-US" sz="2400">
                <a:latin typeface="Century Gothic"/>
                <a:cs typeface="Calibri"/>
              </a:rPr>
              <a:t>One of the most effective ways of promoting your event is to add it to What's On page of the SU website. </a:t>
            </a:r>
          </a:p>
          <a:p>
            <a:pPr marL="0" indent="0">
              <a:buNone/>
            </a:pPr>
            <a:endParaRPr lang="en-US" sz="2400">
              <a:latin typeface="Calibri" panose="020F0502020204030204"/>
              <a:ea typeface="Calibri" panose="020F0502020204030204"/>
              <a:cs typeface="Calibri" panose="020F0502020204030204"/>
            </a:endParaRPr>
          </a:p>
          <a:p>
            <a:pPr marL="0" indent="0">
              <a:buNone/>
            </a:pPr>
            <a:endParaRPr lang="en-US" sz="2400">
              <a:latin typeface="Calibri" panose="020F0502020204030204"/>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pPr algn="ctr"/>
            <a:r>
              <a:rPr lang="en-GB" b="1">
                <a:latin typeface="Century Gothic"/>
              </a:rPr>
              <a:t>Promoting your events </a:t>
            </a:r>
            <a:endParaRPr lang="en-US">
              <a:ea typeface="Calibri Light" panose="020F0302020204030204"/>
              <a:cs typeface="Calibri Light" panose="020F0302020204030204"/>
            </a:endParaRPr>
          </a:p>
        </p:txBody>
      </p:sp>
      <p:sp>
        <p:nvSpPr>
          <p:cNvPr id="2" name="TextBox 14">
            <a:extLst>
              <a:ext uri="{FF2B5EF4-FFF2-40B4-BE49-F238E27FC236}">
                <a16:creationId xmlns:a16="http://schemas.microsoft.com/office/drawing/2014/main" id="{248AC1FC-7001-1ED6-8C90-347B27269FC1}"/>
              </a:ext>
            </a:extLst>
          </p:cNvPr>
          <p:cNvSpPr txBox="1"/>
          <p:nvPr/>
        </p:nvSpPr>
        <p:spPr>
          <a:xfrm>
            <a:off x="5534026" y="2390775"/>
            <a:ext cx="5048250" cy="4052520"/>
          </a:xfrm>
          <a:prstGeom prst="rect">
            <a:avLst/>
          </a:prstGeom>
          <a:noFill/>
        </p:spPr>
        <p:txBody>
          <a:bodyPr rot="0" spcFirstLastPara="0" vert="horz" wrap="square" lIns="60960" tIns="30480" rIns="60960" bIns="3048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50" b="1">
                <a:latin typeface="Century Gothic"/>
                <a:cs typeface="Calibri"/>
              </a:rPr>
              <a:t>You need to add the following information:</a:t>
            </a:r>
            <a:endParaRPr lang="en-US" sz="1850">
              <a:ea typeface="Calibri" panose="020F0502020204030204"/>
              <a:cs typeface="Calibri" panose="020F0502020204030204"/>
            </a:endParaRPr>
          </a:p>
          <a:p>
            <a:pPr marL="609600" lvl="1" indent="-304800">
              <a:buFont typeface="Arial"/>
              <a:buChar char="•"/>
            </a:pPr>
            <a:r>
              <a:rPr lang="en-US" sz="1850" b="1">
                <a:latin typeface="Century Gothic"/>
                <a:cs typeface="Calibri"/>
              </a:rPr>
              <a:t>Name</a:t>
            </a:r>
          </a:p>
          <a:p>
            <a:pPr marL="609600" lvl="1" indent="-304800">
              <a:buFont typeface="Arial"/>
              <a:buChar char="•"/>
            </a:pPr>
            <a:r>
              <a:rPr lang="en-US" sz="1850" b="1">
                <a:latin typeface="Century Gothic"/>
                <a:cs typeface="Calibri"/>
              </a:rPr>
              <a:t>Dates </a:t>
            </a:r>
          </a:p>
          <a:p>
            <a:pPr marL="609600" lvl="1" indent="-304800">
              <a:buFont typeface="Arial"/>
              <a:buChar char="•"/>
            </a:pPr>
            <a:r>
              <a:rPr lang="en-US" sz="1850" b="1">
                <a:latin typeface="Century Gothic"/>
                <a:cs typeface="Calibri"/>
              </a:rPr>
              <a:t>Short description</a:t>
            </a:r>
          </a:p>
          <a:p>
            <a:pPr marL="609600" lvl="1" indent="-304800">
              <a:buFont typeface="Arial"/>
              <a:buChar char="•"/>
            </a:pPr>
            <a:r>
              <a:rPr lang="en-US" sz="1850" b="1">
                <a:latin typeface="Century Gothic"/>
                <a:cs typeface="Calibri"/>
              </a:rPr>
              <a:t>Location</a:t>
            </a:r>
          </a:p>
          <a:p>
            <a:pPr marL="609600" lvl="1" indent="-304800">
              <a:buFont typeface="Arial"/>
              <a:buChar char="•"/>
            </a:pPr>
            <a:r>
              <a:rPr lang="en-US" sz="1850" b="1">
                <a:latin typeface="Century Gothic"/>
                <a:cs typeface="Calibri"/>
              </a:rPr>
              <a:t>Always tick society event- ignore all other options</a:t>
            </a:r>
          </a:p>
          <a:p>
            <a:pPr marL="609600" lvl="1" indent="-304800">
              <a:buFont typeface="Arial"/>
              <a:buChar char="•"/>
            </a:pPr>
            <a:r>
              <a:rPr lang="en-US" sz="1850" b="1">
                <a:latin typeface="Century Gothic"/>
                <a:cs typeface="Calibri"/>
              </a:rPr>
              <a:t>Image</a:t>
            </a:r>
          </a:p>
          <a:p>
            <a:pPr marL="609600" lvl="1" indent="-304800">
              <a:buFont typeface="Arial"/>
              <a:buChar char="•"/>
            </a:pPr>
            <a:r>
              <a:rPr lang="en-US" sz="1850" b="1">
                <a:latin typeface="Century Gothic"/>
                <a:cs typeface="Calibri"/>
              </a:rPr>
              <a:t>Event description</a:t>
            </a:r>
          </a:p>
          <a:p>
            <a:pPr marL="609630" lvl="1" indent="-304815">
              <a:buFont typeface="Arial"/>
              <a:buChar char="•"/>
            </a:pPr>
            <a:endParaRPr lang="en-US" sz="1867" b="1">
              <a:latin typeface="Century Gothic"/>
              <a:cs typeface="Calibri"/>
            </a:endParaRPr>
          </a:p>
          <a:p>
            <a:r>
              <a:rPr lang="en-US" sz="1850" b="1">
                <a:latin typeface="Century Gothic"/>
                <a:cs typeface="Calibri"/>
              </a:rPr>
              <a:t>For tickets, complete the Ticket  </a:t>
            </a:r>
            <a:endParaRPr lang="en-US" sz="1850" b="1">
              <a:solidFill>
                <a:srgbClr val="FF0000"/>
              </a:solidFill>
              <a:latin typeface="Century Gothic"/>
              <a:cs typeface="Calibri"/>
            </a:endParaRPr>
          </a:p>
          <a:p>
            <a:r>
              <a:rPr lang="en-US" sz="1850" b="1">
                <a:latin typeface="Century Gothic"/>
                <a:cs typeface="Calibri"/>
              </a:rPr>
              <a:t>request form: </a:t>
            </a:r>
            <a:r>
              <a:rPr lang="en-US" sz="1850">
                <a:ea typeface="+mn-lt"/>
                <a:cs typeface="+mn-lt"/>
                <a:hlinkClick r:id="rId3"/>
              </a:rPr>
              <a:t>https://essexsu.typeform.com/to/hxZtqlmH</a:t>
            </a:r>
            <a:r>
              <a:rPr lang="en-US" sz="1850">
                <a:ea typeface="+mn-lt"/>
                <a:cs typeface="+mn-lt"/>
              </a:rPr>
              <a:t> </a:t>
            </a:r>
            <a:endParaRPr lang="en-US" sz="1850" b="1">
              <a:solidFill>
                <a:srgbClr val="FF0000"/>
              </a:solidFill>
              <a:latin typeface="Century Gothic"/>
              <a:cs typeface="Calibri"/>
            </a:endParaRPr>
          </a:p>
          <a:p>
            <a:pPr marL="609630" lvl="1" indent="-304815">
              <a:buFont typeface="Arial"/>
              <a:buChar char="•"/>
            </a:pPr>
            <a:endParaRPr lang="en-US" sz="1867" b="1">
              <a:latin typeface="Century Gothic"/>
              <a:cs typeface="Calibri"/>
            </a:endParaRPr>
          </a:p>
        </p:txBody>
      </p:sp>
      <p:pic>
        <p:nvPicPr>
          <p:cNvPr id="8" name="Picture 7" descr="A screenshot of a video game&#10;&#10;Description automatically generated">
            <a:extLst>
              <a:ext uri="{FF2B5EF4-FFF2-40B4-BE49-F238E27FC236}">
                <a16:creationId xmlns:a16="http://schemas.microsoft.com/office/drawing/2014/main" id="{2D052C48-A9E0-DA60-504C-EC013672255F}"/>
              </a:ext>
            </a:extLst>
          </p:cNvPr>
          <p:cNvPicPr>
            <a:picLocks noChangeAspect="1"/>
          </p:cNvPicPr>
          <p:nvPr/>
        </p:nvPicPr>
        <p:blipFill>
          <a:blip r:embed="rId4"/>
          <a:srcRect t="77" b="15151"/>
          <a:stretch/>
        </p:blipFill>
        <p:spPr>
          <a:xfrm>
            <a:off x="1466850" y="2622748"/>
            <a:ext cx="3705225" cy="4101906"/>
          </a:xfrm>
          <a:prstGeom prst="rect">
            <a:avLst/>
          </a:prstGeom>
        </p:spPr>
      </p:pic>
      <p:pic>
        <p:nvPicPr>
          <p:cNvPr id="7" name="Picture 6" descr="A logo for a university&#10;&#10;AI-generated content may be incorrect.">
            <a:extLst>
              <a:ext uri="{FF2B5EF4-FFF2-40B4-BE49-F238E27FC236}">
                <a16:creationId xmlns:a16="http://schemas.microsoft.com/office/drawing/2014/main" id="{4BAED8F4-0E8C-B7F1-38E4-CB166B7996F4}"/>
              </a:ext>
            </a:extLst>
          </p:cNvPr>
          <p:cNvPicPr>
            <a:picLocks noChangeAspect="1"/>
          </p:cNvPicPr>
          <p:nvPr/>
        </p:nvPicPr>
        <p:blipFill>
          <a:blip r:embed="rId5"/>
          <a:stretch>
            <a:fillRect/>
          </a:stretch>
        </p:blipFill>
        <p:spPr>
          <a:xfrm>
            <a:off x="10164097" y="4952999"/>
            <a:ext cx="2027904" cy="1905002"/>
          </a:xfrm>
          <a:prstGeom prst="rect">
            <a:avLst/>
          </a:prstGeom>
        </p:spPr>
      </p:pic>
    </p:spTree>
    <p:extLst>
      <p:ext uri="{BB962C8B-B14F-4D97-AF65-F5344CB8AC3E}">
        <p14:creationId xmlns:p14="http://schemas.microsoft.com/office/powerpoint/2010/main" val="69212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5" name="TextBox 14">
            <a:extLst>
              <a:ext uri="{FF2B5EF4-FFF2-40B4-BE49-F238E27FC236}">
                <a16:creationId xmlns:a16="http://schemas.microsoft.com/office/drawing/2014/main" id="{248AC1FC-7001-1ED6-8C90-347B27269FC1}"/>
              </a:ext>
            </a:extLst>
          </p:cNvPr>
          <p:cNvSpPr txBox="1"/>
          <p:nvPr/>
        </p:nvSpPr>
        <p:spPr>
          <a:xfrm>
            <a:off x="1400176" y="2838450"/>
            <a:ext cx="5048250" cy="235962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815" indent="-304815">
              <a:buFont typeface="Arial"/>
              <a:buChar char="•"/>
            </a:pPr>
            <a:r>
              <a:rPr lang="en-US" sz="1867" b="1">
                <a:latin typeface="Century Gothic"/>
                <a:cs typeface="Calibri"/>
              </a:rPr>
              <a:t>What's On page is always in top 5 viewed pages</a:t>
            </a:r>
          </a:p>
          <a:p>
            <a:pPr marL="304815" indent="-304815">
              <a:buFont typeface="Arial"/>
              <a:buChar char="•"/>
            </a:pPr>
            <a:endParaRPr lang="en-US" sz="1867" b="1">
              <a:latin typeface="Century Gothic"/>
              <a:cs typeface="Calibri"/>
            </a:endParaRPr>
          </a:p>
          <a:p>
            <a:pPr marL="304815" indent="-304815">
              <a:buFont typeface="Arial"/>
              <a:buChar char="•"/>
            </a:pPr>
            <a:r>
              <a:rPr lang="en-US" sz="1867" b="1">
                <a:latin typeface="Century Gothic"/>
                <a:cs typeface="Calibri"/>
              </a:rPr>
              <a:t>Best platform for getting seen by the most students</a:t>
            </a:r>
            <a:endParaRPr lang="en-US" sz="800"/>
          </a:p>
          <a:p>
            <a:pPr marL="304815" indent="-304815">
              <a:buFont typeface="Arial"/>
              <a:buChar char="•"/>
            </a:pPr>
            <a:endParaRPr lang="en-US" sz="1867" b="1">
              <a:latin typeface="Century Gothic"/>
              <a:cs typeface="Calibri"/>
            </a:endParaRPr>
          </a:p>
          <a:p>
            <a:pPr marL="304815" indent="-304815">
              <a:buFont typeface="Arial"/>
              <a:buChar char="•"/>
            </a:pPr>
            <a:r>
              <a:rPr lang="en-US" sz="1867" b="1">
                <a:latin typeface="Century Gothic"/>
                <a:cs typeface="Calibri"/>
              </a:rPr>
              <a:t>Staff browse this page to find events to help promote</a:t>
            </a:r>
            <a:endParaRPr lang="en-US" sz="800"/>
          </a:p>
        </p:txBody>
      </p:sp>
      <p:pic>
        <p:nvPicPr>
          <p:cNvPr id="3" name="Picture 2" descr="A screenshot of a computer&#10;&#10;Description automatically generated">
            <a:extLst>
              <a:ext uri="{FF2B5EF4-FFF2-40B4-BE49-F238E27FC236}">
                <a16:creationId xmlns:a16="http://schemas.microsoft.com/office/drawing/2014/main" id="{D9475F09-B782-6253-F541-6F22A0C4F16B}"/>
              </a:ext>
            </a:extLst>
          </p:cNvPr>
          <p:cNvPicPr>
            <a:picLocks noChangeAspect="1"/>
          </p:cNvPicPr>
          <p:nvPr/>
        </p:nvPicPr>
        <p:blipFill>
          <a:blip r:embed="rId3"/>
          <a:stretch>
            <a:fillRect/>
          </a:stretch>
        </p:blipFill>
        <p:spPr>
          <a:xfrm>
            <a:off x="6091296" y="1712265"/>
            <a:ext cx="6096000" cy="3429000"/>
          </a:xfrm>
          <a:prstGeom prst="rect">
            <a:avLst/>
          </a:prstGeom>
        </p:spPr>
      </p:pic>
      <p:pic>
        <p:nvPicPr>
          <p:cNvPr id="5" name="Picture 4" descr="A logo for a university&#10;&#10;AI-generated content may be incorrect.">
            <a:extLst>
              <a:ext uri="{FF2B5EF4-FFF2-40B4-BE49-F238E27FC236}">
                <a16:creationId xmlns:a16="http://schemas.microsoft.com/office/drawing/2014/main" id="{DE9A50E5-1422-18BE-B8CB-7124153FC9C2}"/>
              </a:ext>
            </a:extLst>
          </p:cNvPr>
          <p:cNvPicPr>
            <a:picLocks noChangeAspect="1"/>
          </p:cNvPicPr>
          <p:nvPr/>
        </p:nvPicPr>
        <p:blipFill>
          <a:blip r:embed="rId4"/>
          <a:stretch>
            <a:fillRect/>
          </a:stretch>
        </p:blipFill>
        <p:spPr>
          <a:xfrm>
            <a:off x="10409903" y="5198805"/>
            <a:ext cx="1782098" cy="1659196"/>
          </a:xfrm>
          <a:prstGeom prst="rect">
            <a:avLst/>
          </a:prstGeom>
        </p:spPr>
      </p:pic>
      <p:sp>
        <p:nvSpPr>
          <p:cNvPr id="12" name="Title 5">
            <a:extLst>
              <a:ext uri="{FF2B5EF4-FFF2-40B4-BE49-F238E27FC236}">
                <a16:creationId xmlns:a16="http://schemas.microsoft.com/office/drawing/2014/main" id="{64DB219D-60CA-B17E-12E6-C387D369A55E}"/>
              </a:ext>
            </a:extLst>
          </p:cNvPr>
          <p:cNvSpPr txBox="1">
            <a:spLocks/>
          </p:cNvSpPr>
          <p:nvPr/>
        </p:nvSpPr>
        <p:spPr>
          <a:xfrm>
            <a:off x="1206062" y="1205953"/>
            <a:ext cx="5444359" cy="135183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latin typeface="Century Gothic"/>
              </a:rPr>
              <a:t>Why add to the SU website?</a:t>
            </a:r>
            <a:endParaRPr lang="en-US"/>
          </a:p>
        </p:txBody>
      </p:sp>
    </p:spTree>
    <p:extLst>
      <p:ext uri="{BB962C8B-B14F-4D97-AF65-F5344CB8AC3E}">
        <p14:creationId xmlns:p14="http://schemas.microsoft.com/office/powerpoint/2010/main" val="50174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5" name="TextBox 14">
            <a:extLst>
              <a:ext uri="{FF2B5EF4-FFF2-40B4-BE49-F238E27FC236}">
                <a16:creationId xmlns:a16="http://schemas.microsoft.com/office/drawing/2014/main" id="{248AC1FC-7001-1ED6-8C90-347B27269FC1}"/>
              </a:ext>
            </a:extLst>
          </p:cNvPr>
          <p:cNvSpPr txBox="1"/>
          <p:nvPr/>
        </p:nvSpPr>
        <p:spPr>
          <a:xfrm>
            <a:off x="1400176" y="2105025"/>
            <a:ext cx="5048250" cy="264687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800" indent="-304800">
              <a:buFont typeface="Arial"/>
              <a:buChar char="•"/>
            </a:pPr>
            <a:r>
              <a:rPr lang="en-US" sz="1850" b="1">
                <a:latin typeface="Century Gothic"/>
                <a:cs typeface="Calibri"/>
              </a:rPr>
              <a:t>2000px wide x 500px tall</a:t>
            </a:r>
            <a:endParaRPr lang="en-US" sz="1850">
              <a:ea typeface="Calibri" panose="020F0502020204030204"/>
              <a:cs typeface="Calibri" panose="020F0502020204030204"/>
            </a:endParaRPr>
          </a:p>
          <a:p>
            <a:pPr marL="304815" indent="-304815">
              <a:buFont typeface="Arial"/>
              <a:buChar char="•"/>
            </a:pPr>
            <a:endParaRPr lang="en-US" sz="1867" b="1">
              <a:latin typeface="Century Gothic"/>
              <a:cs typeface="Calibri"/>
            </a:endParaRPr>
          </a:p>
          <a:p>
            <a:pPr marL="304800" indent="-304800">
              <a:buFont typeface="Arial"/>
              <a:buChar char="•"/>
            </a:pPr>
            <a:r>
              <a:rPr lang="en-US" sz="1850">
                <a:latin typeface="Century Gothic"/>
                <a:cs typeface="Calibri"/>
              </a:rPr>
              <a:t>Best practice is to make sure the most important part of your image is centered </a:t>
            </a:r>
            <a:endParaRPr lang="en-US" sz="1850">
              <a:ea typeface="Calibri" panose="020F0502020204030204"/>
              <a:cs typeface="Calibri" panose="020F0502020204030204"/>
            </a:endParaRPr>
          </a:p>
          <a:p>
            <a:pPr marL="304800" indent="-304800">
              <a:buFont typeface="Arial"/>
              <a:buChar char="•"/>
            </a:pPr>
            <a:endParaRPr lang="en-US" sz="1850">
              <a:latin typeface="Century Gothic"/>
              <a:cs typeface="Calibri"/>
            </a:endParaRPr>
          </a:p>
          <a:p>
            <a:pPr marL="304800" indent="-304800">
              <a:buFont typeface="Arial"/>
              <a:buChar char="•"/>
            </a:pPr>
            <a:r>
              <a:rPr lang="en-US" sz="1850">
                <a:latin typeface="Century Gothic"/>
                <a:cs typeface="Calibri"/>
              </a:rPr>
              <a:t>Event information doesn't need to be in the image as it is displayed underneath the image on all views</a:t>
            </a:r>
            <a:endParaRPr lang="en-US" sz="1850">
              <a:ea typeface="Calibri" panose="020F0502020204030204"/>
              <a:cs typeface="Calibri" panose="020F0502020204030204"/>
            </a:endParaRPr>
          </a:p>
        </p:txBody>
      </p:sp>
      <p:pic>
        <p:nvPicPr>
          <p:cNvPr id="4" name="Picture 3" descr="A screenshot of a computer&#10;&#10;Description automatically generated">
            <a:extLst>
              <a:ext uri="{FF2B5EF4-FFF2-40B4-BE49-F238E27FC236}">
                <a16:creationId xmlns:a16="http://schemas.microsoft.com/office/drawing/2014/main" id="{B876FC68-0589-55CA-35FB-0EA6B9AB29BB}"/>
              </a:ext>
            </a:extLst>
          </p:cNvPr>
          <p:cNvPicPr>
            <a:picLocks noChangeAspect="1"/>
          </p:cNvPicPr>
          <p:nvPr/>
        </p:nvPicPr>
        <p:blipFill>
          <a:blip r:embed="rId3"/>
          <a:stretch>
            <a:fillRect/>
          </a:stretch>
        </p:blipFill>
        <p:spPr>
          <a:xfrm>
            <a:off x="6854825" y="265283"/>
            <a:ext cx="4962525" cy="2857630"/>
          </a:xfrm>
          <a:prstGeom prst="rect">
            <a:avLst/>
          </a:prstGeom>
        </p:spPr>
      </p:pic>
      <p:pic>
        <p:nvPicPr>
          <p:cNvPr id="5" name="Picture 4" descr="A screen shot of a web page&#10;&#10;Description automatically generated">
            <a:extLst>
              <a:ext uri="{FF2B5EF4-FFF2-40B4-BE49-F238E27FC236}">
                <a16:creationId xmlns:a16="http://schemas.microsoft.com/office/drawing/2014/main" id="{72C9F882-EF7F-3385-21AF-931070D1792E}"/>
              </a:ext>
            </a:extLst>
          </p:cNvPr>
          <p:cNvPicPr>
            <a:picLocks noChangeAspect="1"/>
          </p:cNvPicPr>
          <p:nvPr/>
        </p:nvPicPr>
        <p:blipFill>
          <a:blip r:embed="rId4"/>
          <a:stretch>
            <a:fillRect/>
          </a:stretch>
        </p:blipFill>
        <p:spPr>
          <a:xfrm>
            <a:off x="10388754" y="3525779"/>
            <a:ext cx="1647165" cy="2724150"/>
          </a:xfrm>
          <a:prstGeom prst="rect">
            <a:avLst/>
          </a:prstGeom>
        </p:spPr>
      </p:pic>
      <p:pic>
        <p:nvPicPr>
          <p:cNvPr id="13" name="Picture 12" descr="A screenshot of a phone&#10;&#10;Description automatically generated">
            <a:extLst>
              <a:ext uri="{FF2B5EF4-FFF2-40B4-BE49-F238E27FC236}">
                <a16:creationId xmlns:a16="http://schemas.microsoft.com/office/drawing/2014/main" id="{FE559489-8EFA-BF58-E1DA-672242329FD4}"/>
              </a:ext>
            </a:extLst>
          </p:cNvPr>
          <p:cNvPicPr>
            <a:picLocks noChangeAspect="1"/>
          </p:cNvPicPr>
          <p:nvPr/>
        </p:nvPicPr>
        <p:blipFill>
          <a:blip r:embed="rId5"/>
          <a:stretch>
            <a:fillRect/>
          </a:stretch>
        </p:blipFill>
        <p:spPr>
          <a:xfrm>
            <a:off x="5687484" y="4548360"/>
            <a:ext cx="4391025" cy="2050000"/>
          </a:xfrm>
          <a:prstGeom prst="rect">
            <a:avLst/>
          </a:prstGeom>
        </p:spPr>
      </p:pic>
      <p:sp>
        <p:nvSpPr>
          <p:cNvPr id="17" name="Title 5">
            <a:extLst>
              <a:ext uri="{FF2B5EF4-FFF2-40B4-BE49-F238E27FC236}">
                <a16:creationId xmlns:a16="http://schemas.microsoft.com/office/drawing/2014/main" id="{C7508294-32C5-FECB-4F64-AD4EDB98F362}"/>
              </a:ext>
            </a:extLst>
          </p:cNvPr>
          <p:cNvSpPr txBox="1">
            <a:spLocks/>
          </p:cNvSpPr>
          <p:nvPr/>
        </p:nvSpPr>
        <p:spPr>
          <a:xfrm>
            <a:off x="1403131" y="956332"/>
            <a:ext cx="4498428" cy="76063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latin typeface="Century Gothic"/>
              </a:rPr>
              <a:t>Event images</a:t>
            </a:r>
            <a:endParaRPr lang="en-US"/>
          </a:p>
        </p:txBody>
      </p:sp>
    </p:spTree>
    <p:extLst>
      <p:ext uri="{BB962C8B-B14F-4D97-AF65-F5344CB8AC3E}">
        <p14:creationId xmlns:p14="http://schemas.microsoft.com/office/powerpoint/2010/main" val="363548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B0A71-776E-28CF-A37A-79C9B3049A4D}"/>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88A9B512-4CA2-E382-B64F-B2A40A5FFB5F}"/>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6E0235DC-4E8D-4C9D-C8C2-DAC5A9EBD125}"/>
              </a:ext>
            </a:extLst>
          </p:cNvPr>
          <p:cNvSpPr>
            <a:spLocks noGrp="1"/>
          </p:cNvSpPr>
          <p:nvPr>
            <p:ph idx="1"/>
          </p:nvPr>
        </p:nvSpPr>
        <p:spPr>
          <a:xfrm>
            <a:off x="272165" y="1713602"/>
            <a:ext cx="6872869" cy="5287632"/>
          </a:xfrm>
        </p:spPr>
        <p:txBody>
          <a:bodyPr vert="horz" lIns="91440" tIns="45720" rIns="91440" bIns="45720" rtlCol="0" anchor="t">
            <a:normAutofit/>
          </a:bodyPr>
          <a:lstStyle/>
          <a:p>
            <a:pPr marL="0" indent="0">
              <a:buNone/>
            </a:pPr>
            <a:r>
              <a:rPr lang="en-GB" sz="2400">
                <a:latin typeface="Century Gothic"/>
                <a:cs typeface="Calibri"/>
              </a:rPr>
              <a:t>This training will familiarise you with the various options and processes involved in booking and putting on events. By the end, we aim for you to feel confident in throwing a successful event. </a:t>
            </a:r>
          </a:p>
          <a:p>
            <a:pPr marL="0" indent="0">
              <a:buNone/>
            </a:pPr>
            <a:endParaRPr lang="en-GB" sz="2400">
              <a:latin typeface="Century Gothic"/>
              <a:cs typeface="Calibri"/>
            </a:endParaRPr>
          </a:p>
          <a:p>
            <a:pPr marL="0" indent="0">
              <a:buNone/>
            </a:pPr>
            <a:r>
              <a:rPr lang="en-GB" sz="2400">
                <a:latin typeface="Century Gothic"/>
                <a:cs typeface="Calibri"/>
              </a:rPr>
              <a:t>Slides will be sent out after the training.</a:t>
            </a:r>
          </a:p>
        </p:txBody>
      </p:sp>
      <p:sp>
        <p:nvSpPr>
          <p:cNvPr id="6" name="Title 5">
            <a:extLst>
              <a:ext uri="{FF2B5EF4-FFF2-40B4-BE49-F238E27FC236}">
                <a16:creationId xmlns:a16="http://schemas.microsoft.com/office/drawing/2014/main" id="{410EED4E-4ECD-C797-C2D3-FFD96C8A43B6}"/>
              </a:ext>
            </a:extLst>
          </p:cNvPr>
          <p:cNvSpPr>
            <a:spLocks noGrp="1"/>
          </p:cNvSpPr>
          <p:nvPr>
            <p:ph type="title"/>
          </p:nvPr>
        </p:nvSpPr>
        <p:spPr>
          <a:xfrm>
            <a:off x="129268" y="68489"/>
            <a:ext cx="10515600" cy="1325563"/>
          </a:xfrm>
        </p:spPr>
        <p:txBody>
          <a:bodyPr/>
          <a:lstStyle/>
          <a:p>
            <a:pPr algn="ctr"/>
            <a:r>
              <a:rPr lang="en-GB" b="1">
                <a:latin typeface="Century Gothic"/>
              </a:rPr>
              <a:t>What is this training about ?</a:t>
            </a:r>
            <a:endParaRPr lang="en-US" b="1">
              <a:ea typeface="Calibri Light" panose="020F0302020204030204"/>
              <a:cs typeface="Calibri Light" panose="020F0302020204030204"/>
            </a:endParaRPr>
          </a:p>
        </p:txBody>
      </p:sp>
      <p:sp>
        <p:nvSpPr>
          <p:cNvPr id="7" name="Title 5">
            <a:extLst>
              <a:ext uri="{FF2B5EF4-FFF2-40B4-BE49-F238E27FC236}">
                <a16:creationId xmlns:a16="http://schemas.microsoft.com/office/drawing/2014/main" id="{41CE060F-F436-EC40-FEF7-56710CBEDCDD}"/>
              </a:ext>
            </a:extLst>
          </p:cNvPr>
          <p:cNvSpPr txBox="1">
            <a:spLocks/>
          </p:cNvSpPr>
          <p:nvPr/>
        </p:nvSpPr>
        <p:spPr>
          <a:xfrm>
            <a:off x="8123612" y="905529"/>
            <a:ext cx="3988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latin typeface="Century Gothic"/>
              </a:rPr>
              <a:t>Agenda</a:t>
            </a:r>
            <a:endParaRPr lang="en-US" sz="3200"/>
          </a:p>
        </p:txBody>
      </p:sp>
      <p:sp>
        <p:nvSpPr>
          <p:cNvPr id="3" name="Content Placeholder 3">
            <a:extLst>
              <a:ext uri="{FF2B5EF4-FFF2-40B4-BE49-F238E27FC236}">
                <a16:creationId xmlns:a16="http://schemas.microsoft.com/office/drawing/2014/main" id="{89CAFC98-A259-D168-9A4F-36298064F041}"/>
              </a:ext>
            </a:extLst>
          </p:cNvPr>
          <p:cNvSpPr txBox="1">
            <a:spLocks/>
          </p:cNvSpPr>
          <p:nvPr/>
        </p:nvSpPr>
        <p:spPr>
          <a:xfrm>
            <a:off x="7399345" y="1344309"/>
            <a:ext cx="4888419" cy="51712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atin typeface="Century Gothic"/>
              <a:cs typeface="Calibri"/>
            </a:endParaRPr>
          </a:p>
          <a:p>
            <a:r>
              <a:rPr lang="en-GB" sz="2000">
                <a:latin typeface="Century Gothic"/>
                <a:cs typeface="Calibri"/>
              </a:rPr>
              <a:t>Toolkit</a:t>
            </a:r>
          </a:p>
          <a:p>
            <a:r>
              <a:rPr lang="en-GB" sz="2000">
                <a:latin typeface="Century Gothic"/>
                <a:cs typeface="Calibri"/>
              </a:rPr>
              <a:t>Events booking form</a:t>
            </a:r>
          </a:p>
          <a:p>
            <a:r>
              <a:rPr lang="en-GB" sz="2000">
                <a:latin typeface="Century Gothic"/>
                <a:cs typeface="Calibri"/>
              </a:rPr>
              <a:t>External speakers</a:t>
            </a:r>
          </a:p>
          <a:p>
            <a:r>
              <a:rPr lang="en-GB" sz="2000">
                <a:latin typeface="Century Gothic"/>
                <a:cs typeface="Calibri"/>
              </a:rPr>
              <a:t>Booking rooms</a:t>
            </a:r>
          </a:p>
          <a:p>
            <a:r>
              <a:rPr lang="en-GB" sz="2000">
                <a:latin typeface="Century Gothic"/>
                <a:cs typeface="Calibri"/>
              </a:rPr>
              <a:t>Booking other venues</a:t>
            </a:r>
          </a:p>
          <a:p>
            <a:r>
              <a:rPr lang="en-GB" sz="2000">
                <a:latin typeface="Century Gothic"/>
                <a:cs typeface="Calibri"/>
              </a:rPr>
              <a:t>Food and drinks rules</a:t>
            </a:r>
          </a:p>
          <a:p>
            <a:r>
              <a:rPr lang="en-GB" sz="2000">
                <a:latin typeface="Century Gothic"/>
                <a:cs typeface="Calibri"/>
              </a:rPr>
              <a:t>Borrowing equipment</a:t>
            </a:r>
          </a:p>
          <a:p>
            <a:r>
              <a:rPr lang="en-GB" sz="2000">
                <a:latin typeface="Century Gothic"/>
                <a:cs typeface="Calibri"/>
              </a:rPr>
              <a:t>Promoting your events</a:t>
            </a:r>
          </a:p>
          <a:p>
            <a:r>
              <a:rPr lang="en-GB" sz="2000">
                <a:latin typeface="Century Gothic"/>
                <a:cs typeface="Calibri"/>
              </a:rPr>
              <a:t>Funding your events </a:t>
            </a:r>
          </a:p>
          <a:p>
            <a:r>
              <a:rPr lang="en-GB" sz="2000">
                <a:latin typeface="Century Gothic"/>
                <a:cs typeface="Calibri"/>
              </a:rPr>
              <a:t>Examples of events </a:t>
            </a:r>
          </a:p>
          <a:p>
            <a:r>
              <a:rPr lang="en-GB" sz="2000">
                <a:latin typeface="Century Gothic"/>
                <a:cs typeface="Calibri"/>
              </a:rPr>
              <a:t>Freshers Fair</a:t>
            </a:r>
          </a:p>
          <a:p>
            <a:r>
              <a:rPr lang="en-GB" sz="2000">
                <a:latin typeface="Century Gothic"/>
                <a:cs typeface="Calibri"/>
              </a:rPr>
              <a:t>Q&amp;A</a:t>
            </a:r>
          </a:p>
          <a:p>
            <a:endParaRPr lang="en-GB" sz="2000">
              <a:latin typeface="Century Gothic"/>
              <a:cs typeface="Calibri"/>
            </a:endParaRPr>
          </a:p>
        </p:txBody>
      </p:sp>
      <p:pic>
        <p:nvPicPr>
          <p:cNvPr id="5" name="Picture 4" descr="A logo for a university&#10;&#10;AI-generated content may be incorrect.">
            <a:extLst>
              <a:ext uri="{FF2B5EF4-FFF2-40B4-BE49-F238E27FC236}">
                <a16:creationId xmlns:a16="http://schemas.microsoft.com/office/drawing/2014/main" id="{4AC1E587-A1D3-6344-CC17-B13C47D6140E}"/>
              </a:ext>
            </a:extLst>
          </p:cNvPr>
          <p:cNvPicPr>
            <a:picLocks noChangeAspect="1"/>
          </p:cNvPicPr>
          <p:nvPr/>
        </p:nvPicPr>
        <p:blipFill>
          <a:blip r:embed="rId3"/>
          <a:stretch>
            <a:fillRect/>
          </a:stretch>
        </p:blipFill>
        <p:spPr>
          <a:xfrm>
            <a:off x="10397613" y="5223386"/>
            <a:ext cx="1794388" cy="1622325"/>
          </a:xfrm>
          <a:prstGeom prst="rect">
            <a:avLst/>
          </a:prstGeom>
        </p:spPr>
      </p:pic>
    </p:spTree>
    <p:extLst>
      <p:ext uri="{BB962C8B-B14F-4D97-AF65-F5344CB8AC3E}">
        <p14:creationId xmlns:p14="http://schemas.microsoft.com/office/powerpoint/2010/main" val="2382142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CC130596-93B2-CD6D-D134-3FDED9D4B686}"/>
                  </a:ext>
                </a:extLst>
              </p14:cNvPr>
              <p14:cNvContentPartPr/>
              <p14:nvPr/>
            </p14:nvContentPartPr>
            <p14:xfrm>
              <a:off x="1491343" y="3362555"/>
              <a:ext cx="1326521" cy="33787"/>
            </p14:xfrm>
          </p:contentPart>
        </mc:Choice>
        <mc:Fallback xmlns="">
          <p:pic>
            <p:nvPicPr>
              <p:cNvPr id="12" name="Ink 11">
                <a:extLst>
                  <a:ext uri="{FF2B5EF4-FFF2-40B4-BE49-F238E27FC236}">
                    <a16:creationId xmlns:a16="http://schemas.microsoft.com/office/drawing/2014/main" id="{CC130596-93B2-CD6D-D134-3FDED9D4B686}"/>
                  </a:ext>
                </a:extLst>
              </p:cNvPr>
              <p:cNvPicPr/>
              <p:nvPr/>
            </p:nvPicPr>
            <p:blipFill>
              <a:blip r:embed="rId4"/>
              <a:stretch>
                <a:fillRect/>
              </a:stretch>
            </p:blipFill>
            <p:spPr>
              <a:xfrm>
                <a:off x="1437361" y="3255859"/>
                <a:ext cx="1434125" cy="24682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A9283E16-AE97-C88D-D2B9-274899F6C8B0}"/>
                  </a:ext>
                </a:extLst>
              </p14:cNvPr>
              <p14:cNvContentPartPr/>
              <p14:nvPr/>
            </p14:nvContentPartPr>
            <p14:xfrm>
              <a:off x="4657093" y="4342522"/>
              <a:ext cx="691107" cy="752138"/>
            </p14:xfrm>
          </p:contentPart>
        </mc:Choice>
        <mc:Fallback xmlns="">
          <p:pic>
            <p:nvPicPr>
              <p:cNvPr id="14" name="Ink 13">
                <a:extLst>
                  <a:ext uri="{FF2B5EF4-FFF2-40B4-BE49-F238E27FC236}">
                    <a16:creationId xmlns:a16="http://schemas.microsoft.com/office/drawing/2014/main" id="{A9283E16-AE97-C88D-D2B9-274899F6C8B0}"/>
                  </a:ext>
                </a:extLst>
              </p:cNvPr>
              <p:cNvPicPr/>
              <p:nvPr/>
            </p:nvPicPr>
            <p:blipFill>
              <a:blip r:embed="rId6"/>
              <a:stretch>
                <a:fillRect/>
              </a:stretch>
            </p:blipFill>
            <p:spPr>
              <a:xfrm>
                <a:off x="4603100" y="4234560"/>
                <a:ext cx="798733" cy="967703"/>
              </a:xfrm>
              <a:prstGeom prst="rect">
                <a:avLst/>
              </a:prstGeom>
            </p:spPr>
          </p:pic>
        </mc:Fallback>
      </mc:AlternateContent>
      <p:pic>
        <p:nvPicPr>
          <p:cNvPr id="4" name="Picture 3" descr="A screenshot of a computer&#10;&#10;AI-generated content may be incorrect.">
            <a:extLst>
              <a:ext uri="{FF2B5EF4-FFF2-40B4-BE49-F238E27FC236}">
                <a16:creationId xmlns:a16="http://schemas.microsoft.com/office/drawing/2014/main" id="{5E54684C-29C1-7230-3CFF-1FE62721BECB}"/>
              </a:ext>
            </a:extLst>
          </p:cNvPr>
          <p:cNvPicPr>
            <a:picLocks noChangeAspect="1"/>
          </p:cNvPicPr>
          <p:nvPr/>
        </p:nvPicPr>
        <p:blipFill>
          <a:blip r:embed="rId7"/>
          <a:srcRect l="671" r="2734" b="12269"/>
          <a:stretch>
            <a:fillRect/>
          </a:stretch>
        </p:blipFill>
        <p:spPr>
          <a:xfrm>
            <a:off x="948553" y="1290329"/>
            <a:ext cx="11243464" cy="4772567"/>
          </a:xfrm>
          <a:prstGeom prst="rect">
            <a:avLst/>
          </a:prstGeom>
        </p:spPr>
      </p:pic>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F0640F0-8249-75BA-0534-1D137F2112EA}"/>
                  </a:ext>
                </a:extLst>
              </p14:cNvPr>
              <p14:cNvContentPartPr/>
              <p14:nvPr/>
            </p14:nvContentPartPr>
            <p14:xfrm>
              <a:off x="3979531" y="2476063"/>
              <a:ext cx="2388006" cy="975092"/>
            </p14:xfrm>
          </p:contentPart>
        </mc:Choice>
        <mc:Fallback xmlns="">
          <p:pic>
            <p:nvPicPr>
              <p:cNvPr id="5" name="Ink 4">
                <a:extLst>
                  <a:ext uri="{FF2B5EF4-FFF2-40B4-BE49-F238E27FC236}">
                    <a16:creationId xmlns:a16="http://schemas.microsoft.com/office/drawing/2014/main" id="{8F0640F0-8249-75BA-0534-1D137F2112EA}"/>
                  </a:ext>
                </a:extLst>
              </p:cNvPr>
              <p:cNvPicPr/>
              <p:nvPr/>
            </p:nvPicPr>
            <p:blipFill>
              <a:blip r:embed="rId9"/>
              <a:stretch>
                <a:fillRect/>
              </a:stretch>
            </p:blipFill>
            <p:spPr>
              <a:xfrm>
                <a:off x="3925544" y="2368119"/>
                <a:ext cx="2495619" cy="1190620"/>
              </a:xfrm>
              <a:prstGeom prst="rect">
                <a:avLst/>
              </a:prstGeom>
            </p:spPr>
          </p:pic>
        </mc:Fallback>
      </mc:AlternateContent>
      <p:sp>
        <p:nvSpPr>
          <p:cNvPr id="13" name="Title 5">
            <a:extLst>
              <a:ext uri="{FF2B5EF4-FFF2-40B4-BE49-F238E27FC236}">
                <a16:creationId xmlns:a16="http://schemas.microsoft.com/office/drawing/2014/main" id="{B2A6D7DF-97ED-D1CA-7BC2-DFE7D6DBC754}"/>
              </a:ext>
            </a:extLst>
          </p:cNvPr>
          <p:cNvSpPr txBox="1">
            <a:spLocks/>
          </p:cNvSpPr>
          <p:nvPr/>
        </p:nvSpPr>
        <p:spPr>
          <a:xfrm>
            <a:off x="1376855" y="365125"/>
            <a:ext cx="5444359" cy="83946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latin typeface="Century Gothic"/>
              </a:rPr>
              <a:t>How to add events</a:t>
            </a:r>
            <a:endParaRPr lang="en-US"/>
          </a:p>
        </p:txBody>
      </p:sp>
    </p:spTree>
    <p:extLst>
      <p:ext uri="{BB962C8B-B14F-4D97-AF65-F5344CB8AC3E}">
        <p14:creationId xmlns:p14="http://schemas.microsoft.com/office/powerpoint/2010/main" val="4140787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6" name="TextBox 12">
            <a:extLst>
              <a:ext uri="{FF2B5EF4-FFF2-40B4-BE49-F238E27FC236}">
                <a16:creationId xmlns:a16="http://schemas.microsoft.com/office/drawing/2014/main" id="{3B8E65CB-D123-48C2-3B63-FE52A97CBB51}"/>
              </a:ext>
            </a:extLst>
          </p:cNvPr>
          <p:cNvSpPr txBox="1"/>
          <p:nvPr/>
        </p:nvSpPr>
        <p:spPr>
          <a:xfrm>
            <a:off x="1397000" y="1211263"/>
            <a:ext cx="7540365" cy="75713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080"/>
              </a:lnSpc>
            </a:pPr>
            <a:r>
              <a:rPr lang="en-US" sz="5034">
                <a:solidFill>
                  <a:srgbClr val="000000"/>
                </a:solidFill>
                <a:latin typeface="esu v2"/>
              </a:rPr>
              <a:t>how to add events</a:t>
            </a:r>
            <a:endParaRPr lang="en-US" sz="800"/>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CC130596-93B2-CD6D-D134-3FDED9D4B686}"/>
                  </a:ext>
                </a:extLst>
              </p14:cNvPr>
              <p14:cNvContentPartPr/>
              <p14:nvPr/>
            </p14:nvContentPartPr>
            <p14:xfrm>
              <a:off x="1491343" y="3362555"/>
              <a:ext cx="1326521" cy="33787"/>
            </p14:xfrm>
          </p:contentPart>
        </mc:Choice>
        <mc:Fallback xmlns="">
          <p:pic>
            <p:nvPicPr>
              <p:cNvPr id="12" name="Ink 11">
                <a:extLst>
                  <a:ext uri="{FF2B5EF4-FFF2-40B4-BE49-F238E27FC236}">
                    <a16:creationId xmlns:a16="http://schemas.microsoft.com/office/drawing/2014/main" id="{CC130596-93B2-CD6D-D134-3FDED9D4B686}"/>
                  </a:ext>
                </a:extLst>
              </p:cNvPr>
              <p:cNvPicPr/>
              <p:nvPr/>
            </p:nvPicPr>
            <p:blipFill>
              <a:blip r:embed="rId4"/>
              <a:stretch>
                <a:fillRect/>
              </a:stretch>
            </p:blipFill>
            <p:spPr>
              <a:xfrm>
                <a:off x="1437361" y="3255859"/>
                <a:ext cx="1434125" cy="24682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A9283E16-AE97-C88D-D2B9-274899F6C8B0}"/>
                  </a:ext>
                </a:extLst>
              </p14:cNvPr>
              <p14:cNvContentPartPr/>
              <p14:nvPr/>
            </p14:nvContentPartPr>
            <p14:xfrm>
              <a:off x="4657093" y="4342522"/>
              <a:ext cx="691107" cy="752138"/>
            </p14:xfrm>
          </p:contentPart>
        </mc:Choice>
        <mc:Fallback xmlns="">
          <p:pic>
            <p:nvPicPr>
              <p:cNvPr id="14" name="Ink 13">
                <a:extLst>
                  <a:ext uri="{FF2B5EF4-FFF2-40B4-BE49-F238E27FC236}">
                    <a16:creationId xmlns:a16="http://schemas.microsoft.com/office/drawing/2014/main" id="{A9283E16-AE97-C88D-D2B9-274899F6C8B0}"/>
                  </a:ext>
                </a:extLst>
              </p:cNvPr>
              <p:cNvPicPr/>
              <p:nvPr/>
            </p:nvPicPr>
            <p:blipFill>
              <a:blip r:embed="rId6"/>
              <a:stretch>
                <a:fillRect/>
              </a:stretch>
            </p:blipFill>
            <p:spPr>
              <a:xfrm>
                <a:off x="4603100" y="4234560"/>
                <a:ext cx="798733" cy="96770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9327C9E-7621-8ECD-9474-249D43D9D498}"/>
                  </a:ext>
                </a:extLst>
              </p14:cNvPr>
              <p14:cNvContentPartPr/>
              <p14:nvPr/>
            </p14:nvContentPartPr>
            <p14:xfrm>
              <a:off x="2574965" y="4016829"/>
              <a:ext cx="1042075" cy="217969"/>
            </p14:xfrm>
          </p:contentPart>
        </mc:Choice>
        <mc:Fallback xmlns="">
          <p:pic>
            <p:nvPicPr>
              <p:cNvPr id="13" name="Ink 12">
                <a:extLst>
                  <a:ext uri="{FF2B5EF4-FFF2-40B4-BE49-F238E27FC236}">
                    <a16:creationId xmlns:a16="http://schemas.microsoft.com/office/drawing/2014/main" id="{A9327C9E-7621-8ECD-9474-249D43D9D498}"/>
                  </a:ext>
                </a:extLst>
              </p:cNvPr>
              <p:cNvPicPr/>
              <p:nvPr/>
            </p:nvPicPr>
            <p:blipFill>
              <a:blip r:embed="rId8"/>
              <a:stretch>
                <a:fillRect/>
              </a:stretch>
            </p:blipFill>
            <p:spPr>
              <a:xfrm>
                <a:off x="2520990" y="3909101"/>
                <a:ext cx="1149665" cy="43306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56015C27-54C7-FE75-D6F5-999348BCEC9E}"/>
                  </a:ext>
                </a:extLst>
              </p14:cNvPr>
              <p14:cNvContentPartPr/>
              <p14:nvPr/>
            </p14:nvContentPartPr>
            <p14:xfrm>
              <a:off x="2781181" y="4541921"/>
              <a:ext cx="10026" cy="10026"/>
            </p14:xfrm>
          </p:contentPart>
        </mc:Choice>
        <mc:Fallback xmlns="">
          <p:pic>
            <p:nvPicPr>
              <p:cNvPr id="3" name="Ink 2">
                <a:extLst>
                  <a:ext uri="{FF2B5EF4-FFF2-40B4-BE49-F238E27FC236}">
                    <a16:creationId xmlns:a16="http://schemas.microsoft.com/office/drawing/2014/main" id="{56015C27-54C7-FE75-D6F5-999348BCEC9E}"/>
                  </a:ext>
                </a:extLst>
              </p:cNvPr>
              <p:cNvPicPr/>
              <p:nvPr/>
            </p:nvPicPr>
            <p:blipFill>
              <a:blip r:embed="rId10"/>
              <a:stretch>
                <a:fillRect/>
              </a:stretch>
            </p:blipFill>
            <p:spPr>
              <a:xfrm>
                <a:off x="2697631" y="4291271"/>
                <a:ext cx="176569" cy="51049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46C554A7-8B24-31CB-8C6A-7F21E91E340C}"/>
                  </a:ext>
                </a:extLst>
              </p14:cNvPr>
              <p14:cNvContentPartPr/>
              <p14:nvPr/>
            </p14:nvContentPartPr>
            <p14:xfrm>
              <a:off x="6216315" y="5143500"/>
              <a:ext cx="10026" cy="10026"/>
            </p14:xfrm>
          </p:contentPart>
        </mc:Choice>
        <mc:Fallback xmlns="">
          <p:pic>
            <p:nvPicPr>
              <p:cNvPr id="4" name="Ink 3">
                <a:extLst>
                  <a:ext uri="{FF2B5EF4-FFF2-40B4-BE49-F238E27FC236}">
                    <a16:creationId xmlns:a16="http://schemas.microsoft.com/office/drawing/2014/main" id="{46C554A7-8B24-31CB-8C6A-7F21E91E340C}"/>
                  </a:ext>
                </a:extLst>
              </p:cNvPr>
              <p:cNvPicPr/>
              <p:nvPr/>
            </p:nvPicPr>
            <p:blipFill>
              <a:blip r:embed="rId12"/>
              <a:stretch>
                <a:fillRect/>
              </a:stretch>
            </p:blipFill>
            <p:spPr>
              <a:xfrm>
                <a:off x="4712415" y="2135700"/>
                <a:ext cx="3007800" cy="601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F74A1AE7-147C-AB3D-A8FF-0B95A008796E}"/>
                  </a:ext>
                </a:extLst>
              </p14:cNvPr>
              <p14:cNvContentPartPr/>
              <p14:nvPr/>
            </p14:nvContentPartPr>
            <p14:xfrm>
              <a:off x="4672263" y="3870158"/>
              <a:ext cx="10026" cy="10026"/>
            </p14:xfrm>
          </p:contentPart>
        </mc:Choice>
        <mc:Fallback xmlns="">
          <p:pic>
            <p:nvPicPr>
              <p:cNvPr id="15" name="Ink 14">
                <a:extLst>
                  <a:ext uri="{FF2B5EF4-FFF2-40B4-BE49-F238E27FC236}">
                    <a16:creationId xmlns:a16="http://schemas.microsoft.com/office/drawing/2014/main" id="{F74A1AE7-147C-AB3D-A8FF-0B95A008796E}"/>
                  </a:ext>
                </a:extLst>
              </p:cNvPr>
              <p:cNvPicPr/>
              <p:nvPr/>
            </p:nvPicPr>
            <p:blipFill>
              <a:blip r:embed="rId14"/>
              <a:stretch>
                <a:fillRect/>
              </a:stretch>
            </p:blipFill>
            <p:spPr>
              <a:xfrm>
                <a:off x="3168363" y="3619508"/>
                <a:ext cx="3007800" cy="510491"/>
              </a:xfrm>
              <a:prstGeom prst="rect">
                <a:avLst/>
              </a:prstGeom>
            </p:spPr>
          </p:pic>
        </mc:Fallback>
      </mc:AlternateContent>
      <p:pic>
        <p:nvPicPr>
          <p:cNvPr id="5" name="Picture 4" descr="A screenshot of a computer&#10;&#10;AI-generated content may be incorrect.">
            <a:extLst>
              <a:ext uri="{FF2B5EF4-FFF2-40B4-BE49-F238E27FC236}">
                <a16:creationId xmlns:a16="http://schemas.microsoft.com/office/drawing/2014/main" id="{3F1A63E9-ACF7-6766-6E7F-CC4CC8D0EE61}"/>
              </a:ext>
            </a:extLst>
          </p:cNvPr>
          <p:cNvPicPr>
            <a:picLocks noChangeAspect="1"/>
          </p:cNvPicPr>
          <p:nvPr/>
        </p:nvPicPr>
        <p:blipFill>
          <a:blip r:embed="rId15"/>
          <a:stretch>
            <a:fillRect/>
          </a:stretch>
        </p:blipFill>
        <p:spPr>
          <a:xfrm>
            <a:off x="1255059" y="1203547"/>
            <a:ext cx="10331824" cy="4294025"/>
          </a:xfrm>
          <a:prstGeom prst="rect">
            <a:avLst/>
          </a:prstGeom>
        </p:spPr>
      </p:pic>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8F8B2B63-8829-3734-010C-F0644E9FBFF9}"/>
                  </a:ext>
                </a:extLst>
              </p14:cNvPr>
              <p14:cNvContentPartPr/>
              <p14:nvPr/>
            </p14:nvContentPartPr>
            <p14:xfrm>
              <a:off x="1332486" y="1646291"/>
              <a:ext cx="1491324" cy="685619"/>
            </p14:xfrm>
          </p:contentPart>
        </mc:Choice>
        <mc:Fallback xmlns="">
          <p:pic>
            <p:nvPicPr>
              <p:cNvPr id="18" name="Ink 17">
                <a:extLst>
                  <a:ext uri="{FF2B5EF4-FFF2-40B4-BE49-F238E27FC236}">
                    <a16:creationId xmlns:a16="http://schemas.microsoft.com/office/drawing/2014/main" id="{8F8B2B63-8829-3734-010C-F0644E9FBFF9}"/>
                  </a:ext>
                </a:extLst>
              </p:cNvPr>
              <p:cNvPicPr/>
              <p:nvPr/>
            </p:nvPicPr>
            <p:blipFill>
              <a:blip r:embed="rId17"/>
              <a:stretch>
                <a:fillRect/>
              </a:stretch>
            </p:blipFill>
            <p:spPr>
              <a:xfrm>
                <a:off x="1278505" y="1538320"/>
                <a:ext cx="1598927" cy="901202"/>
              </a:xfrm>
              <a:prstGeom prst="rect">
                <a:avLst/>
              </a:prstGeom>
            </p:spPr>
          </p:pic>
        </mc:Fallback>
      </mc:AlternateContent>
    </p:spTree>
    <p:extLst>
      <p:ext uri="{BB962C8B-B14F-4D97-AF65-F5344CB8AC3E}">
        <p14:creationId xmlns:p14="http://schemas.microsoft.com/office/powerpoint/2010/main" val="1852754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6" name="TextBox 12">
            <a:extLst>
              <a:ext uri="{FF2B5EF4-FFF2-40B4-BE49-F238E27FC236}">
                <a16:creationId xmlns:a16="http://schemas.microsoft.com/office/drawing/2014/main" id="{3B8E65CB-D123-48C2-3B63-FE52A97CBB51}"/>
              </a:ext>
            </a:extLst>
          </p:cNvPr>
          <p:cNvSpPr txBox="1"/>
          <p:nvPr/>
        </p:nvSpPr>
        <p:spPr>
          <a:xfrm>
            <a:off x="1397000" y="1211263"/>
            <a:ext cx="7540365" cy="75713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080"/>
              </a:lnSpc>
            </a:pPr>
            <a:r>
              <a:rPr lang="en-US" sz="5034">
                <a:solidFill>
                  <a:srgbClr val="000000"/>
                </a:solidFill>
                <a:latin typeface="esu v2"/>
              </a:rPr>
              <a:t>how to add events</a:t>
            </a:r>
            <a:endParaRPr lang="en-US" sz="800"/>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CC130596-93B2-CD6D-D134-3FDED9D4B686}"/>
                  </a:ext>
                </a:extLst>
              </p14:cNvPr>
              <p14:cNvContentPartPr/>
              <p14:nvPr/>
            </p14:nvContentPartPr>
            <p14:xfrm>
              <a:off x="1491343" y="3362555"/>
              <a:ext cx="1326521" cy="33787"/>
            </p14:xfrm>
          </p:contentPart>
        </mc:Choice>
        <mc:Fallback xmlns="">
          <p:pic>
            <p:nvPicPr>
              <p:cNvPr id="12" name="Ink 11">
                <a:extLst>
                  <a:ext uri="{FF2B5EF4-FFF2-40B4-BE49-F238E27FC236}">
                    <a16:creationId xmlns:a16="http://schemas.microsoft.com/office/drawing/2014/main" id="{CC130596-93B2-CD6D-D134-3FDED9D4B686}"/>
                  </a:ext>
                </a:extLst>
              </p:cNvPr>
              <p:cNvPicPr/>
              <p:nvPr/>
            </p:nvPicPr>
            <p:blipFill>
              <a:blip r:embed="rId4"/>
              <a:stretch>
                <a:fillRect/>
              </a:stretch>
            </p:blipFill>
            <p:spPr>
              <a:xfrm>
                <a:off x="1437361" y="3255859"/>
                <a:ext cx="1434125" cy="24682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A9283E16-AE97-C88D-D2B9-274899F6C8B0}"/>
                  </a:ext>
                </a:extLst>
              </p14:cNvPr>
              <p14:cNvContentPartPr/>
              <p14:nvPr/>
            </p14:nvContentPartPr>
            <p14:xfrm>
              <a:off x="4657093" y="4342522"/>
              <a:ext cx="691107" cy="752138"/>
            </p14:xfrm>
          </p:contentPart>
        </mc:Choice>
        <mc:Fallback xmlns="">
          <p:pic>
            <p:nvPicPr>
              <p:cNvPr id="14" name="Ink 13">
                <a:extLst>
                  <a:ext uri="{FF2B5EF4-FFF2-40B4-BE49-F238E27FC236}">
                    <a16:creationId xmlns:a16="http://schemas.microsoft.com/office/drawing/2014/main" id="{A9283E16-AE97-C88D-D2B9-274899F6C8B0}"/>
                  </a:ext>
                </a:extLst>
              </p:cNvPr>
              <p:cNvPicPr/>
              <p:nvPr/>
            </p:nvPicPr>
            <p:blipFill>
              <a:blip r:embed="rId6"/>
              <a:stretch>
                <a:fillRect/>
              </a:stretch>
            </p:blipFill>
            <p:spPr>
              <a:xfrm>
                <a:off x="4603100" y="4234560"/>
                <a:ext cx="798733" cy="96770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9327C9E-7621-8ECD-9474-249D43D9D498}"/>
                  </a:ext>
                </a:extLst>
              </p14:cNvPr>
              <p14:cNvContentPartPr/>
              <p14:nvPr/>
            </p14:nvContentPartPr>
            <p14:xfrm>
              <a:off x="2574965" y="4016829"/>
              <a:ext cx="1042075" cy="217969"/>
            </p14:xfrm>
          </p:contentPart>
        </mc:Choice>
        <mc:Fallback xmlns="">
          <p:pic>
            <p:nvPicPr>
              <p:cNvPr id="13" name="Ink 12">
                <a:extLst>
                  <a:ext uri="{FF2B5EF4-FFF2-40B4-BE49-F238E27FC236}">
                    <a16:creationId xmlns:a16="http://schemas.microsoft.com/office/drawing/2014/main" id="{A9327C9E-7621-8ECD-9474-249D43D9D498}"/>
                  </a:ext>
                </a:extLst>
              </p:cNvPr>
              <p:cNvPicPr/>
              <p:nvPr/>
            </p:nvPicPr>
            <p:blipFill>
              <a:blip r:embed="rId8"/>
              <a:stretch>
                <a:fillRect/>
              </a:stretch>
            </p:blipFill>
            <p:spPr>
              <a:xfrm>
                <a:off x="2520990" y="3909101"/>
                <a:ext cx="1149665" cy="43306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F10B5898-95F8-B5E7-8A90-E4C39943216A}"/>
                  </a:ext>
                </a:extLst>
              </p14:cNvPr>
              <p14:cNvContentPartPr/>
              <p14:nvPr/>
            </p14:nvContentPartPr>
            <p14:xfrm>
              <a:off x="5965658" y="3348789"/>
              <a:ext cx="10026" cy="10026"/>
            </p14:xfrm>
          </p:contentPart>
        </mc:Choice>
        <mc:Fallback xmlns="">
          <p:pic>
            <p:nvPicPr>
              <p:cNvPr id="3" name="Ink 2">
                <a:extLst>
                  <a:ext uri="{FF2B5EF4-FFF2-40B4-BE49-F238E27FC236}">
                    <a16:creationId xmlns:a16="http://schemas.microsoft.com/office/drawing/2014/main" id="{F10B5898-95F8-B5E7-8A90-E4C39943216A}"/>
                  </a:ext>
                </a:extLst>
              </p:cNvPr>
              <p:cNvPicPr/>
              <p:nvPr/>
            </p:nvPicPr>
            <p:blipFill>
              <a:blip r:embed="rId10"/>
              <a:stretch>
                <a:fillRect/>
              </a:stretch>
            </p:blipFill>
            <p:spPr>
              <a:xfrm>
                <a:off x="4461758" y="340989"/>
                <a:ext cx="3007800" cy="6015600"/>
              </a:xfrm>
              <a:prstGeom prst="rect">
                <a:avLst/>
              </a:prstGeom>
            </p:spPr>
          </p:pic>
        </mc:Fallback>
      </mc:AlternateContent>
      <p:pic>
        <p:nvPicPr>
          <p:cNvPr id="15" name="Picture 14" descr="A screenshot of a computer&#10;&#10;AI-generated content may be incorrect.">
            <a:extLst>
              <a:ext uri="{FF2B5EF4-FFF2-40B4-BE49-F238E27FC236}">
                <a16:creationId xmlns:a16="http://schemas.microsoft.com/office/drawing/2014/main" id="{1AF1E9A1-4232-7260-3A55-CE1F0480AB11}"/>
              </a:ext>
            </a:extLst>
          </p:cNvPr>
          <p:cNvPicPr>
            <a:picLocks noChangeAspect="1"/>
          </p:cNvPicPr>
          <p:nvPr/>
        </p:nvPicPr>
        <p:blipFill>
          <a:blip r:embed="rId11"/>
          <a:stretch>
            <a:fillRect/>
          </a:stretch>
        </p:blipFill>
        <p:spPr>
          <a:xfrm>
            <a:off x="1122948" y="543741"/>
            <a:ext cx="11069052" cy="5600070"/>
          </a:xfrm>
          <a:prstGeom prst="rect">
            <a:avLst/>
          </a:prstGeom>
        </p:spPr>
      </p:pic>
    </p:spTree>
    <p:extLst>
      <p:ext uri="{BB962C8B-B14F-4D97-AF65-F5344CB8AC3E}">
        <p14:creationId xmlns:p14="http://schemas.microsoft.com/office/powerpoint/2010/main" val="3121971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720339"/>
            <a:ext cx="10771423" cy="3005395"/>
          </a:xfrm>
        </p:spPr>
        <p:txBody>
          <a:bodyPr vert="horz" lIns="91440" tIns="45720" rIns="91440" bIns="45720" rtlCol="0" anchor="t">
            <a:normAutofit fontScale="92500" lnSpcReduction="20000"/>
          </a:bodyPr>
          <a:lstStyle/>
          <a:p>
            <a:pPr marL="342900" indent="-342900"/>
            <a:r>
              <a:rPr lang="en-GB" sz="2400">
                <a:latin typeface="Century Gothic"/>
                <a:ea typeface="+mn-lt"/>
                <a:cs typeface="+mn-lt"/>
              </a:rPr>
              <a:t>You may wish to debate or discuss important topics at events that could be distressing or upsetting for people. In this scenario, we advise you include trigger warnings. </a:t>
            </a:r>
            <a:endParaRPr lang="en-GB" sz="2400">
              <a:latin typeface="Century Gothic"/>
              <a:cs typeface="Calibri"/>
            </a:endParaRPr>
          </a:p>
          <a:p>
            <a:pPr marL="342900" indent="-342900"/>
            <a:endParaRPr lang="en-GB" sz="2400">
              <a:latin typeface="Century Gothic"/>
              <a:ea typeface="Calibri" panose="020F0502020204030204"/>
              <a:cs typeface="Calibri" panose="020F0502020204030204"/>
            </a:endParaRPr>
          </a:p>
          <a:p>
            <a:pPr marL="342900" indent="-342900"/>
            <a:r>
              <a:rPr lang="en-GB" sz="2400">
                <a:latin typeface="Century Gothic"/>
                <a:ea typeface="Calibri" panose="020F0502020204030204"/>
                <a:cs typeface="Calibri" panose="020F0502020204030204"/>
              </a:rPr>
              <a:t>Trigger warnings can be included in your What's On event description and they can also be given at the start of the event. </a:t>
            </a:r>
          </a:p>
          <a:p>
            <a:pPr marL="342900" indent="-342900"/>
            <a:endParaRPr lang="en-GB" sz="2400">
              <a:latin typeface="Century Gothic"/>
              <a:ea typeface="Calibri" panose="020F0502020204030204"/>
              <a:cs typeface="Calibri" panose="020F0502020204030204"/>
            </a:endParaRPr>
          </a:p>
          <a:p>
            <a:pPr marL="342900" indent="-342900"/>
            <a:r>
              <a:rPr lang="en-GB" sz="2400">
                <a:latin typeface="Century Gothic"/>
                <a:ea typeface="Calibri" panose="020F0502020204030204"/>
                <a:cs typeface="Calibri" panose="020F0502020204030204"/>
              </a:rPr>
              <a:t>We would encourage the welfare officer to attend these types of events and be available if people need signposting to additional support on campus. </a:t>
            </a:r>
          </a:p>
          <a:p>
            <a:pPr marL="342900" indent="-342900"/>
            <a:endParaRPr lang="en-GB" sz="2400">
              <a:latin typeface="Century Gothic"/>
              <a:ea typeface="Calibri" panose="020F0502020204030204"/>
              <a:cs typeface="Calibri" panose="020F0502020204030204"/>
            </a:endParaRPr>
          </a:p>
          <a:p>
            <a:pPr marL="342900" indent="-342900"/>
            <a:endParaRPr lang="en-GB" sz="2400">
              <a:latin typeface="Century Gothic"/>
              <a:ea typeface="Calibri" panose="020F0502020204030204"/>
              <a:cs typeface="Calibri" panose="020F0502020204030204"/>
            </a:endParaRPr>
          </a:p>
          <a:p>
            <a:pPr marL="342900" indent="-342900">
              <a:buFont typeface="Calibri" panose="020B0604020202020204" pitchFamily="34" charset="0"/>
              <a:buChar char="-"/>
            </a:pPr>
            <a:endParaRPr lang="en-GB" sz="2400">
              <a:latin typeface="Calibri"/>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Trigger warnings  </a:t>
            </a:r>
            <a:endParaRPr lang="en-US"/>
          </a:p>
        </p:txBody>
      </p:sp>
      <p:pic>
        <p:nvPicPr>
          <p:cNvPr id="3" name="Picture 2" descr="A logo for a university&#10;&#10;AI-generated content may be incorrect.">
            <a:extLst>
              <a:ext uri="{FF2B5EF4-FFF2-40B4-BE49-F238E27FC236}">
                <a16:creationId xmlns:a16="http://schemas.microsoft.com/office/drawing/2014/main" id="{42C1FCB0-45CA-97A5-0A57-8972772BED21}"/>
              </a:ext>
            </a:extLst>
          </p:cNvPr>
          <p:cNvPicPr>
            <a:picLocks noChangeAspect="1"/>
          </p:cNvPicPr>
          <p:nvPr/>
        </p:nvPicPr>
        <p:blipFill>
          <a:blip r:embed="rId3"/>
          <a:stretch>
            <a:fillRect/>
          </a:stretch>
        </p:blipFill>
        <p:spPr>
          <a:xfrm>
            <a:off x="10164097" y="4952999"/>
            <a:ext cx="2027904" cy="1905002"/>
          </a:xfrm>
          <a:prstGeom prst="rect">
            <a:avLst/>
          </a:prstGeom>
        </p:spPr>
      </p:pic>
      <p:sp>
        <p:nvSpPr>
          <p:cNvPr id="2" name="TextBox 1">
            <a:extLst>
              <a:ext uri="{FF2B5EF4-FFF2-40B4-BE49-F238E27FC236}">
                <a16:creationId xmlns:a16="http://schemas.microsoft.com/office/drawing/2014/main" id="{E63F6F4B-D5D3-09EC-3522-E08B77AB6BA5}"/>
              </a:ext>
            </a:extLst>
          </p:cNvPr>
          <p:cNvSpPr txBox="1"/>
          <p:nvPr/>
        </p:nvSpPr>
        <p:spPr>
          <a:xfrm>
            <a:off x="835572" y="4947743"/>
            <a:ext cx="903626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200">
                <a:latin typeface="Century Gothic"/>
              </a:rPr>
              <a:t>We have also put together a support slide that we can share with you to display at the start or end of your event (see next slide)</a:t>
            </a:r>
            <a:endParaRPr lang="en-GB">
              <a:ea typeface="Calibri" panose="020F0502020204030204"/>
              <a:cs typeface="Calibri" panose="020F0502020204030204"/>
            </a:endParaRPr>
          </a:p>
        </p:txBody>
      </p:sp>
    </p:spTree>
    <p:extLst>
      <p:ext uri="{BB962C8B-B14F-4D97-AF65-F5344CB8AC3E}">
        <p14:creationId xmlns:p14="http://schemas.microsoft.com/office/powerpoint/2010/main" val="389388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799166"/>
            <a:ext cx="9602148" cy="4476844"/>
          </a:xfrm>
        </p:spPr>
        <p:txBody>
          <a:bodyPr vert="horz" lIns="91440" tIns="45720" rIns="91440" bIns="45720" rtlCol="0" anchor="t">
            <a:normAutofit/>
          </a:bodyPr>
          <a:lstStyle/>
          <a:p>
            <a:pPr marL="342900" indent="-342900"/>
            <a:endParaRPr lang="en-GB" sz="2400">
              <a:latin typeface="Century Gothic"/>
              <a:ea typeface="Calibri" panose="020F0502020204030204"/>
              <a:cs typeface="Calibri" panose="020F0502020204030204"/>
            </a:endParaRPr>
          </a:p>
          <a:p>
            <a:pPr marL="342900" indent="-342900"/>
            <a:endParaRPr lang="en-GB" sz="2400">
              <a:latin typeface="Century Gothic"/>
              <a:ea typeface="Calibri" panose="020F0502020204030204"/>
              <a:cs typeface="Calibri" panose="020F0502020204030204"/>
            </a:endParaRPr>
          </a:p>
          <a:p>
            <a:pPr marL="342900" indent="-342900"/>
            <a:endParaRPr lang="en-GB" sz="2400">
              <a:latin typeface="Century Gothic"/>
              <a:ea typeface="Calibri" panose="020F0502020204030204"/>
              <a:cs typeface="Calibri" panose="020F0502020204030204"/>
            </a:endParaRPr>
          </a:p>
          <a:p>
            <a:pPr marL="342900" indent="-342900">
              <a:buFont typeface="Calibri" panose="020B0604020202020204" pitchFamily="34" charset="0"/>
              <a:buChar char="-"/>
            </a:pPr>
            <a:endParaRPr lang="en-GB" sz="2400">
              <a:latin typeface="Calibri"/>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  </a:t>
            </a:r>
            <a:endParaRPr lang="en-US"/>
          </a:p>
        </p:txBody>
      </p:sp>
      <p:sp>
        <p:nvSpPr>
          <p:cNvPr id="7" name="TextBox 6">
            <a:extLst>
              <a:ext uri="{FF2B5EF4-FFF2-40B4-BE49-F238E27FC236}">
                <a16:creationId xmlns:a16="http://schemas.microsoft.com/office/drawing/2014/main" id="{203A17DB-5E3A-50CC-45CD-1D2B8EC5EA51}"/>
              </a:ext>
            </a:extLst>
          </p:cNvPr>
          <p:cNvSpPr txBox="1"/>
          <p:nvPr/>
        </p:nvSpPr>
        <p:spPr>
          <a:xfrm>
            <a:off x="1331934" y="361167"/>
            <a:ext cx="9225420" cy="56169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u="sng"/>
              <a:t>If you have been affected by anything discussed during this event, the following support is available: </a:t>
            </a:r>
          </a:p>
          <a:p>
            <a:pPr algn="ctr"/>
            <a:endParaRPr lang="en-GB"/>
          </a:p>
          <a:p>
            <a:pPr algn="ctr"/>
            <a:r>
              <a:rPr lang="en-GB" sz="1900" b="1"/>
              <a:t>The Student Wellbeing and Inclusivity Service (SWIS) </a:t>
            </a:r>
            <a:endParaRPr lang="en-GB" sz="1900" b="1">
              <a:ea typeface="Calibri"/>
              <a:cs typeface="Calibri"/>
            </a:endParaRPr>
          </a:p>
          <a:p>
            <a:pPr algn="ctr"/>
            <a:r>
              <a:rPr lang="en-GB" sz="1900"/>
              <a:t>Wellbeing@essex.ac.uk | 01206 873133 </a:t>
            </a:r>
            <a:endParaRPr lang="en-GB" sz="1900">
              <a:ea typeface="Calibri" panose="020F0502020204030204"/>
              <a:cs typeface="Calibri" panose="020F0502020204030204"/>
            </a:endParaRPr>
          </a:p>
          <a:p>
            <a:pPr algn="ctr"/>
            <a:endParaRPr lang="en-GB"/>
          </a:p>
          <a:p>
            <a:pPr algn="ctr"/>
            <a:r>
              <a:rPr lang="en-GB" sz="1900" b="1"/>
              <a:t>SU Advice </a:t>
            </a:r>
            <a:endParaRPr lang="en-GB" sz="1900" b="1">
              <a:ea typeface="Calibri"/>
              <a:cs typeface="Calibri"/>
            </a:endParaRPr>
          </a:p>
          <a:p>
            <a:pPr algn="ctr"/>
            <a:r>
              <a:rPr lang="en-GB" sz="1900"/>
              <a:t>SUAdvice@essex.ac.uk | 01206 863211 </a:t>
            </a:r>
            <a:endParaRPr lang="en-GB" sz="1900">
              <a:ea typeface="Calibri" panose="020F0502020204030204"/>
              <a:cs typeface="Calibri" panose="020F0502020204030204"/>
            </a:endParaRPr>
          </a:p>
          <a:p>
            <a:pPr algn="ctr"/>
            <a:endParaRPr lang="en-GB"/>
          </a:p>
          <a:p>
            <a:pPr algn="ctr"/>
            <a:r>
              <a:rPr lang="en-GB" sz="2000" u="sng"/>
              <a:t>If out of hours service is required:</a:t>
            </a:r>
            <a:endParaRPr lang="en-GB" sz="2000" u="sng">
              <a:ea typeface="Calibri"/>
              <a:cs typeface="Calibri"/>
            </a:endParaRPr>
          </a:p>
          <a:p>
            <a:pPr algn="ctr"/>
            <a:endParaRPr lang="en-GB"/>
          </a:p>
          <a:p>
            <a:pPr algn="ctr"/>
            <a:r>
              <a:rPr lang="en-GB" sz="1900" b="1"/>
              <a:t>Student Wellbeing Support Line</a:t>
            </a:r>
            <a:r>
              <a:rPr lang="en-GB" sz="1900"/>
              <a:t>: A 24/7 phone line for students, provided by Health Assured. The number is 0800 028 3766.</a:t>
            </a:r>
            <a:endParaRPr lang="en-GB" sz="1900">
              <a:ea typeface="Calibri"/>
              <a:cs typeface="Calibri"/>
            </a:endParaRPr>
          </a:p>
          <a:p>
            <a:pPr algn="ctr"/>
            <a:endParaRPr lang="en-GB"/>
          </a:p>
          <a:p>
            <a:pPr algn="ctr"/>
            <a:r>
              <a:rPr lang="en-GB" sz="1900" b="1"/>
              <a:t>SHOUT: </a:t>
            </a:r>
            <a:r>
              <a:rPr lang="en-GB" sz="1900"/>
              <a:t>A free, confidential text service available 24/7. Text "SHOUT" to 85258.</a:t>
            </a:r>
            <a:endParaRPr lang="en-GB" sz="1900">
              <a:ea typeface="Calibri"/>
              <a:cs typeface="Calibri"/>
            </a:endParaRPr>
          </a:p>
          <a:p>
            <a:pPr algn="ctr"/>
            <a:endParaRPr lang="en-GB" sz="1900">
              <a:ea typeface="Calibri"/>
              <a:cs typeface="Calibri"/>
            </a:endParaRPr>
          </a:p>
          <a:p>
            <a:pPr algn="ctr"/>
            <a:r>
              <a:rPr lang="en-GB" sz="1900" b="1">
                <a:ea typeface="Calibri"/>
                <a:cs typeface="Calibri"/>
              </a:rPr>
              <a:t>Student Space/Student Minds: </a:t>
            </a:r>
            <a:r>
              <a:rPr lang="en-GB" sz="1900">
                <a:ea typeface="Calibri"/>
                <a:cs typeface="Calibri"/>
              </a:rPr>
              <a:t>Online support resources offering advice and information on a range of topics.</a:t>
            </a:r>
          </a:p>
          <a:p>
            <a:pPr algn="ctr"/>
            <a:r>
              <a:rPr lang="en-GB" sz="1900">
                <a:ea typeface="+mn-lt"/>
                <a:cs typeface="+mn-lt"/>
              </a:rPr>
              <a:t>www.studentspace.org.uk</a:t>
            </a:r>
            <a:endParaRPr lang="en-GB"/>
          </a:p>
        </p:txBody>
      </p:sp>
      <p:pic>
        <p:nvPicPr>
          <p:cNvPr id="3" name="Picture 2" descr="A logo for a university&#10;&#10;AI-generated content may be incorrect.">
            <a:extLst>
              <a:ext uri="{FF2B5EF4-FFF2-40B4-BE49-F238E27FC236}">
                <a16:creationId xmlns:a16="http://schemas.microsoft.com/office/drawing/2014/main" id="{3E7DD33B-700F-33A5-3D43-D6AD6B21D5EB}"/>
              </a:ext>
            </a:extLst>
          </p:cNvPr>
          <p:cNvPicPr>
            <a:picLocks noChangeAspect="1"/>
          </p:cNvPicPr>
          <p:nvPr/>
        </p:nvPicPr>
        <p:blipFill>
          <a:blip r:embed="rId3"/>
          <a:stretch>
            <a:fillRect/>
          </a:stretch>
        </p:blipFill>
        <p:spPr>
          <a:xfrm>
            <a:off x="10571372" y="5347136"/>
            <a:ext cx="1620629" cy="1510865"/>
          </a:xfrm>
          <a:prstGeom prst="rect">
            <a:avLst/>
          </a:prstGeom>
        </p:spPr>
      </p:pic>
    </p:spTree>
    <p:extLst>
      <p:ext uri="{BB962C8B-B14F-4D97-AF65-F5344CB8AC3E}">
        <p14:creationId xmlns:p14="http://schemas.microsoft.com/office/powerpoint/2010/main" val="3647259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559681"/>
            <a:ext cx="9471520" cy="4716329"/>
          </a:xfrm>
        </p:spPr>
        <p:txBody>
          <a:bodyPr vert="horz" lIns="91440" tIns="45720" rIns="91440" bIns="45720" rtlCol="0" anchor="t">
            <a:normAutofit fontScale="85000" lnSpcReduction="10000"/>
          </a:bodyPr>
          <a:lstStyle/>
          <a:p>
            <a:pPr marL="285750" indent="-285750"/>
            <a:r>
              <a:rPr lang="en-GB" sz="2400">
                <a:latin typeface="Century Gothic"/>
                <a:ea typeface="+mn-lt"/>
                <a:cs typeface="+mn-lt"/>
              </a:rPr>
              <a:t>Before you plan an event, make sure you have an estimated cost and that the President and Treasurer are in agreement that there are sufficient funds available and the money can be used for this purpose. </a:t>
            </a:r>
            <a:endParaRPr lang="en-US">
              <a:latin typeface="Century Gothic"/>
              <a:cs typeface="Calibri" panose="020F0502020204030204"/>
            </a:endParaRPr>
          </a:p>
          <a:p>
            <a:pPr marL="285750" indent="-285750"/>
            <a:endParaRPr lang="en-GB" sz="2400">
              <a:latin typeface="Century Gothic"/>
              <a:ea typeface="+mn-lt"/>
              <a:cs typeface="+mn-lt"/>
            </a:endParaRPr>
          </a:p>
          <a:p>
            <a:pPr marL="285750" indent="-285750"/>
            <a:r>
              <a:rPr lang="en-GB" sz="2400">
                <a:latin typeface="Century Gothic"/>
                <a:ea typeface="+mn-lt"/>
                <a:cs typeface="+mn-lt"/>
              </a:rPr>
              <a:t>If you are relying on selling tickets to cover the event costs, make sure to gauge interest from your members before you start making purchases –you may sell fewer tickets than you anticipate.</a:t>
            </a:r>
          </a:p>
          <a:p>
            <a:pPr marL="285750" indent="-285750"/>
            <a:endParaRPr lang="en-GB" sz="2400">
              <a:latin typeface="Century Gothic"/>
              <a:ea typeface="+mn-lt"/>
              <a:cs typeface="+mn-lt"/>
            </a:endParaRPr>
          </a:p>
          <a:p>
            <a:pPr marL="285750" indent="-285750">
              <a:lnSpc>
                <a:spcPct val="100000"/>
              </a:lnSpc>
              <a:spcBef>
                <a:spcPts val="0"/>
              </a:spcBef>
            </a:pPr>
            <a:r>
              <a:rPr lang="en-GB" sz="2400">
                <a:latin typeface="Century Gothic"/>
                <a:ea typeface="+mn-lt"/>
                <a:cs typeface="+mn-lt"/>
              </a:rPr>
              <a:t>You cannot use expected income to buy things, wait until you have sold sufficient tickets in order to make your purchase, or claim back this cost.</a:t>
            </a:r>
          </a:p>
          <a:p>
            <a:pPr marL="0" indent="0">
              <a:lnSpc>
                <a:spcPct val="100000"/>
              </a:lnSpc>
              <a:spcBef>
                <a:spcPts val="0"/>
              </a:spcBef>
              <a:buNone/>
            </a:pPr>
            <a:endParaRPr lang="en-GB" sz="2400">
              <a:latin typeface="Century Gothic"/>
              <a:ea typeface="+mn-lt"/>
              <a:cs typeface="+mn-lt"/>
            </a:endParaRPr>
          </a:p>
          <a:p>
            <a:pPr marL="285750" indent="-285750">
              <a:lnSpc>
                <a:spcPct val="100000"/>
              </a:lnSpc>
              <a:spcBef>
                <a:spcPts val="0"/>
              </a:spcBef>
            </a:pPr>
            <a:r>
              <a:rPr lang="en-GB" sz="2400">
                <a:latin typeface="Century Gothic"/>
                <a:ea typeface="+mn-lt"/>
                <a:cs typeface="+mn-lt"/>
              </a:rPr>
              <a:t>All web sales are processed at the end of each month – for example any money made from tickets at an event on the 6th October wouldn’t be processed and accessible to view in your account until the start of November. </a:t>
            </a:r>
            <a:endParaRPr lang="en-GB">
              <a:latin typeface="Century Gothic"/>
              <a:ea typeface="+mn-lt"/>
              <a:cs typeface="+mn-lt"/>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Funding your events </a:t>
            </a:r>
            <a:endParaRPr lang="en-US"/>
          </a:p>
        </p:txBody>
      </p:sp>
      <p:pic>
        <p:nvPicPr>
          <p:cNvPr id="3" name="Picture 2" descr="A logo for a university&#10;&#10;AI-generated content may be incorrect.">
            <a:extLst>
              <a:ext uri="{FF2B5EF4-FFF2-40B4-BE49-F238E27FC236}">
                <a16:creationId xmlns:a16="http://schemas.microsoft.com/office/drawing/2014/main" id="{9A7C80CB-858C-918C-2333-DA21FB690CCC}"/>
              </a:ext>
            </a:extLst>
          </p:cNvPr>
          <p:cNvPicPr>
            <a:picLocks noChangeAspect="1"/>
          </p:cNvPicPr>
          <p:nvPr/>
        </p:nvPicPr>
        <p:blipFill>
          <a:blip r:embed="rId3"/>
          <a:stretch>
            <a:fillRect/>
          </a:stretch>
        </p:blipFill>
        <p:spPr>
          <a:xfrm>
            <a:off x="10311580" y="5051321"/>
            <a:ext cx="1880421" cy="1806680"/>
          </a:xfrm>
          <a:prstGeom prst="rect">
            <a:avLst/>
          </a:prstGeom>
        </p:spPr>
      </p:pic>
    </p:spTree>
    <p:extLst>
      <p:ext uri="{BB962C8B-B14F-4D97-AF65-F5344CB8AC3E}">
        <p14:creationId xmlns:p14="http://schemas.microsoft.com/office/powerpoint/2010/main" val="134645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799166"/>
            <a:ext cx="9422854" cy="4476844"/>
          </a:xfrm>
        </p:spPr>
        <p:txBody>
          <a:bodyPr vert="horz" lIns="91440" tIns="45720" rIns="91440" bIns="45720" rtlCol="0" anchor="t">
            <a:normAutofit fontScale="77500" lnSpcReduction="20000"/>
          </a:bodyPr>
          <a:lstStyle/>
          <a:p>
            <a:pPr marL="342900" indent="-342900"/>
            <a:r>
              <a:rPr lang="en-GB" sz="2400" dirty="0">
                <a:latin typeface="Century Gothic"/>
                <a:ea typeface="+mn-lt"/>
                <a:cs typeface="+mn-lt"/>
              </a:rPr>
              <a:t>We can create tickets that can be added to your event online and purchased by students. The income from ticket sales goes straight into your society account at the end of each month. </a:t>
            </a:r>
            <a:endParaRPr lang="en-GB" sz="2400" dirty="0">
              <a:latin typeface="Century Gothic"/>
              <a:cs typeface="Calibri"/>
            </a:endParaRPr>
          </a:p>
          <a:p>
            <a:pPr marL="342900" indent="-342900"/>
            <a:endParaRPr lang="en-GB" sz="2400" dirty="0">
              <a:latin typeface="Century Gothic"/>
              <a:ea typeface="Calibri" panose="020F0502020204030204"/>
              <a:cs typeface="Calibri" panose="020F0502020204030204"/>
            </a:endParaRPr>
          </a:p>
          <a:p>
            <a:pPr marL="342900" indent="-342900"/>
            <a:r>
              <a:rPr lang="en-GB" sz="2400" dirty="0">
                <a:latin typeface="Century Gothic"/>
                <a:ea typeface="Calibri" panose="020F0502020204030204"/>
                <a:cs typeface="Calibri" panose="020F0502020204030204"/>
              </a:rPr>
              <a:t>We can add requirements on tickets, for example if it is a members only event, we can set a ticket requirement so only members can buy them.</a:t>
            </a:r>
          </a:p>
          <a:p>
            <a:pPr marL="342900" indent="-342900"/>
            <a:endParaRPr lang="en-GB" sz="2400" dirty="0">
              <a:latin typeface="Century Gothic"/>
              <a:ea typeface="Calibri" panose="020F0502020204030204"/>
              <a:cs typeface="Calibri" panose="020F0502020204030204"/>
            </a:endParaRPr>
          </a:p>
          <a:p>
            <a:pPr marL="342900" indent="-342900"/>
            <a:r>
              <a:rPr lang="en-GB" sz="2400" dirty="0">
                <a:latin typeface="Century Gothic"/>
                <a:ea typeface="Calibri" panose="020F0502020204030204"/>
                <a:cs typeface="Calibri" panose="020F0502020204030204"/>
              </a:rPr>
              <a:t>To request tickets to be added to your event, please fill in this form </a:t>
            </a:r>
            <a:r>
              <a:rPr lang="en-GB" sz="2400" dirty="0">
                <a:latin typeface="Century Gothic"/>
                <a:ea typeface="+mn-lt"/>
                <a:cs typeface="+mn-lt"/>
                <a:hlinkClick r:id="rId3"/>
              </a:rPr>
              <a:t>Society Ticket Request Current (typeform.com)</a:t>
            </a:r>
            <a:endParaRPr lang="en-GB" sz="2400" dirty="0">
              <a:latin typeface="Century Gothic"/>
              <a:ea typeface="Calibri" panose="020F0502020204030204"/>
              <a:cs typeface="Calibri" panose="020F0502020204030204"/>
            </a:endParaRPr>
          </a:p>
          <a:p>
            <a:pPr marL="342900" indent="-342900"/>
            <a:endParaRPr lang="en-GB" sz="2400" dirty="0">
              <a:latin typeface="Century Gothic"/>
              <a:ea typeface="Calibri" panose="020F0502020204030204"/>
              <a:cs typeface="Calibri" panose="020F0502020204030204"/>
            </a:endParaRPr>
          </a:p>
          <a:p>
            <a:pPr marL="342900" indent="-342900"/>
            <a:r>
              <a:rPr lang="en-GB" sz="2400" dirty="0">
                <a:latin typeface="Century Gothic"/>
                <a:ea typeface="Calibri" panose="020F0502020204030204"/>
                <a:cs typeface="Calibri" panose="020F0502020204030204"/>
              </a:rPr>
              <a:t>Be mindful that 20% VAT will be taken off any ticket income, which is handled by our Finance team.</a:t>
            </a:r>
          </a:p>
          <a:p>
            <a:pPr marL="342900" indent="-342900"/>
            <a:endParaRPr lang="en-GB" sz="2400" dirty="0">
              <a:latin typeface="Century Gothic"/>
              <a:ea typeface="+mn-lt"/>
              <a:cs typeface="+mn-lt"/>
            </a:endParaRPr>
          </a:p>
          <a:p>
            <a:pPr marL="342900" indent="-342900"/>
            <a:r>
              <a:rPr lang="en-GB" sz="2400" dirty="0">
                <a:latin typeface="Century Gothic"/>
                <a:ea typeface="+mn-lt"/>
                <a:cs typeface="+mn-lt"/>
              </a:rPr>
              <a:t>Do not use third-party sites to sell tickets (e.g. Eventbrite or </a:t>
            </a:r>
            <a:r>
              <a:rPr lang="en-GB" sz="2400" dirty="0" err="1">
                <a:latin typeface="Century Gothic"/>
                <a:ea typeface="+mn-lt"/>
                <a:cs typeface="+mn-lt"/>
              </a:rPr>
              <a:t>Fatsoma</a:t>
            </a:r>
            <a:r>
              <a:rPr lang="en-GB" sz="2400" dirty="0">
                <a:latin typeface="Century Gothic"/>
                <a:ea typeface="+mn-lt"/>
                <a:cs typeface="+mn-lt"/>
              </a:rPr>
              <a:t>). They will very likely take a cut and you will be liable for ensuring you follow VAT laws yourselves.</a:t>
            </a:r>
            <a:endParaRPr lang="en-GB" dirty="0">
              <a:cs typeface="Calibri" panose="020F0502020204030204"/>
            </a:endParaRPr>
          </a:p>
          <a:p>
            <a:pPr marL="342900" indent="-342900">
              <a:buFont typeface="Calibri" panose="020B0604020202020204" pitchFamily="34" charset="0"/>
              <a:buChar char="-"/>
            </a:pPr>
            <a:endParaRPr lang="en-GB" sz="2400" dirty="0">
              <a:latin typeface="Calibri"/>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Ticketing your events </a:t>
            </a:r>
            <a:endParaRPr lang="en-US"/>
          </a:p>
        </p:txBody>
      </p:sp>
      <p:pic>
        <p:nvPicPr>
          <p:cNvPr id="3" name="Picture 2" descr="A logo for a university&#10;&#10;AI-generated content may be incorrect.">
            <a:extLst>
              <a:ext uri="{FF2B5EF4-FFF2-40B4-BE49-F238E27FC236}">
                <a16:creationId xmlns:a16="http://schemas.microsoft.com/office/drawing/2014/main" id="{5EF1468B-8CD1-BC48-1D09-0D1DB75EE20A}"/>
              </a:ext>
            </a:extLst>
          </p:cNvPr>
          <p:cNvPicPr>
            <a:picLocks noChangeAspect="1"/>
          </p:cNvPicPr>
          <p:nvPr/>
        </p:nvPicPr>
        <p:blipFill>
          <a:blip r:embed="rId4"/>
          <a:stretch>
            <a:fillRect/>
          </a:stretch>
        </p:blipFill>
        <p:spPr>
          <a:xfrm>
            <a:off x="10164097" y="4952999"/>
            <a:ext cx="2027904" cy="1905002"/>
          </a:xfrm>
          <a:prstGeom prst="rect">
            <a:avLst/>
          </a:prstGeom>
        </p:spPr>
      </p:pic>
    </p:spTree>
    <p:extLst>
      <p:ext uri="{BB962C8B-B14F-4D97-AF65-F5344CB8AC3E}">
        <p14:creationId xmlns:p14="http://schemas.microsoft.com/office/powerpoint/2010/main" val="3425587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799166"/>
            <a:ext cx="9602148" cy="4476844"/>
          </a:xfrm>
        </p:spPr>
        <p:txBody>
          <a:bodyPr vert="horz" lIns="91440" tIns="45720" rIns="91440" bIns="45720" rtlCol="0" anchor="t">
            <a:normAutofit/>
          </a:bodyPr>
          <a:lstStyle/>
          <a:p>
            <a:r>
              <a:rPr lang="en-US" sz="2400">
                <a:latin typeface="Century Gothic"/>
                <a:cs typeface="Calibri" panose="020F0502020204030204"/>
              </a:rPr>
              <a:t>We strongly encourage you to collaborate with other societies. It is a nice way to do events you may not have considered doing before, meet new people, reach new audiences and share resources/funding to put on a bigger event</a:t>
            </a:r>
            <a:endParaRPr lang="en-US">
              <a:latin typeface="Century Gothic"/>
            </a:endParaRPr>
          </a:p>
          <a:p>
            <a:endParaRPr lang="en-US" sz="2400">
              <a:latin typeface="Century Gothic"/>
              <a:ea typeface="Calibri" panose="020F0502020204030204"/>
              <a:cs typeface="Calibri" panose="020F0502020204030204"/>
            </a:endParaRPr>
          </a:p>
          <a:p>
            <a:r>
              <a:rPr lang="en-US" sz="2400">
                <a:latin typeface="Century Gothic"/>
                <a:ea typeface="Calibri" panose="020F0502020204030204"/>
                <a:cs typeface="Calibri" panose="020F0502020204030204"/>
              </a:rPr>
              <a:t>If you are a departmental society, you can also reach out to your department to see if they will collaborate on an event with you. This is a good way to get their expertise, and departments can often help with promoting events or supporting with some funding (such as supplying snacks)</a:t>
            </a: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Collaborations </a:t>
            </a:r>
            <a:endParaRPr lang="en-US"/>
          </a:p>
        </p:txBody>
      </p:sp>
      <p:pic>
        <p:nvPicPr>
          <p:cNvPr id="3" name="Picture 2" descr="A logo for a university&#10;&#10;AI-generated content may be incorrect.">
            <a:extLst>
              <a:ext uri="{FF2B5EF4-FFF2-40B4-BE49-F238E27FC236}">
                <a16:creationId xmlns:a16="http://schemas.microsoft.com/office/drawing/2014/main" id="{2395B2E1-E092-73EA-4660-9C3678892991}"/>
              </a:ext>
            </a:extLst>
          </p:cNvPr>
          <p:cNvPicPr>
            <a:picLocks noChangeAspect="1"/>
          </p:cNvPicPr>
          <p:nvPr/>
        </p:nvPicPr>
        <p:blipFill>
          <a:blip r:embed="rId3"/>
          <a:stretch>
            <a:fillRect/>
          </a:stretch>
        </p:blipFill>
        <p:spPr>
          <a:xfrm>
            <a:off x="10164097" y="4952999"/>
            <a:ext cx="2027904" cy="1905002"/>
          </a:xfrm>
          <a:prstGeom prst="rect">
            <a:avLst/>
          </a:prstGeom>
        </p:spPr>
      </p:pic>
    </p:spTree>
    <p:extLst>
      <p:ext uri="{BB962C8B-B14F-4D97-AF65-F5344CB8AC3E}">
        <p14:creationId xmlns:p14="http://schemas.microsoft.com/office/powerpoint/2010/main" val="3669584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2958106" y="2958106"/>
            <a:ext cx="6858000" cy="941789"/>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6" name="Group 6"/>
          <p:cNvGrpSpPr/>
          <p:nvPr/>
        </p:nvGrpSpPr>
        <p:grpSpPr>
          <a:xfrm>
            <a:off x="415948" y="1208812"/>
            <a:ext cx="109893" cy="809155"/>
            <a:chOff x="0" y="0"/>
            <a:chExt cx="219785" cy="1618311"/>
          </a:xfrm>
        </p:grpSpPr>
        <p:sp>
          <p:nvSpPr>
            <p:cNvPr id="7" name="AutoShape 7"/>
            <p:cNvSpPr/>
            <p:nvPr/>
          </p:nvSpPr>
          <p:spPr>
            <a:xfrm rot="5400000">
              <a:off x="-8281" y="8281"/>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AutoShape 8"/>
            <p:cNvSpPr/>
            <p:nvPr/>
          </p:nvSpPr>
          <p:spPr>
            <a:xfrm rot="5400000">
              <a:off x="-8281" y="468936"/>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9" name="AutoShape 9"/>
            <p:cNvSpPr/>
            <p:nvPr/>
          </p:nvSpPr>
          <p:spPr>
            <a:xfrm rot="5400000">
              <a:off x="-8281" y="929590"/>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AutoShape 10"/>
            <p:cNvSpPr/>
            <p:nvPr/>
          </p:nvSpPr>
          <p:spPr>
            <a:xfrm rot="5400000">
              <a:off x="-8281" y="1390244"/>
              <a:ext cx="236347" cy="219785"/>
            </a:xfrm>
            <a:prstGeom prst="rect">
              <a:avLst/>
            </a:prstGeom>
            <a:solidFill>
              <a:srgbClr val="0000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1" name="AutoShape 11"/>
            <p:cNvSpPr/>
            <p:nvPr/>
          </p:nvSpPr>
          <p:spPr>
            <a:xfrm rot="5400000">
              <a:off x="66678" y="538642"/>
              <a:ext cx="86430" cy="80373"/>
            </a:xfrm>
            <a:prstGeom prst="rect">
              <a:avLst/>
            </a:prstGeom>
            <a:solidFill>
              <a:srgbClr val="FFDD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6" name="TextBox 12">
            <a:extLst>
              <a:ext uri="{FF2B5EF4-FFF2-40B4-BE49-F238E27FC236}">
                <a16:creationId xmlns:a16="http://schemas.microsoft.com/office/drawing/2014/main" id="{3B8E65CB-D123-48C2-3B63-FE52A97CBB51}"/>
              </a:ext>
            </a:extLst>
          </p:cNvPr>
          <p:cNvSpPr txBox="1"/>
          <p:nvPr/>
        </p:nvSpPr>
        <p:spPr>
          <a:xfrm>
            <a:off x="1397000" y="315913"/>
            <a:ext cx="10674091" cy="151118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6080"/>
              </a:lnSpc>
            </a:pPr>
            <a:r>
              <a:rPr lang="en-US" sz="5000">
                <a:solidFill>
                  <a:srgbClr val="000000"/>
                </a:solidFill>
                <a:latin typeface="Century Gothic"/>
              </a:rPr>
              <a:t>How we can help promote your events</a:t>
            </a:r>
            <a:endParaRPr lang="en-US" sz="5000">
              <a:latin typeface="Century Gothic"/>
            </a:endParaRPr>
          </a:p>
        </p:txBody>
      </p:sp>
      <p:sp>
        <p:nvSpPr>
          <p:cNvPr id="4" name="TextBox 3">
            <a:extLst>
              <a:ext uri="{FF2B5EF4-FFF2-40B4-BE49-F238E27FC236}">
                <a16:creationId xmlns:a16="http://schemas.microsoft.com/office/drawing/2014/main" id="{D5170FCE-AA76-F8EF-7F77-8513777DE92A}"/>
              </a:ext>
            </a:extLst>
          </p:cNvPr>
          <p:cNvSpPr txBox="1"/>
          <p:nvPr/>
        </p:nvSpPr>
        <p:spPr>
          <a:xfrm>
            <a:off x="1393527" y="2312217"/>
            <a:ext cx="1016551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dirty="0">
                <a:latin typeface="Century Gothic"/>
                <a:cs typeface="Calibri" panose="020F0502020204030204"/>
              </a:rPr>
              <a:t>Email </a:t>
            </a:r>
            <a:r>
              <a:rPr lang="en-GB" sz="2000" dirty="0">
                <a:latin typeface="Century Gothic"/>
                <a:cs typeface="Calibri" panose="020F0502020204030204"/>
                <a:hlinkClick r:id="rId3"/>
              </a:rPr>
              <a:t>susouthend@essex.ac.uk</a:t>
            </a:r>
            <a:r>
              <a:rPr lang="en-GB" sz="2000" dirty="0">
                <a:latin typeface="Century Gothic"/>
                <a:cs typeface="Calibri" panose="020F0502020204030204"/>
              </a:rPr>
              <a:t> to request that we promote it as a story on our Instagram, please include an image or any information you want us to include. </a:t>
            </a:r>
          </a:p>
          <a:p>
            <a:pPr marL="285750" indent="-285750">
              <a:buFont typeface="Arial"/>
              <a:buChar char="•"/>
            </a:pPr>
            <a:endParaRPr lang="en-GB" sz="2000" dirty="0">
              <a:latin typeface="Century Gothic"/>
              <a:cs typeface="Calibri" panose="020F0502020204030204"/>
            </a:endParaRPr>
          </a:p>
          <a:p>
            <a:pPr marL="285750" indent="-285750">
              <a:buFont typeface="Arial"/>
              <a:buChar char="•"/>
            </a:pPr>
            <a:r>
              <a:rPr lang="en-GB" sz="2000" dirty="0">
                <a:latin typeface="Century Gothic"/>
                <a:cs typeface="Calibri" panose="020F0502020204030204"/>
              </a:rPr>
              <a:t>You can tag </a:t>
            </a:r>
            <a:r>
              <a:rPr lang="en-GB" sz="2000" b="1" dirty="0">
                <a:latin typeface="Century Gothic"/>
                <a:cs typeface="Calibri" panose="020F0502020204030204"/>
              </a:rPr>
              <a:t>@essexsusouthend </a:t>
            </a:r>
            <a:r>
              <a:rPr lang="en-GB" sz="2000" dirty="0">
                <a:latin typeface="Century Gothic"/>
                <a:cs typeface="Calibri" panose="020F0502020204030204"/>
              </a:rPr>
              <a:t>in your stories that promote events and Marketing may repost your story.</a:t>
            </a:r>
          </a:p>
        </p:txBody>
      </p:sp>
      <p:pic>
        <p:nvPicPr>
          <p:cNvPr id="5" name="Picture 4" descr="A logo for a university&#10;&#10;AI-generated content may be incorrect.">
            <a:extLst>
              <a:ext uri="{FF2B5EF4-FFF2-40B4-BE49-F238E27FC236}">
                <a16:creationId xmlns:a16="http://schemas.microsoft.com/office/drawing/2014/main" id="{D10F57A3-C889-5E4B-F1C5-049FE32E11E2}"/>
              </a:ext>
            </a:extLst>
          </p:cNvPr>
          <p:cNvPicPr>
            <a:picLocks noChangeAspect="1"/>
          </p:cNvPicPr>
          <p:nvPr/>
        </p:nvPicPr>
        <p:blipFill>
          <a:blip r:embed="rId4"/>
          <a:stretch>
            <a:fillRect/>
          </a:stretch>
        </p:blipFill>
        <p:spPr>
          <a:xfrm>
            <a:off x="10754032" y="5506063"/>
            <a:ext cx="1437969" cy="1351938"/>
          </a:xfrm>
          <a:prstGeom prst="rect">
            <a:avLst/>
          </a:prstGeom>
        </p:spPr>
      </p:pic>
      <p:sp>
        <p:nvSpPr>
          <p:cNvPr id="13" name="TextBox 12">
            <a:extLst>
              <a:ext uri="{FF2B5EF4-FFF2-40B4-BE49-F238E27FC236}">
                <a16:creationId xmlns:a16="http://schemas.microsoft.com/office/drawing/2014/main" id="{8966FAE2-C248-4103-6E67-5F1B071C2EE3}"/>
              </a:ext>
            </a:extLst>
          </p:cNvPr>
          <p:cNvSpPr txBox="1"/>
          <p:nvPr/>
        </p:nvSpPr>
        <p:spPr>
          <a:xfrm>
            <a:off x="1400503" y="4724400"/>
            <a:ext cx="879978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dirty="0">
                <a:latin typeface="Century Gothic"/>
              </a:rPr>
              <a:t>To be featured on the @essexsu Instagram or on the digital screens, email your request to </a:t>
            </a:r>
            <a:r>
              <a:rPr lang="en-GB" sz="2000" u="sng" dirty="0">
                <a:solidFill>
                  <a:srgbClr val="0563C1"/>
                </a:solidFill>
                <a:latin typeface="Century Gothic"/>
                <a:cs typeface="Arial"/>
                <a:hlinkClick r:id="rId3"/>
              </a:rPr>
              <a:t>susouthend@essex.ac.uk</a:t>
            </a:r>
            <a:r>
              <a:rPr lang="en-GB" sz="2000" u="sng" dirty="0">
                <a:solidFill>
                  <a:srgbClr val="0563C1"/>
                </a:solidFill>
                <a:latin typeface="Century Gothic"/>
                <a:cs typeface="Arial"/>
              </a:rPr>
              <a:t> </a:t>
            </a:r>
            <a:r>
              <a:rPr lang="en-GB" sz="2000" dirty="0">
                <a:latin typeface="Century Gothic"/>
              </a:rPr>
              <a:t>with </a:t>
            </a:r>
            <a:r>
              <a:rPr lang="en-GB" sz="2000" b="1" dirty="0">
                <a:latin typeface="Century Gothic"/>
              </a:rPr>
              <a:t>at least 1 months' notice</a:t>
            </a:r>
            <a:r>
              <a:rPr lang="en-GB" sz="2000" dirty="0">
                <a:latin typeface="Century Gothic"/>
              </a:rPr>
              <a:t>. We will pass this onto the Marketing team who will provide support dependent on relevancy and staff capacity. </a:t>
            </a: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3072211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F0FB4192-40D6-419D-8577-1E1614485210}"/>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D6914BC1-6702-4C38-88C0-276E7AE6C1F7}"/>
              </a:ext>
            </a:extLst>
          </p:cNvPr>
          <p:cNvSpPr>
            <a:spLocks noGrp="1"/>
          </p:cNvSpPr>
          <p:nvPr>
            <p:ph type="title"/>
          </p:nvPr>
        </p:nvSpPr>
        <p:spPr/>
        <p:txBody>
          <a:bodyPr/>
          <a:lstStyle/>
          <a:p>
            <a:r>
              <a:rPr lang="en-GB" b="1">
                <a:latin typeface="Century Gothic"/>
              </a:rPr>
              <a:t>Q&amp;A</a:t>
            </a:r>
          </a:p>
        </p:txBody>
      </p:sp>
      <p:sp>
        <p:nvSpPr>
          <p:cNvPr id="4" name="Content Placeholder 3">
            <a:extLst>
              <a:ext uri="{FF2B5EF4-FFF2-40B4-BE49-F238E27FC236}">
                <a16:creationId xmlns:a16="http://schemas.microsoft.com/office/drawing/2014/main" id="{94265554-287D-4FE9-AD16-AB3FFA508EF1}"/>
              </a:ext>
            </a:extLst>
          </p:cNvPr>
          <p:cNvSpPr>
            <a:spLocks noGrp="1"/>
          </p:cNvSpPr>
          <p:nvPr>
            <p:ph idx="1"/>
          </p:nvPr>
        </p:nvSpPr>
        <p:spPr/>
        <p:txBody>
          <a:bodyPr vert="horz" lIns="91440" tIns="45720" rIns="91440" bIns="45720" rtlCol="0" anchor="t">
            <a:normAutofit/>
          </a:bodyPr>
          <a:lstStyle/>
          <a:p>
            <a:pPr marL="0" indent="0">
              <a:buNone/>
            </a:pPr>
            <a:r>
              <a:rPr lang="en-GB" dirty="0">
                <a:latin typeface="Century Gothic"/>
              </a:rPr>
              <a:t>We now have time for some questions. </a:t>
            </a:r>
          </a:p>
          <a:p>
            <a:pPr marL="0" indent="0">
              <a:buNone/>
            </a:pPr>
            <a:endParaRPr lang="en-GB" dirty="0">
              <a:latin typeface="Century Gothic"/>
              <a:ea typeface="Calibri" panose="020F0502020204030204"/>
              <a:cs typeface="Calibri" panose="020F0502020204030204"/>
            </a:endParaRPr>
          </a:p>
          <a:p>
            <a:pPr marL="0" indent="0">
              <a:buNone/>
            </a:pPr>
            <a:r>
              <a:rPr lang="en-GB" dirty="0">
                <a:latin typeface="Century Gothic"/>
                <a:ea typeface="Calibri" panose="020F0502020204030204"/>
                <a:cs typeface="Calibri" panose="020F0502020204030204"/>
              </a:rPr>
              <a:t>These slides will be sent out after the meeting</a:t>
            </a:r>
          </a:p>
          <a:p>
            <a:pPr marL="0" indent="0">
              <a:buNone/>
            </a:pPr>
            <a:endParaRPr lang="en-GB" dirty="0">
              <a:latin typeface="Century Gothic"/>
              <a:ea typeface="Calibri" panose="020F0502020204030204"/>
              <a:cs typeface="Calibri" panose="020F0502020204030204"/>
            </a:endParaRPr>
          </a:p>
          <a:p>
            <a:endParaRPr lang="en-GB" dirty="0">
              <a:ea typeface="Calibri" panose="020F0502020204030204"/>
              <a:cs typeface="Calibri" panose="020F0502020204030204"/>
            </a:endParaRPr>
          </a:p>
        </p:txBody>
      </p:sp>
      <p:pic>
        <p:nvPicPr>
          <p:cNvPr id="3" name="Picture 2" descr="A logo for a university&#10;&#10;AI-generated content may be incorrect.">
            <a:extLst>
              <a:ext uri="{FF2B5EF4-FFF2-40B4-BE49-F238E27FC236}">
                <a16:creationId xmlns:a16="http://schemas.microsoft.com/office/drawing/2014/main" id="{09E16D55-B39F-B78E-D2E9-960DF829F625}"/>
              </a:ext>
            </a:extLst>
          </p:cNvPr>
          <p:cNvPicPr>
            <a:picLocks noChangeAspect="1"/>
          </p:cNvPicPr>
          <p:nvPr/>
        </p:nvPicPr>
        <p:blipFill>
          <a:blip r:embed="rId3"/>
          <a:stretch>
            <a:fillRect/>
          </a:stretch>
        </p:blipFill>
        <p:spPr>
          <a:xfrm>
            <a:off x="10164097" y="4952999"/>
            <a:ext cx="2027904" cy="1905002"/>
          </a:xfrm>
          <a:prstGeom prst="rect">
            <a:avLst/>
          </a:prstGeom>
        </p:spPr>
      </p:pic>
    </p:spTree>
    <p:extLst>
      <p:ext uri="{BB962C8B-B14F-4D97-AF65-F5344CB8AC3E}">
        <p14:creationId xmlns:p14="http://schemas.microsoft.com/office/powerpoint/2010/main" val="256498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3523298" y="1789397"/>
            <a:ext cx="4678457" cy="4476844"/>
          </a:xfrm>
        </p:spPr>
        <p:txBody>
          <a:bodyPr vert="horz" lIns="91440" tIns="45720" rIns="91440" bIns="45720" rtlCol="0" anchor="t">
            <a:normAutofit/>
          </a:bodyPr>
          <a:lstStyle/>
          <a:p>
            <a:pPr marL="0" indent="0">
              <a:buNone/>
            </a:pPr>
            <a:r>
              <a:rPr lang="en-GB" sz="2400">
                <a:latin typeface="Century Gothic"/>
              </a:rPr>
              <a:t>On essexstudent.com, you have access to our Societies Toolkit.</a:t>
            </a:r>
            <a:endParaRPr lang="en-US"/>
          </a:p>
          <a:p>
            <a:pPr marL="0" indent="0">
              <a:buNone/>
            </a:pPr>
            <a:endParaRPr lang="en-GB" sz="2400">
              <a:latin typeface="Century Gothic"/>
              <a:ea typeface="Calibri" panose="020F0502020204030204"/>
              <a:cs typeface="Calibri" panose="020F0502020204030204"/>
            </a:endParaRPr>
          </a:p>
          <a:p>
            <a:pPr marL="0" indent="0">
              <a:buNone/>
            </a:pPr>
            <a:endParaRPr lang="en-GB" sz="2400">
              <a:latin typeface="Century Gothic"/>
              <a:ea typeface="Calibri" panose="020F0502020204030204"/>
              <a:cs typeface="Calibri" panose="020F0502020204030204"/>
            </a:endParaRPr>
          </a:p>
          <a:p>
            <a:pPr marL="0" indent="0">
              <a:buNone/>
            </a:pPr>
            <a:r>
              <a:rPr lang="en-GB" sz="2400">
                <a:latin typeface="Century Gothic"/>
                <a:ea typeface="Calibri" panose="020F0502020204030204"/>
                <a:cs typeface="Calibri" panose="020F0502020204030204"/>
              </a:rPr>
              <a:t>This toolkit has lots of useful resources and forms which will help you put on successful events. </a:t>
            </a:r>
          </a:p>
          <a:p>
            <a:pPr marL="0" indent="0">
              <a:buNone/>
            </a:pPr>
            <a:endParaRPr lang="en-GB" sz="2400">
              <a:latin typeface="Century Gothic"/>
              <a:ea typeface="Calibri" panose="020F0502020204030204"/>
              <a:cs typeface="Calibri" panose="020F0502020204030204"/>
            </a:endParaRPr>
          </a:p>
          <a:p>
            <a:pPr marL="0" indent="0">
              <a:buNone/>
            </a:pPr>
            <a:endParaRPr lang="en-GB" sz="2400">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pPr algn="ctr"/>
            <a:r>
              <a:rPr lang="en-GB" b="1">
                <a:latin typeface="Century Gothic"/>
              </a:rPr>
              <a:t>Societies Toolkit </a:t>
            </a:r>
            <a:endParaRPr lang="en-US">
              <a:ea typeface="Calibri Light" panose="020F0302020204030204"/>
              <a:cs typeface="Calibri Light" panose="020F0302020204030204"/>
            </a:endParaRPr>
          </a:p>
        </p:txBody>
      </p:sp>
      <p:pic>
        <p:nvPicPr>
          <p:cNvPr id="2" name="Picture 1" descr="A group of people posing for a photo&#10;&#10;Description automatically generated">
            <a:extLst>
              <a:ext uri="{FF2B5EF4-FFF2-40B4-BE49-F238E27FC236}">
                <a16:creationId xmlns:a16="http://schemas.microsoft.com/office/drawing/2014/main" id="{4971DDE2-CF5F-78BE-1970-4108DAA7EC2D}"/>
              </a:ext>
            </a:extLst>
          </p:cNvPr>
          <p:cNvPicPr>
            <a:picLocks noChangeAspect="1"/>
          </p:cNvPicPr>
          <p:nvPr/>
        </p:nvPicPr>
        <p:blipFill>
          <a:blip r:embed="rId3"/>
          <a:stretch>
            <a:fillRect/>
          </a:stretch>
        </p:blipFill>
        <p:spPr>
          <a:xfrm>
            <a:off x="184891" y="1675600"/>
            <a:ext cx="3338233" cy="4133850"/>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B0BA2E64-3C34-33E9-F25C-71CD0ADAC769}"/>
              </a:ext>
            </a:extLst>
          </p:cNvPr>
          <p:cNvPicPr>
            <a:picLocks noChangeAspect="1"/>
          </p:cNvPicPr>
          <p:nvPr/>
        </p:nvPicPr>
        <p:blipFill>
          <a:blip r:embed="rId4"/>
          <a:stretch>
            <a:fillRect/>
          </a:stretch>
        </p:blipFill>
        <p:spPr>
          <a:xfrm>
            <a:off x="8205549" y="1359456"/>
            <a:ext cx="2857500" cy="2857500"/>
          </a:xfrm>
          <a:prstGeom prst="rect">
            <a:avLst/>
          </a:prstGeom>
        </p:spPr>
      </p:pic>
      <p:pic>
        <p:nvPicPr>
          <p:cNvPr id="9" name="Graphic 8" descr="Line arrow: Anti-clockwise curve with solid fill">
            <a:extLst>
              <a:ext uri="{FF2B5EF4-FFF2-40B4-BE49-F238E27FC236}">
                <a16:creationId xmlns:a16="http://schemas.microsoft.com/office/drawing/2014/main" id="{8A94F8FA-B3AC-1688-1F0A-6A7FD0BFB5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460000">
            <a:off x="9404861" y="4059373"/>
            <a:ext cx="914400" cy="914400"/>
          </a:xfrm>
          <a:prstGeom prst="rect">
            <a:avLst/>
          </a:prstGeom>
        </p:spPr>
      </p:pic>
      <p:pic>
        <p:nvPicPr>
          <p:cNvPr id="10" name="Picture 9" descr="A logo for a university&#10;&#10;AI-generated content may be incorrect.">
            <a:extLst>
              <a:ext uri="{FF2B5EF4-FFF2-40B4-BE49-F238E27FC236}">
                <a16:creationId xmlns:a16="http://schemas.microsoft.com/office/drawing/2014/main" id="{955449DE-6320-B4CC-F2F0-4A73973DD446}"/>
              </a:ext>
            </a:extLst>
          </p:cNvPr>
          <p:cNvPicPr>
            <a:picLocks noChangeAspect="1"/>
          </p:cNvPicPr>
          <p:nvPr/>
        </p:nvPicPr>
        <p:blipFill>
          <a:blip r:embed="rId7"/>
          <a:stretch>
            <a:fillRect/>
          </a:stretch>
        </p:blipFill>
        <p:spPr>
          <a:xfrm>
            <a:off x="10336161" y="5051321"/>
            <a:ext cx="1855840" cy="1794390"/>
          </a:xfrm>
          <a:prstGeom prst="rect">
            <a:avLst/>
          </a:prstGeom>
        </p:spPr>
      </p:pic>
      <p:sp>
        <p:nvSpPr>
          <p:cNvPr id="8" name="TextBox 6">
            <a:extLst>
              <a:ext uri="{FF2B5EF4-FFF2-40B4-BE49-F238E27FC236}">
                <a16:creationId xmlns:a16="http://schemas.microsoft.com/office/drawing/2014/main" id="{14CAE615-E28C-8CAE-EA27-F1F3692D4BEE}"/>
              </a:ext>
            </a:extLst>
          </p:cNvPr>
          <p:cNvSpPr txBox="1"/>
          <p:nvPr/>
        </p:nvSpPr>
        <p:spPr>
          <a:xfrm>
            <a:off x="8023035" y="4439093"/>
            <a:ext cx="2132718"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latin typeface="Century Gothic"/>
                <a:cs typeface="Calibri"/>
              </a:rPr>
              <a:t>Scan here       to visit the societies toolkit</a:t>
            </a:r>
            <a:endParaRPr lang="en-GB">
              <a:latin typeface="Century Gothic"/>
              <a:cs typeface="Calibri"/>
            </a:endParaRPr>
          </a:p>
        </p:txBody>
      </p:sp>
    </p:spTree>
    <p:extLst>
      <p:ext uri="{BB962C8B-B14F-4D97-AF65-F5344CB8AC3E}">
        <p14:creationId xmlns:p14="http://schemas.microsoft.com/office/powerpoint/2010/main" val="1718857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F0FB4192-40D6-419D-8577-1E1614485210}"/>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D6914BC1-6702-4C38-88C0-276E7AE6C1F7}"/>
              </a:ext>
            </a:extLst>
          </p:cNvPr>
          <p:cNvSpPr>
            <a:spLocks noGrp="1"/>
          </p:cNvSpPr>
          <p:nvPr>
            <p:ph type="title"/>
          </p:nvPr>
        </p:nvSpPr>
        <p:spPr>
          <a:xfrm>
            <a:off x="4288766" y="1874748"/>
            <a:ext cx="10515600" cy="1325563"/>
          </a:xfrm>
        </p:spPr>
        <p:txBody>
          <a:bodyPr/>
          <a:lstStyle/>
          <a:p>
            <a:r>
              <a:rPr lang="en-US" b="1">
                <a:latin typeface="Century Gothic"/>
              </a:rPr>
              <a:t>Thank you!</a:t>
            </a:r>
            <a:endParaRPr lang="en-GB" b="1">
              <a:latin typeface="Century Gothic"/>
            </a:endParaRPr>
          </a:p>
        </p:txBody>
      </p:sp>
      <p:pic>
        <p:nvPicPr>
          <p:cNvPr id="3" name="Picture 2" descr="A logo for a university&#10;&#10;AI-generated content may be incorrect.">
            <a:extLst>
              <a:ext uri="{FF2B5EF4-FFF2-40B4-BE49-F238E27FC236}">
                <a16:creationId xmlns:a16="http://schemas.microsoft.com/office/drawing/2014/main" id="{2777C4E4-918B-6209-E56D-1F3CF3E8D17D}"/>
              </a:ext>
            </a:extLst>
          </p:cNvPr>
          <p:cNvPicPr>
            <a:picLocks noChangeAspect="1"/>
          </p:cNvPicPr>
          <p:nvPr/>
        </p:nvPicPr>
        <p:blipFill>
          <a:blip r:embed="rId2"/>
          <a:stretch>
            <a:fillRect/>
          </a:stretch>
        </p:blipFill>
        <p:spPr>
          <a:xfrm>
            <a:off x="10164097" y="4952999"/>
            <a:ext cx="2027904" cy="1905002"/>
          </a:xfrm>
          <a:prstGeom prst="rect">
            <a:avLst/>
          </a:prstGeom>
        </p:spPr>
      </p:pic>
    </p:spTree>
    <p:extLst>
      <p:ext uri="{BB962C8B-B14F-4D97-AF65-F5344CB8AC3E}">
        <p14:creationId xmlns:p14="http://schemas.microsoft.com/office/powerpoint/2010/main" val="354153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799166"/>
            <a:ext cx="9602148" cy="4476844"/>
          </a:xfrm>
        </p:spPr>
        <p:txBody>
          <a:bodyPr vert="horz" lIns="91440" tIns="45720" rIns="91440" bIns="45720" rtlCol="0" anchor="t">
            <a:normAutofit lnSpcReduction="10000"/>
          </a:bodyPr>
          <a:lstStyle/>
          <a:p>
            <a:r>
              <a:rPr lang="en-US" sz="2400">
                <a:latin typeface="Century Gothic"/>
                <a:cs typeface="Calibri" panose="020F0502020204030204"/>
              </a:rPr>
              <a:t>Societies</a:t>
            </a:r>
            <a:r>
              <a:rPr lang="en-US" sz="2400">
                <a:latin typeface="Century Gothic"/>
                <a:ea typeface="+mn-lt"/>
                <a:cs typeface="+mn-lt"/>
              </a:rPr>
              <a:t> can invite external speakers to their events, so long as you let us know in advance and fill out an external speaker submission form.</a:t>
            </a:r>
            <a:endParaRPr lang="en-US">
              <a:latin typeface="Century Gothic"/>
              <a:ea typeface="+mn-lt"/>
              <a:cs typeface="+mn-lt"/>
            </a:endParaRPr>
          </a:p>
          <a:p>
            <a:endParaRPr lang="en-US" sz="2400">
              <a:latin typeface="Century Gothic"/>
              <a:cs typeface="Calibri" panose="020F0502020204030204"/>
            </a:endParaRPr>
          </a:p>
          <a:p>
            <a:r>
              <a:rPr lang="en-GB" sz="2400">
                <a:latin typeface="Century Gothic"/>
                <a:cs typeface="Calibri" panose="020F0502020204030204"/>
              </a:rPr>
              <a:t>External Speaker requests can be made here: </a:t>
            </a:r>
            <a:r>
              <a:rPr lang="en-GB" sz="2400">
                <a:latin typeface="Century Gothic"/>
                <a:ea typeface="+mn-lt"/>
                <a:cs typeface="+mn-lt"/>
                <a:hlinkClick r:id="rId3"/>
              </a:rPr>
              <a:t>Inviting an external speaker to an event | University of Essex</a:t>
            </a:r>
            <a:endParaRPr lang="en-GB" sz="2400">
              <a:latin typeface="Century Gothic"/>
              <a:cs typeface="Calibri" panose="020F0502020204030204"/>
            </a:endParaRPr>
          </a:p>
          <a:p>
            <a:endParaRPr lang="en-GB" sz="2400">
              <a:latin typeface="Century Gothic"/>
              <a:cs typeface="Calibri" panose="020F0502020204030204"/>
            </a:endParaRPr>
          </a:p>
          <a:p>
            <a:r>
              <a:rPr lang="en-GB" sz="2400">
                <a:latin typeface="Century Gothic"/>
                <a:cs typeface="Calibri" panose="020F0502020204030204"/>
              </a:rPr>
              <a:t>Please ensure you have put your room booking request in </a:t>
            </a:r>
            <a:r>
              <a:rPr lang="en-GB" sz="2400" b="1">
                <a:latin typeface="Century Gothic"/>
                <a:cs typeface="Calibri" panose="020F0502020204030204"/>
              </a:rPr>
              <a:t>before</a:t>
            </a:r>
            <a:r>
              <a:rPr lang="en-GB" sz="2400">
                <a:latin typeface="Century Gothic"/>
                <a:cs typeface="Calibri" panose="020F0502020204030204"/>
              </a:rPr>
              <a:t> you submit the external speaker form. </a:t>
            </a:r>
            <a:endParaRPr lang="en-US" sz="2400">
              <a:latin typeface="Century Gothic"/>
              <a:cs typeface="Calibri" panose="020F0502020204030204"/>
            </a:endParaRPr>
          </a:p>
          <a:p>
            <a:endParaRPr lang="en-GB" sz="2400">
              <a:latin typeface="Century Gothic"/>
              <a:cs typeface="Calibri" panose="020F0502020204030204"/>
            </a:endParaRPr>
          </a:p>
          <a:p>
            <a:r>
              <a:rPr lang="en-GB" sz="2400">
                <a:latin typeface="Century Gothic"/>
                <a:cs typeface="Calibri" panose="020F0502020204030204"/>
              </a:rPr>
              <a:t>You must give us at least </a:t>
            </a:r>
            <a:r>
              <a:rPr lang="en-GB" sz="2400" u="sng">
                <a:latin typeface="Century Gothic"/>
                <a:cs typeface="Calibri" panose="020F0502020204030204"/>
              </a:rPr>
              <a:t>15 working days' notice</a:t>
            </a:r>
            <a:r>
              <a:rPr lang="en-GB" sz="2400">
                <a:latin typeface="Century Gothic"/>
                <a:cs typeface="Calibri" panose="020F0502020204030204"/>
              </a:rPr>
              <a:t> when you request an external speaker</a:t>
            </a:r>
            <a:endParaRPr lang="en-US">
              <a:latin typeface="Century Gothic"/>
              <a:cs typeface="Calibri"/>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External Speakers at events </a:t>
            </a:r>
          </a:p>
        </p:txBody>
      </p:sp>
      <p:pic>
        <p:nvPicPr>
          <p:cNvPr id="3" name="Picture 2" descr="A logo for a university&#10;&#10;AI-generated content may be incorrect.">
            <a:extLst>
              <a:ext uri="{FF2B5EF4-FFF2-40B4-BE49-F238E27FC236}">
                <a16:creationId xmlns:a16="http://schemas.microsoft.com/office/drawing/2014/main" id="{651125D6-903D-39F4-A0AC-FCB49F889152}"/>
              </a:ext>
            </a:extLst>
          </p:cNvPr>
          <p:cNvPicPr>
            <a:picLocks noChangeAspect="1"/>
          </p:cNvPicPr>
          <p:nvPr/>
        </p:nvPicPr>
        <p:blipFill>
          <a:blip r:embed="rId4"/>
          <a:stretch>
            <a:fillRect/>
          </a:stretch>
        </p:blipFill>
        <p:spPr>
          <a:xfrm>
            <a:off x="10164097" y="4952999"/>
            <a:ext cx="2027904" cy="1905002"/>
          </a:xfrm>
          <a:prstGeom prst="rect">
            <a:avLst/>
          </a:prstGeom>
        </p:spPr>
      </p:pic>
    </p:spTree>
    <p:extLst>
      <p:ext uri="{BB962C8B-B14F-4D97-AF65-F5344CB8AC3E}">
        <p14:creationId xmlns:p14="http://schemas.microsoft.com/office/powerpoint/2010/main" val="262467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799166"/>
            <a:ext cx="9602148" cy="4476844"/>
          </a:xfrm>
        </p:spPr>
        <p:txBody>
          <a:bodyPr vert="horz" lIns="91440" tIns="45720" rIns="91440" bIns="45720" rtlCol="0" anchor="t">
            <a:normAutofit fontScale="92500" lnSpcReduction="10000"/>
          </a:bodyPr>
          <a:lstStyle/>
          <a:p>
            <a:r>
              <a:rPr lang="en-US" sz="2400">
                <a:latin typeface="Century Gothic"/>
                <a:cs typeface="Calibri" panose="020F0502020204030204"/>
              </a:rPr>
              <a:t>Training</a:t>
            </a:r>
            <a:r>
              <a:rPr lang="en-US" sz="2400">
                <a:latin typeface="Century Gothic"/>
                <a:ea typeface="+mn-lt"/>
                <a:cs typeface="+mn-lt"/>
              </a:rPr>
              <a:t>: complete the Moodle module- </a:t>
            </a:r>
            <a:r>
              <a:rPr lang="en-US" sz="2400">
                <a:latin typeface="Century Gothic"/>
                <a:ea typeface="+mn-lt"/>
                <a:cs typeface="+mn-lt"/>
                <a:hlinkClick r:id="rId3"/>
              </a:rPr>
              <a:t>Course: Speaker Protocol | Moodle</a:t>
            </a:r>
            <a:endParaRPr lang="en-US">
              <a:latin typeface="Century Gothic"/>
              <a:ea typeface="+mn-lt"/>
              <a:cs typeface="+mn-lt"/>
            </a:endParaRPr>
          </a:p>
          <a:p>
            <a:endParaRPr lang="en-US" sz="2400">
              <a:latin typeface="Century Gothic"/>
              <a:ea typeface="+mn-lt"/>
              <a:cs typeface="+mn-lt"/>
            </a:endParaRPr>
          </a:p>
          <a:p>
            <a:r>
              <a:rPr lang="en-GB" sz="2400">
                <a:latin typeface="Century Gothic"/>
                <a:cs typeface="Calibri" panose="020F0502020204030204"/>
              </a:rPr>
              <a:t>The speaker notification and risk review process : include all information about the speaker, their organisation and the topic of their speech and think about risks including:</a:t>
            </a:r>
          </a:p>
          <a:p>
            <a:endParaRPr lang="en-GB" sz="2400">
              <a:latin typeface="Century Gothic"/>
              <a:cs typeface="Calibri" panose="020F0502020204030204"/>
            </a:endParaRPr>
          </a:p>
          <a:p>
            <a:pPr lvl="1"/>
            <a:r>
              <a:rPr lang="en-GB" sz="2000">
                <a:latin typeface="Century Gothic"/>
                <a:cs typeface="Calibri" panose="020F0502020204030204"/>
              </a:rPr>
              <a:t>whether you or others have concerns about whether the speaker or others involved in the event might contravene University policy or the law </a:t>
            </a:r>
          </a:p>
          <a:p>
            <a:pPr lvl="1"/>
            <a:r>
              <a:rPr lang="en-GB" sz="2000">
                <a:latin typeface="Century Gothic"/>
                <a:cs typeface="Calibri" panose="020F0502020204030204"/>
              </a:rPr>
              <a:t>is the speaker in the speaker a celebrity, an MP or in the public eye</a:t>
            </a:r>
          </a:p>
          <a:p>
            <a:pPr lvl="1"/>
            <a:r>
              <a:rPr lang="en-GB" sz="2000">
                <a:latin typeface="Century Gothic"/>
                <a:cs typeface="Calibri" panose="020F0502020204030204"/>
              </a:rPr>
              <a:t>is the event likely to draw a protest?</a:t>
            </a:r>
            <a:endParaRPr lang="en-US" sz="2000">
              <a:latin typeface="Century Gothic"/>
              <a:cs typeface="Calibri"/>
            </a:endParaRPr>
          </a:p>
          <a:p>
            <a:endParaRPr lang="en-GB">
              <a:latin typeface="Century Gothic"/>
            </a:endParaRPr>
          </a:p>
          <a:p>
            <a:r>
              <a:rPr lang="en-GB" sz="2400">
                <a:latin typeface="Century Gothic"/>
                <a:cs typeface="Calibri" panose="020F0502020204030204"/>
              </a:rPr>
              <a:t>Your external speaker notification might be referred to the University</a:t>
            </a:r>
            <a:endParaRPr lang="en-GB">
              <a:latin typeface="Century Gothic"/>
            </a:endParaRPr>
          </a:p>
          <a:p>
            <a:endParaRPr lang="en-GB" sz="2400">
              <a:latin typeface="Calibri"/>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r>
              <a:rPr lang="en-GB" b="1">
                <a:latin typeface="Century Gothic"/>
              </a:rPr>
              <a:t>External Speakers at events </a:t>
            </a:r>
          </a:p>
        </p:txBody>
      </p:sp>
      <p:pic>
        <p:nvPicPr>
          <p:cNvPr id="3" name="Picture 2" descr="A logo for a university&#10;&#10;AI-generated content may be incorrect.">
            <a:extLst>
              <a:ext uri="{FF2B5EF4-FFF2-40B4-BE49-F238E27FC236}">
                <a16:creationId xmlns:a16="http://schemas.microsoft.com/office/drawing/2014/main" id="{0A1E07AA-9EAB-24E8-C96D-FA76B5728E7B}"/>
              </a:ext>
            </a:extLst>
          </p:cNvPr>
          <p:cNvPicPr>
            <a:picLocks noChangeAspect="1"/>
          </p:cNvPicPr>
          <p:nvPr/>
        </p:nvPicPr>
        <p:blipFill>
          <a:blip r:embed="rId4"/>
          <a:stretch>
            <a:fillRect/>
          </a:stretch>
        </p:blipFill>
        <p:spPr>
          <a:xfrm>
            <a:off x="10434484" y="5223386"/>
            <a:ext cx="1757517" cy="1634615"/>
          </a:xfrm>
          <a:prstGeom prst="rect">
            <a:avLst/>
          </a:prstGeom>
        </p:spPr>
      </p:pic>
    </p:spTree>
    <p:extLst>
      <p:ext uri="{BB962C8B-B14F-4D97-AF65-F5344CB8AC3E}">
        <p14:creationId xmlns:p14="http://schemas.microsoft.com/office/powerpoint/2010/main" val="267164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5FB5F-361B-0171-6104-6E3B57F09D46}"/>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B0FAF600-89C3-4E55-9D2E-791BC3525014}"/>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66B48C6A-9D75-7A0B-28BF-FF7BB10D3E8F}"/>
              </a:ext>
            </a:extLst>
          </p:cNvPr>
          <p:cNvSpPr>
            <a:spLocks noGrp="1"/>
          </p:cNvSpPr>
          <p:nvPr>
            <p:ph idx="1"/>
          </p:nvPr>
        </p:nvSpPr>
        <p:spPr>
          <a:xfrm>
            <a:off x="836760" y="1720339"/>
            <a:ext cx="10810838" cy="4555671"/>
          </a:xfrm>
        </p:spPr>
        <p:txBody>
          <a:bodyPr vert="horz" lIns="91440" tIns="45720" rIns="91440" bIns="45720" rtlCol="0" anchor="t">
            <a:normAutofit/>
          </a:bodyPr>
          <a:lstStyle/>
          <a:p>
            <a:pPr marL="0" indent="0">
              <a:buNone/>
            </a:pPr>
            <a:r>
              <a:rPr lang="en-US" sz="2400" b="1" dirty="0">
                <a:latin typeface="Century Gothic"/>
                <a:ea typeface="Calibri" panose="020F0502020204030204"/>
                <a:cs typeface="Calibri" panose="020F0502020204030204"/>
              </a:rPr>
              <a:t>Society exec members</a:t>
            </a:r>
            <a:r>
              <a:rPr lang="en-US" sz="2400" dirty="0">
                <a:latin typeface="Century Gothic"/>
                <a:ea typeface="Calibri" panose="020F0502020204030204"/>
                <a:cs typeface="Calibri" panose="020F0502020204030204"/>
              </a:rPr>
              <a:t> can request a room by completing this form: </a:t>
            </a:r>
            <a:r>
              <a:rPr lang="en-US" sz="2400" dirty="0">
                <a:latin typeface="Century Gothic"/>
                <a:ea typeface="+mn-lt"/>
                <a:cs typeface="+mn-lt"/>
                <a:hlinkClick r:id="rId3"/>
              </a:rPr>
              <a:t>Clubs and societies room booking form - Forms - University of Essex</a:t>
            </a:r>
            <a:endParaRPr lang="en-US" dirty="0">
              <a:latin typeface="Century Gothic"/>
              <a:ea typeface="+mn-lt"/>
              <a:cs typeface="+mn-lt"/>
            </a:endParaRPr>
          </a:p>
          <a:p>
            <a:pPr marL="0" indent="0">
              <a:buNone/>
            </a:pPr>
            <a:endParaRPr lang="en-US" sz="2400" dirty="0">
              <a:latin typeface="Century Gothic"/>
              <a:ea typeface="Calibri" panose="020F0502020204030204"/>
              <a:cs typeface="Calibri" panose="020F0502020204030204"/>
            </a:endParaRPr>
          </a:p>
          <a:p>
            <a:pPr marL="0" indent="0">
              <a:buNone/>
            </a:pPr>
            <a:r>
              <a:rPr lang="en-US" sz="2400" dirty="0">
                <a:latin typeface="Century Gothic"/>
                <a:ea typeface="Calibri" panose="020F0502020204030204"/>
                <a:cs typeface="Calibri" panose="020F0502020204030204"/>
              </a:rPr>
              <a:t>Please give at least </a:t>
            </a:r>
            <a:r>
              <a:rPr lang="en-US" sz="2400" b="1" dirty="0">
                <a:latin typeface="Century Gothic"/>
                <a:ea typeface="Calibri" panose="020F0502020204030204"/>
                <a:cs typeface="Calibri" panose="020F0502020204030204"/>
              </a:rPr>
              <a:t>5 working days' notice</a:t>
            </a:r>
            <a:r>
              <a:rPr lang="en-US" sz="2400" dirty="0">
                <a:latin typeface="Century Gothic"/>
                <a:ea typeface="Calibri" panose="020F0502020204030204"/>
                <a:cs typeface="Calibri" panose="020F0502020204030204"/>
              </a:rPr>
              <a:t> of your event. This is to give our team and the Room Bookings team enough time to process the request. If it is submitted with less notice, we cannot guarantee it will be processed and approved on time.</a:t>
            </a:r>
          </a:p>
          <a:p>
            <a:pPr marL="0" indent="0">
              <a:buNone/>
            </a:pPr>
            <a:endParaRPr lang="en-US"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607B7E0C-C11D-47A7-A2A8-2BA2447E02E8}"/>
              </a:ext>
            </a:extLst>
          </p:cNvPr>
          <p:cNvSpPr>
            <a:spLocks noGrp="1"/>
          </p:cNvSpPr>
          <p:nvPr>
            <p:ph type="title"/>
          </p:nvPr>
        </p:nvSpPr>
        <p:spPr/>
        <p:txBody>
          <a:bodyPr/>
          <a:lstStyle/>
          <a:p>
            <a:pPr algn="ctr"/>
            <a:r>
              <a:rPr lang="en-GB" b="1">
                <a:latin typeface="Century Gothic"/>
              </a:rPr>
              <a:t>Booking a room on campus </a:t>
            </a:r>
            <a:endParaRPr lang="en-US">
              <a:ea typeface="Calibri Light" panose="020F0302020204030204"/>
              <a:cs typeface="Calibri Light" panose="020F0302020204030204"/>
            </a:endParaRPr>
          </a:p>
        </p:txBody>
      </p:sp>
      <p:pic>
        <p:nvPicPr>
          <p:cNvPr id="5" name="Picture 4" descr="A logo for a university&#10;&#10;AI-generated content may be incorrect.">
            <a:extLst>
              <a:ext uri="{FF2B5EF4-FFF2-40B4-BE49-F238E27FC236}">
                <a16:creationId xmlns:a16="http://schemas.microsoft.com/office/drawing/2014/main" id="{B4374C55-F7BA-90A5-E3E3-4E8A985BA1FA}"/>
              </a:ext>
            </a:extLst>
          </p:cNvPr>
          <p:cNvPicPr>
            <a:picLocks noChangeAspect="1"/>
          </p:cNvPicPr>
          <p:nvPr/>
        </p:nvPicPr>
        <p:blipFill>
          <a:blip r:embed="rId4"/>
          <a:stretch>
            <a:fillRect/>
          </a:stretch>
        </p:blipFill>
        <p:spPr>
          <a:xfrm>
            <a:off x="10330651" y="5106415"/>
            <a:ext cx="1861350" cy="1739296"/>
          </a:xfrm>
          <a:prstGeom prst="rect">
            <a:avLst/>
          </a:prstGeom>
        </p:spPr>
      </p:pic>
    </p:spTree>
    <p:extLst>
      <p:ext uri="{BB962C8B-B14F-4D97-AF65-F5344CB8AC3E}">
        <p14:creationId xmlns:p14="http://schemas.microsoft.com/office/powerpoint/2010/main" val="49696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17782"/>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720339"/>
            <a:ext cx="10810837" cy="4555671"/>
          </a:xfrm>
        </p:spPr>
        <p:txBody>
          <a:bodyPr vert="horz" lIns="91440" tIns="45720" rIns="91440" bIns="45720" rtlCol="0" anchor="t">
            <a:normAutofit/>
          </a:bodyPr>
          <a:lstStyle/>
          <a:p>
            <a:pPr marL="0" indent="0">
              <a:buNone/>
            </a:pPr>
            <a:r>
              <a:rPr lang="en-US" sz="2400" dirty="0">
                <a:latin typeface="Century Gothic"/>
                <a:ea typeface="Calibri" panose="020F0502020204030204"/>
                <a:cs typeface="Calibri" panose="020F0502020204030204"/>
              </a:rPr>
              <a:t>Rooms are allocated on a </a:t>
            </a:r>
            <a:r>
              <a:rPr lang="en-US" sz="2400" b="1" dirty="0">
                <a:latin typeface="Century Gothic"/>
                <a:ea typeface="Calibri" panose="020F0502020204030204"/>
                <a:cs typeface="Calibri" panose="020F0502020204030204"/>
              </a:rPr>
              <a:t>first come, first served</a:t>
            </a:r>
            <a:r>
              <a:rPr lang="en-US" sz="2400" dirty="0">
                <a:latin typeface="Century Gothic"/>
                <a:ea typeface="Calibri" panose="020F0502020204030204"/>
                <a:cs typeface="Calibri" panose="020F0502020204030204"/>
              </a:rPr>
              <a:t> basis and may not always be available. During exams or graduation, many rooms are already booked out. </a:t>
            </a:r>
            <a:endParaRPr lang="en-GB" sz="2400"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pPr algn="ctr"/>
            <a:r>
              <a:rPr lang="en-GB" b="1">
                <a:latin typeface="Century Gothic"/>
              </a:rPr>
              <a:t>Room booking availability</a:t>
            </a:r>
            <a:endParaRPr lang="en-US"/>
          </a:p>
        </p:txBody>
      </p:sp>
      <p:pic>
        <p:nvPicPr>
          <p:cNvPr id="3" name="Picture 2" descr="A logo for a university&#10;&#10;AI-generated content may be incorrect.">
            <a:extLst>
              <a:ext uri="{FF2B5EF4-FFF2-40B4-BE49-F238E27FC236}">
                <a16:creationId xmlns:a16="http://schemas.microsoft.com/office/drawing/2014/main" id="{A8DAC564-7FBD-E69B-24B4-2196C556E3D9}"/>
              </a:ext>
            </a:extLst>
          </p:cNvPr>
          <p:cNvPicPr>
            <a:picLocks noChangeAspect="1"/>
          </p:cNvPicPr>
          <p:nvPr/>
        </p:nvPicPr>
        <p:blipFill>
          <a:blip r:embed="rId3"/>
          <a:stretch>
            <a:fillRect/>
          </a:stretch>
        </p:blipFill>
        <p:spPr>
          <a:xfrm>
            <a:off x="10330651" y="5106415"/>
            <a:ext cx="1861350" cy="1739296"/>
          </a:xfrm>
          <a:prstGeom prst="rect">
            <a:avLst/>
          </a:prstGeom>
        </p:spPr>
      </p:pic>
    </p:spTree>
    <p:extLst>
      <p:ext uri="{BB962C8B-B14F-4D97-AF65-F5344CB8AC3E}">
        <p14:creationId xmlns:p14="http://schemas.microsoft.com/office/powerpoint/2010/main" val="200790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799166"/>
            <a:ext cx="9602148" cy="4476844"/>
          </a:xfrm>
        </p:spPr>
        <p:txBody>
          <a:bodyPr vert="horz" lIns="91440" tIns="45720" rIns="91440" bIns="45720" rtlCol="0" anchor="t">
            <a:normAutofit/>
          </a:bodyPr>
          <a:lstStyle/>
          <a:p>
            <a:r>
              <a:rPr lang="en-GB" sz="2400" dirty="0">
                <a:latin typeface="Century Gothic"/>
                <a:ea typeface="+mn-lt"/>
                <a:cs typeface="+mn-lt"/>
              </a:rPr>
              <a:t>If you are doing something outside on campus, then you will need to fill in an Event Permission form from Southend City Council. We advise you speak to us first to help you plan it.</a:t>
            </a:r>
            <a:endParaRPr lang="en-GB" dirty="0">
              <a:latin typeface="Century Gothic"/>
              <a:ea typeface="+mn-lt"/>
              <a:cs typeface="+mn-lt"/>
            </a:endParaRPr>
          </a:p>
          <a:p>
            <a:r>
              <a:rPr lang="en-GB" sz="2400" dirty="0">
                <a:latin typeface="Century Gothic"/>
                <a:ea typeface="+mn-lt"/>
                <a:cs typeface="+mn-lt"/>
              </a:rPr>
              <a:t>Once this form has been filled in by the exec, you must send it to susouthend@essex.ac.uk to be approved and we will also seek approval from the Estates team.</a:t>
            </a:r>
            <a:endParaRPr lang="en-GB" dirty="0">
              <a:latin typeface="Century Gothic"/>
              <a:ea typeface="+mn-lt"/>
              <a:cs typeface="+mn-lt"/>
            </a:endParaRPr>
          </a:p>
          <a:p>
            <a:r>
              <a:rPr lang="en-GB" sz="2400" dirty="0">
                <a:latin typeface="Century Gothic"/>
                <a:ea typeface="+mn-lt"/>
                <a:cs typeface="+mn-lt"/>
              </a:rPr>
              <a:t>This process can take some time, and Southend City Council ask that we send them any Event Permission Forms </a:t>
            </a:r>
            <a:r>
              <a:rPr lang="en-GB" sz="2400">
                <a:latin typeface="Century Gothic"/>
                <a:ea typeface="+mn-lt"/>
                <a:cs typeface="+mn-lt"/>
              </a:rPr>
              <a:t>with</a:t>
            </a:r>
            <a:r>
              <a:rPr lang="en-GB" sz="2400" b="1">
                <a:latin typeface="Century Gothic"/>
                <a:ea typeface="+mn-lt"/>
                <a:cs typeface="+mn-lt"/>
              </a:rPr>
              <a:t> 8 </a:t>
            </a:r>
            <a:r>
              <a:rPr lang="en-GB" sz="2400" b="1" dirty="0">
                <a:latin typeface="Century Gothic"/>
                <a:ea typeface="+mn-lt"/>
                <a:cs typeface="+mn-lt"/>
              </a:rPr>
              <a:t>weeks' notice.</a:t>
            </a:r>
          </a:p>
          <a:p>
            <a:pPr marL="0" indent="0">
              <a:buNone/>
            </a:pPr>
            <a:endParaRPr lang="en-GB" dirty="0">
              <a:latin typeface="Century Gothic"/>
              <a:ea typeface="Calibri" panose="020F0502020204030204"/>
              <a:cs typeface="Calibri" panose="020F0502020204030204"/>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pPr algn="ctr"/>
            <a:r>
              <a:rPr lang="en-GB" b="1">
                <a:latin typeface="Century Gothic"/>
              </a:rPr>
              <a:t>Booking for a more complex outdoor events</a:t>
            </a:r>
            <a:endParaRPr lang="en-US"/>
          </a:p>
        </p:txBody>
      </p:sp>
      <p:pic>
        <p:nvPicPr>
          <p:cNvPr id="5" name="Picture 4" descr="A logo for a university&#10;&#10;AI-generated content may be incorrect.">
            <a:extLst>
              <a:ext uri="{FF2B5EF4-FFF2-40B4-BE49-F238E27FC236}">
                <a16:creationId xmlns:a16="http://schemas.microsoft.com/office/drawing/2014/main" id="{BF9C6A72-C78C-F1AB-7092-7992C403B699}"/>
              </a:ext>
            </a:extLst>
          </p:cNvPr>
          <p:cNvPicPr>
            <a:picLocks noChangeAspect="1"/>
          </p:cNvPicPr>
          <p:nvPr/>
        </p:nvPicPr>
        <p:blipFill>
          <a:blip r:embed="rId3"/>
          <a:stretch>
            <a:fillRect/>
          </a:stretch>
        </p:blipFill>
        <p:spPr>
          <a:xfrm>
            <a:off x="10330651" y="5106415"/>
            <a:ext cx="1861350" cy="1739296"/>
          </a:xfrm>
          <a:prstGeom prst="rect">
            <a:avLst/>
          </a:prstGeom>
        </p:spPr>
      </p:pic>
    </p:spTree>
    <p:extLst>
      <p:ext uri="{BB962C8B-B14F-4D97-AF65-F5344CB8AC3E}">
        <p14:creationId xmlns:p14="http://schemas.microsoft.com/office/powerpoint/2010/main" val="272618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AB5-C29F-C79D-96C0-6BF12CEA5E0A}"/>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0C4559FB-FB68-413D-A38C-351326EC018E}"/>
              </a:ext>
            </a:extLst>
          </p:cNvPr>
          <p:cNvSpPr/>
          <p:nvPr/>
        </p:nvSpPr>
        <p:spPr>
          <a:xfrm>
            <a:off x="0" y="5227551"/>
            <a:ext cx="9144000" cy="1628800"/>
          </a:xfrm>
          <a:prstGeom prst="rtTriangle">
            <a:avLst/>
          </a:prstGeom>
          <a:solidFill>
            <a:srgbClr val="FCDE28"/>
          </a:solidFill>
          <a:ln>
            <a:solidFill>
              <a:srgbClr val="FCD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94E5D6F6-F753-E13B-E0D5-42A47B92D7D4}"/>
              </a:ext>
            </a:extLst>
          </p:cNvPr>
          <p:cNvSpPr>
            <a:spLocks noGrp="1"/>
          </p:cNvSpPr>
          <p:nvPr>
            <p:ph idx="1"/>
          </p:nvPr>
        </p:nvSpPr>
        <p:spPr>
          <a:xfrm>
            <a:off x="836760" y="1799166"/>
            <a:ext cx="9602148" cy="4476844"/>
          </a:xfrm>
        </p:spPr>
        <p:txBody>
          <a:bodyPr vert="horz" lIns="91440" tIns="45720" rIns="91440" bIns="45720" rtlCol="0" anchor="t">
            <a:normAutofit/>
          </a:bodyPr>
          <a:lstStyle/>
          <a:p>
            <a:endParaRPr lang="en-GB" sz="2400">
              <a:latin typeface="Century Gothic"/>
              <a:ea typeface="+mn-lt"/>
              <a:cs typeface="+mn-lt"/>
            </a:endParaRPr>
          </a:p>
          <a:p>
            <a:pPr marL="0" indent="0">
              <a:buNone/>
            </a:pPr>
            <a:endParaRPr lang="en-GB">
              <a:latin typeface="Century Gothic"/>
              <a:ea typeface="Calibri" panose="020F0502020204030204"/>
              <a:cs typeface="Calibri" panose="020F0502020204030204"/>
            </a:endParaRPr>
          </a:p>
          <a:p>
            <a:pPr marL="0" indent="0">
              <a:buNone/>
            </a:pPr>
            <a:endParaRPr lang="en-GB">
              <a:latin typeface="Century Gothic"/>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6" name="Title 5">
            <a:extLst>
              <a:ext uri="{FF2B5EF4-FFF2-40B4-BE49-F238E27FC236}">
                <a16:creationId xmlns:a16="http://schemas.microsoft.com/office/drawing/2014/main" id="{057B1C39-B981-14BC-E658-F1E7F0199FE3}"/>
              </a:ext>
            </a:extLst>
          </p:cNvPr>
          <p:cNvSpPr>
            <a:spLocks noGrp="1"/>
          </p:cNvSpPr>
          <p:nvPr>
            <p:ph type="title"/>
          </p:nvPr>
        </p:nvSpPr>
        <p:spPr/>
        <p:txBody>
          <a:bodyPr/>
          <a:lstStyle/>
          <a:p>
            <a:pPr algn="ctr"/>
            <a:r>
              <a:rPr lang="en-GB" b="1">
                <a:latin typeface="Century Gothic"/>
              </a:rPr>
              <a:t>Protests/demonstrations</a:t>
            </a:r>
            <a:endParaRPr lang="en-US"/>
          </a:p>
        </p:txBody>
      </p:sp>
      <p:sp>
        <p:nvSpPr>
          <p:cNvPr id="3" name="Content Placeholder 3">
            <a:extLst>
              <a:ext uri="{FF2B5EF4-FFF2-40B4-BE49-F238E27FC236}">
                <a16:creationId xmlns:a16="http://schemas.microsoft.com/office/drawing/2014/main" id="{871987FD-275D-B136-0742-113ADB95DDC1}"/>
              </a:ext>
            </a:extLst>
          </p:cNvPr>
          <p:cNvSpPr txBox="1">
            <a:spLocks/>
          </p:cNvSpPr>
          <p:nvPr/>
        </p:nvSpPr>
        <p:spPr>
          <a:xfrm>
            <a:off x="836760" y="1559680"/>
            <a:ext cx="9602148" cy="44768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arenR"/>
            </a:pPr>
            <a:r>
              <a:rPr lang="en-US" sz="2200" dirty="0">
                <a:latin typeface="Century Gothic"/>
                <a:ea typeface="+mn-lt"/>
                <a:cs typeface="+mn-lt"/>
              </a:rPr>
              <a:t>Share your plans/ideas with the SU who can run you through the process</a:t>
            </a:r>
          </a:p>
          <a:p>
            <a:pPr marL="514350" indent="-514350">
              <a:buAutoNum type="arabicParenR"/>
            </a:pPr>
            <a:r>
              <a:rPr lang="en-US" sz="2200" dirty="0">
                <a:latin typeface="Century Gothic"/>
                <a:ea typeface="+mn-lt"/>
                <a:cs typeface="+mn-lt"/>
              </a:rPr>
              <a:t>To have read and understood the responsibilities as an </a:t>
            </a:r>
            <a:r>
              <a:rPr lang="en-US" sz="2200" dirty="0" err="1">
                <a:latin typeface="Century Gothic"/>
                <a:ea typeface="+mn-lt"/>
                <a:cs typeface="+mn-lt"/>
              </a:rPr>
              <a:t>organiser</a:t>
            </a:r>
            <a:r>
              <a:rPr lang="en-US" sz="2200" dirty="0">
                <a:latin typeface="Century Gothic"/>
                <a:ea typeface="+mn-lt"/>
                <a:cs typeface="+mn-lt"/>
              </a:rPr>
              <a:t> of a protest as per the </a:t>
            </a:r>
            <a:r>
              <a:rPr lang="en-US" sz="2200" dirty="0">
                <a:latin typeface="Century Gothic"/>
                <a:ea typeface="+mn-lt"/>
                <a:cs typeface="+mn-lt"/>
                <a:hlinkClick r:id="rId3"/>
              </a:rPr>
              <a:t>Protest and Demonstration Management Protocol</a:t>
            </a:r>
            <a:endParaRPr lang="en-US" sz="2200" dirty="0">
              <a:latin typeface="Century Gothic"/>
              <a:ea typeface="+mn-lt"/>
              <a:cs typeface="+mn-lt"/>
            </a:endParaRPr>
          </a:p>
          <a:p>
            <a:pPr marL="457200" indent="-457200">
              <a:buAutoNum type="arabicParenR"/>
            </a:pPr>
            <a:r>
              <a:rPr lang="en-GB" sz="2200" dirty="0">
                <a:latin typeface="Century Gothic"/>
                <a:ea typeface="+mn-lt"/>
                <a:cs typeface="+mn-lt"/>
              </a:rPr>
              <a:t>Complete the </a:t>
            </a:r>
            <a:r>
              <a:rPr lang="en-GB" sz="2200" dirty="0">
                <a:latin typeface="Century Gothic"/>
                <a:ea typeface="+mn-lt"/>
                <a:cs typeface="+mn-lt"/>
                <a:hlinkClick r:id="rId4"/>
              </a:rPr>
              <a:t>Protest and Demonstration Notification Form</a:t>
            </a:r>
            <a:r>
              <a:rPr lang="en-GB" sz="2200" dirty="0">
                <a:latin typeface="Century Gothic"/>
                <a:ea typeface="+mn-lt"/>
                <a:cs typeface="+mn-lt"/>
              </a:rPr>
              <a:t> (submit to </a:t>
            </a:r>
            <a:r>
              <a:rPr lang="en-GB" sz="2200" dirty="0">
                <a:latin typeface="Century Gothic"/>
                <a:ea typeface="+mn-lt"/>
                <a:cs typeface="+mn-lt"/>
                <a:hlinkClick r:id="rId5"/>
              </a:rPr>
              <a:t>susouthend@essex.ac.uk</a:t>
            </a:r>
            <a:r>
              <a:rPr lang="en-GB" sz="2200" dirty="0">
                <a:latin typeface="Century Gothic"/>
                <a:ea typeface="+mn-lt"/>
                <a:cs typeface="+mn-lt"/>
              </a:rPr>
              <a:t> </a:t>
            </a:r>
            <a:r>
              <a:rPr lang="en-GB" sz="2200" b="1" dirty="0">
                <a:latin typeface="Century Gothic"/>
                <a:ea typeface="+mn-lt"/>
                <a:cs typeface="+mn-lt"/>
              </a:rPr>
              <a:t>5 working days prior to the date of the activity</a:t>
            </a:r>
            <a:r>
              <a:rPr lang="en-GB" sz="2200" dirty="0">
                <a:latin typeface="Century Gothic"/>
                <a:ea typeface="+mn-lt"/>
                <a:cs typeface="+mn-lt"/>
              </a:rPr>
              <a:t>)</a:t>
            </a:r>
            <a:endParaRPr lang="en-US" sz="2200" dirty="0">
              <a:latin typeface="Century Gothic"/>
              <a:ea typeface="+mn-lt"/>
              <a:cs typeface="+mn-lt"/>
            </a:endParaRPr>
          </a:p>
          <a:p>
            <a:pPr marL="457200" indent="-457200">
              <a:buAutoNum type="arabicParenR"/>
            </a:pPr>
            <a:r>
              <a:rPr lang="en-GB" sz="2200" dirty="0">
                <a:latin typeface="Century Gothic"/>
                <a:cs typeface="Calibri" panose="020F0502020204030204"/>
              </a:rPr>
              <a:t>Protest and Demonstration Operational Group will review the forms and resolve any queries.</a:t>
            </a:r>
          </a:p>
          <a:p>
            <a:pPr marL="0" indent="0">
              <a:buNone/>
            </a:pPr>
            <a:endParaRPr lang="en-GB" sz="2200" dirty="0">
              <a:latin typeface="Century Gothic"/>
              <a:ea typeface="Calibri" panose="020F0502020204030204"/>
              <a:cs typeface="Calibri" panose="020F0502020204030204"/>
            </a:endParaRPr>
          </a:p>
          <a:p>
            <a:pPr marL="0" indent="0">
              <a:buNone/>
            </a:pPr>
            <a:r>
              <a:rPr lang="en-GB" sz="2200" dirty="0">
                <a:latin typeface="Century Gothic"/>
                <a:ea typeface="Calibri" panose="020F0502020204030204"/>
                <a:cs typeface="Calibri" panose="020F0502020204030204"/>
              </a:rPr>
              <a:t>You will also need to complete an additional risk assessment for this type of event, we can help guide you on this and the associated risks to mitigate. </a:t>
            </a:r>
            <a:endParaRPr lang="en-GB" sz="2200" dirty="0">
              <a:latin typeface="Century Gothic"/>
            </a:endParaRPr>
          </a:p>
          <a:p>
            <a:pPr marL="0" indent="0">
              <a:buNone/>
            </a:pPr>
            <a:endParaRPr lang="en-GB" dirty="0">
              <a:latin typeface="Century Gothic"/>
              <a:ea typeface="Calibri" panose="020F0502020204030204"/>
              <a:cs typeface="Calibri" panose="020F0502020204030204"/>
            </a:endParaRPr>
          </a:p>
          <a:p>
            <a:endParaRPr lang="en-GB" dirty="0">
              <a:latin typeface="Calibri" panose="020F0502020204030204"/>
              <a:ea typeface="Calibri" panose="020F0502020204030204"/>
              <a:cs typeface="Calibri" panose="020F0502020204030204"/>
            </a:endParaRPr>
          </a:p>
        </p:txBody>
      </p:sp>
      <p:pic>
        <p:nvPicPr>
          <p:cNvPr id="7" name="Picture 6" descr="A logo for a university&#10;&#10;AI-generated content may be incorrect.">
            <a:extLst>
              <a:ext uri="{FF2B5EF4-FFF2-40B4-BE49-F238E27FC236}">
                <a16:creationId xmlns:a16="http://schemas.microsoft.com/office/drawing/2014/main" id="{6CE81CA0-DEDE-C38A-E3F5-9ECD2253E89D}"/>
              </a:ext>
            </a:extLst>
          </p:cNvPr>
          <p:cNvPicPr>
            <a:picLocks noChangeAspect="1"/>
          </p:cNvPicPr>
          <p:nvPr/>
        </p:nvPicPr>
        <p:blipFill>
          <a:blip r:embed="rId6"/>
          <a:stretch>
            <a:fillRect/>
          </a:stretch>
        </p:blipFill>
        <p:spPr>
          <a:xfrm>
            <a:off x="10348451" y="5125063"/>
            <a:ext cx="1843550" cy="1732938"/>
          </a:xfrm>
          <a:prstGeom prst="rect">
            <a:avLst/>
          </a:prstGeom>
        </p:spPr>
      </p:pic>
    </p:spTree>
    <p:extLst>
      <p:ext uri="{BB962C8B-B14F-4D97-AF65-F5344CB8AC3E}">
        <p14:creationId xmlns:p14="http://schemas.microsoft.com/office/powerpoint/2010/main" val="3099433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2558</Words>
  <Application>Microsoft Office PowerPoint</Application>
  <PresentationFormat>Widescreen</PresentationFormat>
  <Paragraphs>322</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What is this training about ?</vt:lpstr>
      <vt:lpstr>Societies Toolkit </vt:lpstr>
      <vt:lpstr>External Speakers at events </vt:lpstr>
      <vt:lpstr>External Speakers at events </vt:lpstr>
      <vt:lpstr>Booking a room on campus </vt:lpstr>
      <vt:lpstr>Room booking availability</vt:lpstr>
      <vt:lpstr>Booking for a more complex outdoor events</vt:lpstr>
      <vt:lpstr>Protests/demonstrations</vt:lpstr>
      <vt:lpstr>Booking SU venues </vt:lpstr>
      <vt:lpstr>Events off campus</vt:lpstr>
      <vt:lpstr>Food and drink at events</vt:lpstr>
      <vt:lpstr>Food and drink at events</vt:lpstr>
      <vt:lpstr>Food and drink at events</vt:lpstr>
      <vt:lpstr>Borrowing items for events </vt:lpstr>
      <vt:lpstr>Showing film and TV at events</vt:lpstr>
      <vt:lpstr>Promoting your events </vt:lpstr>
      <vt:lpstr>PowerPoint Presentation</vt:lpstr>
      <vt:lpstr>PowerPoint Presentation</vt:lpstr>
      <vt:lpstr>PowerPoint Presentation</vt:lpstr>
      <vt:lpstr>PowerPoint Presentation</vt:lpstr>
      <vt:lpstr>PowerPoint Presentation</vt:lpstr>
      <vt:lpstr>Trigger warnings  </vt:lpstr>
      <vt:lpstr>  </vt:lpstr>
      <vt:lpstr>Funding your events </vt:lpstr>
      <vt:lpstr>Ticketing your events </vt:lpstr>
      <vt:lpstr>Collaborations </vt:lpstr>
      <vt:lpstr>PowerPoint Presentation</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SU  To your role</dc:title>
  <dc:creator>Day, Jennifer K</dc:creator>
  <cp:lastModifiedBy>Firmin, Alfie</cp:lastModifiedBy>
  <cp:revision>40</cp:revision>
  <dcterms:created xsi:type="dcterms:W3CDTF">2022-06-23T11:37:44Z</dcterms:created>
  <dcterms:modified xsi:type="dcterms:W3CDTF">2025-12-11T14:51:14Z</dcterms:modified>
</cp:coreProperties>
</file>