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41"/>
  </p:notesMasterIdLst>
  <p:handoutMasterIdLst>
    <p:handoutMasterId r:id="rId42"/>
  </p:handoutMasterIdLst>
  <p:sldIdLst>
    <p:sldId id="256" r:id="rId5"/>
    <p:sldId id="311" r:id="rId6"/>
    <p:sldId id="267" r:id="rId7"/>
    <p:sldId id="271" r:id="rId8"/>
    <p:sldId id="313" r:id="rId9"/>
    <p:sldId id="326" r:id="rId10"/>
    <p:sldId id="307" r:id="rId11"/>
    <p:sldId id="273" r:id="rId12"/>
    <p:sldId id="333" r:id="rId13"/>
    <p:sldId id="323" r:id="rId14"/>
    <p:sldId id="336" r:id="rId15"/>
    <p:sldId id="306" r:id="rId16"/>
    <p:sldId id="275" r:id="rId17"/>
    <p:sldId id="335" r:id="rId18"/>
    <p:sldId id="340" r:id="rId19"/>
    <p:sldId id="303" r:id="rId20"/>
    <p:sldId id="301" r:id="rId21"/>
    <p:sldId id="321" r:id="rId22"/>
    <p:sldId id="330" r:id="rId23"/>
    <p:sldId id="302" r:id="rId24"/>
    <p:sldId id="344" r:id="rId25"/>
    <p:sldId id="259" r:id="rId26"/>
    <p:sldId id="342" r:id="rId27"/>
    <p:sldId id="309" r:id="rId28"/>
    <p:sldId id="341" r:id="rId29"/>
    <p:sldId id="325" r:id="rId30"/>
    <p:sldId id="337" r:id="rId31"/>
    <p:sldId id="338" r:id="rId32"/>
    <p:sldId id="339" r:id="rId33"/>
    <p:sldId id="327" r:id="rId34"/>
    <p:sldId id="343" r:id="rId35"/>
    <p:sldId id="274" r:id="rId36"/>
    <p:sldId id="331" r:id="rId37"/>
    <p:sldId id="308" r:id="rId38"/>
    <p:sldId id="318" r:id="rId39"/>
    <p:sldId id="319" r:id="rId40"/>
  </p:sldIdLst>
  <p:sldSz cx="9144000" cy="6858000" type="screen4x3"/>
  <p:notesSz cx="9926638" cy="67976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EDE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CEE10A7-B024-4321-8C20-6E926F09CB47}" v="2" dt="2023-12-04T10:44:30.87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4874" autoAdjust="0"/>
  </p:normalViewPr>
  <p:slideViewPr>
    <p:cSldViewPr>
      <p:cViewPr varScale="1">
        <p:scale>
          <a:sx n="76" d="100"/>
          <a:sy n="76" d="100"/>
        </p:scale>
        <p:origin x="1824" y="5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handoutMaster" Target="handoutMasters/handoutMaster1.xml"/><Relationship Id="rId47" Type="http://schemas.microsoft.com/office/2016/11/relationships/changesInfo" Target="changesInfos/changesInfo1.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presProps" Target="presProps.xml"/><Relationship Id="rId48" Type="http://schemas.microsoft.com/office/2015/10/relationships/revisionInfo" Target="revisionInfo.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tableStyles" Target="tableStyles.xml"/><Relationship Id="rId20" Type="http://schemas.openxmlformats.org/officeDocument/2006/relationships/slide" Target="slides/slide16.xml"/><Relationship Id="rId41"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oper, James K" clId="Web-{2CEE10A7-B024-4321-8C20-6E926F09CB47}"/>
    <pc:docChg chg="modSld">
      <pc:chgData name="Soper, James K" userId="" providerId="" clId="Web-{2CEE10A7-B024-4321-8C20-6E926F09CB47}" dt="2023-12-04T10:44:30.879" v="1" actId="1076"/>
      <pc:docMkLst>
        <pc:docMk/>
      </pc:docMkLst>
      <pc:sldChg chg="modSp">
        <pc:chgData name="Soper, James K" userId="" providerId="" clId="Web-{2CEE10A7-B024-4321-8C20-6E926F09CB47}" dt="2023-12-04T10:44:30.879" v="1" actId="1076"/>
        <pc:sldMkLst>
          <pc:docMk/>
          <pc:sldMk cId="3354575304" sldId="313"/>
        </pc:sldMkLst>
        <pc:spChg chg="mod">
          <ac:chgData name="Soper, James K" userId="" providerId="" clId="Web-{2CEE10A7-B024-4321-8C20-6E926F09CB47}" dt="2023-12-04T10:44:30.879" v="1" actId="1076"/>
          <ac:spMkLst>
            <pc:docMk/>
            <pc:sldMk cId="3354575304" sldId="313"/>
            <ac:spMk id="7" creationId="{277EA48A-E245-F107-64D7-FE9C970D9553}"/>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301543" cy="339884"/>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5623372" y="0"/>
            <a:ext cx="4301543" cy="339884"/>
          </a:xfrm>
          <a:prstGeom prst="rect">
            <a:avLst/>
          </a:prstGeom>
        </p:spPr>
        <p:txBody>
          <a:bodyPr vert="horz" lIns="91440" tIns="45720" rIns="91440" bIns="45720" rtlCol="0"/>
          <a:lstStyle>
            <a:lvl1pPr algn="r">
              <a:defRPr sz="1200"/>
            </a:lvl1pPr>
          </a:lstStyle>
          <a:p>
            <a:fld id="{57B78E2C-F1AC-47C6-AA38-118D51D1E406}" type="datetimeFigureOut">
              <a:rPr lang="en-GB" smtClean="0"/>
              <a:t>04/12/2023</a:t>
            </a:fld>
            <a:endParaRPr lang="en-GB"/>
          </a:p>
        </p:txBody>
      </p:sp>
      <p:sp>
        <p:nvSpPr>
          <p:cNvPr id="4" name="Footer Placeholder 3"/>
          <p:cNvSpPr>
            <a:spLocks noGrp="1"/>
          </p:cNvSpPr>
          <p:nvPr>
            <p:ph type="ftr" sz="quarter" idx="2"/>
          </p:nvPr>
        </p:nvSpPr>
        <p:spPr>
          <a:xfrm>
            <a:off x="0" y="6456218"/>
            <a:ext cx="4301543" cy="339884"/>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5623372" y="6456218"/>
            <a:ext cx="4301543" cy="339884"/>
          </a:xfrm>
          <a:prstGeom prst="rect">
            <a:avLst/>
          </a:prstGeom>
        </p:spPr>
        <p:txBody>
          <a:bodyPr vert="horz" lIns="91440" tIns="45720" rIns="91440" bIns="45720" rtlCol="0" anchor="b"/>
          <a:lstStyle>
            <a:lvl1pPr algn="r">
              <a:defRPr sz="1200"/>
            </a:lvl1pPr>
          </a:lstStyle>
          <a:p>
            <a:fld id="{1FC4CC0C-5599-4054-A85B-58011D2B54D4}" type="slidenum">
              <a:rPr lang="en-GB" smtClean="0"/>
              <a:t>‹#›</a:t>
            </a:fld>
            <a:endParaRPr lang="en-GB"/>
          </a:p>
        </p:txBody>
      </p:sp>
    </p:spTree>
    <p:extLst>
      <p:ext uri="{BB962C8B-B14F-4D97-AF65-F5344CB8AC3E}">
        <p14:creationId xmlns:p14="http://schemas.microsoft.com/office/powerpoint/2010/main" val="45832201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301543" cy="339884"/>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5622798" y="0"/>
            <a:ext cx="4301543" cy="339884"/>
          </a:xfrm>
          <a:prstGeom prst="rect">
            <a:avLst/>
          </a:prstGeom>
        </p:spPr>
        <p:txBody>
          <a:bodyPr vert="horz" lIns="91440" tIns="45720" rIns="91440" bIns="45720" rtlCol="0"/>
          <a:lstStyle>
            <a:lvl1pPr algn="r">
              <a:defRPr sz="1200"/>
            </a:lvl1pPr>
          </a:lstStyle>
          <a:p>
            <a:fld id="{7FFE16F1-8B27-420A-9491-7937FDBC8C3E}" type="datetimeFigureOut">
              <a:rPr lang="en-GB" smtClean="0"/>
              <a:t>04/12/2023</a:t>
            </a:fld>
            <a:endParaRPr lang="en-GB"/>
          </a:p>
        </p:txBody>
      </p:sp>
      <p:sp>
        <p:nvSpPr>
          <p:cNvPr id="4" name="Slide Image Placeholder 3"/>
          <p:cNvSpPr>
            <a:spLocks noGrp="1" noRot="1" noChangeAspect="1"/>
          </p:cNvSpPr>
          <p:nvPr>
            <p:ph type="sldImg" idx="2"/>
          </p:nvPr>
        </p:nvSpPr>
        <p:spPr>
          <a:xfrm>
            <a:off x="3263900" y="509588"/>
            <a:ext cx="3398838" cy="25495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992664" y="3228896"/>
            <a:ext cx="7941310" cy="3058954"/>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6456612"/>
            <a:ext cx="4301543" cy="339884"/>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5622798" y="6456612"/>
            <a:ext cx="4301543" cy="339884"/>
          </a:xfrm>
          <a:prstGeom prst="rect">
            <a:avLst/>
          </a:prstGeom>
        </p:spPr>
        <p:txBody>
          <a:bodyPr vert="horz" lIns="91440" tIns="45720" rIns="91440" bIns="45720" rtlCol="0" anchor="b"/>
          <a:lstStyle>
            <a:lvl1pPr algn="r">
              <a:defRPr sz="1200"/>
            </a:lvl1pPr>
          </a:lstStyle>
          <a:p>
            <a:fld id="{CD0DF977-CCD4-418D-B83E-F2BE6F344DCF}" type="slidenum">
              <a:rPr lang="en-GB" smtClean="0"/>
              <a:t>‹#›</a:t>
            </a:fld>
            <a:endParaRPr lang="en-GB"/>
          </a:p>
        </p:txBody>
      </p:sp>
    </p:spTree>
    <p:extLst>
      <p:ext uri="{BB962C8B-B14F-4D97-AF65-F5344CB8AC3E}">
        <p14:creationId xmlns:p14="http://schemas.microsoft.com/office/powerpoint/2010/main" val="21196523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CD0DF977-CCD4-418D-B83E-F2BE6F344DCF}" type="slidenum">
              <a:rPr lang="en-GB" smtClean="0"/>
              <a:t>1</a:t>
            </a:fld>
            <a:endParaRPr lang="en-GB"/>
          </a:p>
        </p:txBody>
      </p:sp>
    </p:spTree>
    <p:extLst>
      <p:ext uri="{BB962C8B-B14F-4D97-AF65-F5344CB8AC3E}">
        <p14:creationId xmlns:p14="http://schemas.microsoft.com/office/powerpoint/2010/main" val="357090210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CD0DF977-CCD4-418D-B83E-F2BE6F344DCF}" type="slidenum">
              <a:rPr lang="en-GB" smtClean="0"/>
              <a:t>10</a:t>
            </a:fld>
            <a:endParaRPr lang="en-GB"/>
          </a:p>
        </p:txBody>
      </p:sp>
    </p:spTree>
    <p:extLst>
      <p:ext uri="{BB962C8B-B14F-4D97-AF65-F5344CB8AC3E}">
        <p14:creationId xmlns:p14="http://schemas.microsoft.com/office/powerpoint/2010/main" val="318163842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CD0DF977-CCD4-418D-B83E-F2BE6F344DCF}" type="slidenum">
              <a:rPr lang="en-GB" smtClean="0"/>
              <a:t>11</a:t>
            </a:fld>
            <a:endParaRPr lang="en-GB"/>
          </a:p>
        </p:txBody>
      </p:sp>
    </p:spTree>
    <p:extLst>
      <p:ext uri="{BB962C8B-B14F-4D97-AF65-F5344CB8AC3E}">
        <p14:creationId xmlns:p14="http://schemas.microsoft.com/office/powerpoint/2010/main" val="58966584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CD0DF977-CCD4-418D-B83E-F2BE6F344DCF}" type="slidenum">
              <a:rPr lang="en-GB" smtClean="0"/>
              <a:t>12</a:t>
            </a:fld>
            <a:endParaRPr lang="en-GB"/>
          </a:p>
        </p:txBody>
      </p:sp>
    </p:spTree>
    <p:extLst>
      <p:ext uri="{BB962C8B-B14F-4D97-AF65-F5344CB8AC3E}">
        <p14:creationId xmlns:p14="http://schemas.microsoft.com/office/powerpoint/2010/main" val="318163842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CD0DF977-CCD4-418D-B83E-F2BE6F344DCF}" type="slidenum">
              <a:rPr lang="en-GB" smtClean="0"/>
              <a:t>13</a:t>
            </a:fld>
            <a:endParaRPr lang="en-GB"/>
          </a:p>
        </p:txBody>
      </p:sp>
    </p:spTree>
    <p:extLst>
      <p:ext uri="{BB962C8B-B14F-4D97-AF65-F5344CB8AC3E}">
        <p14:creationId xmlns:p14="http://schemas.microsoft.com/office/powerpoint/2010/main" val="345462152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CD0DF977-CCD4-418D-B83E-F2BE6F344DCF}" type="slidenum">
              <a:rPr lang="en-GB" smtClean="0"/>
              <a:t>14</a:t>
            </a:fld>
            <a:endParaRPr lang="en-GB"/>
          </a:p>
        </p:txBody>
      </p:sp>
    </p:spTree>
    <p:extLst>
      <p:ext uri="{BB962C8B-B14F-4D97-AF65-F5344CB8AC3E}">
        <p14:creationId xmlns:p14="http://schemas.microsoft.com/office/powerpoint/2010/main" val="407970325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CD0DF977-CCD4-418D-B83E-F2BE6F344DCF}" type="slidenum">
              <a:rPr lang="en-GB" smtClean="0"/>
              <a:t>15</a:t>
            </a:fld>
            <a:endParaRPr lang="en-GB"/>
          </a:p>
        </p:txBody>
      </p:sp>
    </p:spTree>
    <p:extLst>
      <p:ext uri="{BB962C8B-B14F-4D97-AF65-F5344CB8AC3E}">
        <p14:creationId xmlns:p14="http://schemas.microsoft.com/office/powerpoint/2010/main" val="292029311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CD0DF977-CCD4-418D-B83E-F2BE6F344DCF}" type="slidenum">
              <a:rPr lang="en-GB" smtClean="0"/>
              <a:t>16</a:t>
            </a:fld>
            <a:endParaRPr lang="en-GB"/>
          </a:p>
        </p:txBody>
      </p:sp>
    </p:spTree>
    <p:extLst>
      <p:ext uri="{BB962C8B-B14F-4D97-AF65-F5344CB8AC3E}">
        <p14:creationId xmlns:p14="http://schemas.microsoft.com/office/powerpoint/2010/main" val="115018072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CD0DF977-CCD4-418D-B83E-F2BE6F344DCF}" type="slidenum">
              <a:rPr lang="en-GB" smtClean="0"/>
              <a:t>17</a:t>
            </a:fld>
            <a:endParaRPr lang="en-GB"/>
          </a:p>
        </p:txBody>
      </p:sp>
    </p:spTree>
    <p:extLst>
      <p:ext uri="{BB962C8B-B14F-4D97-AF65-F5344CB8AC3E}">
        <p14:creationId xmlns:p14="http://schemas.microsoft.com/office/powerpoint/2010/main" val="115018072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CD0DF977-CCD4-418D-B83E-F2BE6F344DCF}" type="slidenum">
              <a:rPr lang="en-GB" smtClean="0"/>
              <a:t>18</a:t>
            </a:fld>
            <a:endParaRPr lang="en-GB"/>
          </a:p>
        </p:txBody>
      </p:sp>
    </p:spTree>
    <p:extLst>
      <p:ext uri="{BB962C8B-B14F-4D97-AF65-F5344CB8AC3E}">
        <p14:creationId xmlns:p14="http://schemas.microsoft.com/office/powerpoint/2010/main" val="115018072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CD0DF977-CCD4-418D-B83E-F2BE6F344DCF}" type="slidenum">
              <a:rPr lang="en-GB" smtClean="0"/>
              <a:t>19</a:t>
            </a:fld>
            <a:endParaRPr lang="en-GB"/>
          </a:p>
        </p:txBody>
      </p:sp>
    </p:spTree>
    <p:extLst>
      <p:ext uri="{BB962C8B-B14F-4D97-AF65-F5344CB8AC3E}">
        <p14:creationId xmlns:p14="http://schemas.microsoft.com/office/powerpoint/2010/main" val="9621663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CD0DF977-CCD4-418D-B83E-F2BE6F344DCF}" type="slidenum">
              <a:rPr lang="en-GB" smtClean="0"/>
              <a:t>2</a:t>
            </a:fld>
            <a:endParaRPr lang="en-GB"/>
          </a:p>
        </p:txBody>
      </p:sp>
    </p:spTree>
    <p:extLst>
      <p:ext uri="{BB962C8B-B14F-4D97-AF65-F5344CB8AC3E}">
        <p14:creationId xmlns:p14="http://schemas.microsoft.com/office/powerpoint/2010/main" val="357090210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br>
              <a:rPr lang="en-US" dirty="0"/>
            </a:br>
            <a:endParaRPr lang="en-GB" dirty="0"/>
          </a:p>
        </p:txBody>
      </p:sp>
      <p:sp>
        <p:nvSpPr>
          <p:cNvPr id="4" name="Slide Number Placeholder 3"/>
          <p:cNvSpPr>
            <a:spLocks noGrp="1"/>
          </p:cNvSpPr>
          <p:nvPr>
            <p:ph type="sldNum" sz="quarter" idx="10"/>
          </p:nvPr>
        </p:nvSpPr>
        <p:spPr/>
        <p:txBody>
          <a:bodyPr/>
          <a:lstStyle/>
          <a:p>
            <a:fld id="{CD0DF977-CCD4-418D-B83E-F2BE6F344DCF}" type="slidenum">
              <a:rPr lang="en-GB" smtClean="0"/>
              <a:t>20</a:t>
            </a:fld>
            <a:endParaRPr lang="en-GB"/>
          </a:p>
        </p:txBody>
      </p:sp>
    </p:spTree>
    <p:extLst>
      <p:ext uri="{BB962C8B-B14F-4D97-AF65-F5344CB8AC3E}">
        <p14:creationId xmlns:p14="http://schemas.microsoft.com/office/powerpoint/2010/main" val="115018072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CD0DF977-CCD4-418D-B83E-F2BE6F344DCF}" type="slidenum">
              <a:rPr lang="en-GB" smtClean="0"/>
              <a:t>21</a:t>
            </a:fld>
            <a:endParaRPr lang="en-GB"/>
          </a:p>
        </p:txBody>
      </p:sp>
    </p:spTree>
    <p:extLst>
      <p:ext uri="{BB962C8B-B14F-4D97-AF65-F5344CB8AC3E}">
        <p14:creationId xmlns:p14="http://schemas.microsoft.com/office/powerpoint/2010/main" val="14170882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CD0DF977-CCD4-418D-B83E-F2BE6F344DCF}" type="slidenum">
              <a:rPr lang="en-GB" smtClean="0"/>
              <a:t>22</a:t>
            </a:fld>
            <a:endParaRPr lang="en-GB"/>
          </a:p>
        </p:txBody>
      </p:sp>
    </p:spTree>
    <p:extLst>
      <p:ext uri="{BB962C8B-B14F-4D97-AF65-F5344CB8AC3E}">
        <p14:creationId xmlns:p14="http://schemas.microsoft.com/office/powerpoint/2010/main" val="115018072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CD0DF977-CCD4-418D-B83E-F2BE6F344DCF}" type="slidenum">
              <a:rPr lang="en-GB" smtClean="0"/>
              <a:t>23</a:t>
            </a:fld>
            <a:endParaRPr lang="en-GB"/>
          </a:p>
        </p:txBody>
      </p:sp>
    </p:spTree>
    <p:extLst>
      <p:ext uri="{BB962C8B-B14F-4D97-AF65-F5344CB8AC3E}">
        <p14:creationId xmlns:p14="http://schemas.microsoft.com/office/powerpoint/2010/main" val="168813794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CD0DF977-CCD4-418D-B83E-F2BE6F344DCF}" type="slidenum">
              <a:rPr lang="en-GB" smtClean="0"/>
              <a:t>24</a:t>
            </a:fld>
            <a:endParaRPr lang="en-GB"/>
          </a:p>
        </p:txBody>
      </p:sp>
    </p:spTree>
    <p:extLst>
      <p:ext uri="{BB962C8B-B14F-4D97-AF65-F5344CB8AC3E}">
        <p14:creationId xmlns:p14="http://schemas.microsoft.com/office/powerpoint/2010/main" val="115018072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CD0DF977-CCD4-418D-B83E-F2BE6F344DCF}" type="slidenum">
              <a:rPr lang="en-GB" smtClean="0"/>
              <a:t>25</a:t>
            </a:fld>
            <a:endParaRPr lang="en-GB"/>
          </a:p>
        </p:txBody>
      </p:sp>
    </p:spTree>
    <p:extLst>
      <p:ext uri="{BB962C8B-B14F-4D97-AF65-F5344CB8AC3E}">
        <p14:creationId xmlns:p14="http://schemas.microsoft.com/office/powerpoint/2010/main" val="303712926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CD0DF977-CCD4-418D-B83E-F2BE6F344DCF}" type="slidenum">
              <a:rPr lang="en-GB" smtClean="0"/>
              <a:t>26</a:t>
            </a:fld>
            <a:endParaRPr lang="en-GB"/>
          </a:p>
        </p:txBody>
      </p:sp>
    </p:spTree>
    <p:extLst>
      <p:ext uri="{BB962C8B-B14F-4D97-AF65-F5344CB8AC3E}">
        <p14:creationId xmlns:p14="http://schemas.microsoft.com/office/powerpoint/2010/main" val="115018072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CD0DF977-CCD4-418D-B83E-F2BE6F344DCF}" type="slidenum">
              <a:rPr lang="en-GB" smtClean="0"/>
              <a:t>27</a:t>
            </a:fld>
            <a:endParaRPr lang="en-GB"/>
          </a:p>
        </p:txBody>
      </p:sp>
    </p:spTree>
    <p:extLst>
      <p:ext uri="{BB962C8B-B14F-4D97-AF65-F5344CB8AC3E}">
        <p14:creationId xmlns:p14="http://schemas.microsoft.com/office/powerpoint/2010/main" val="278905495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CD0DF977-CCD4-418D-B83E-F2BE6F344DCF}" type="slidenum">
              <a:rPr lang="en-GB" smtClean="0"/>
              <a:t>28</a:t>
            </a:fld>
            <a:endParaRPr lang="en-GB"/>
          </a:p>
        </p:txBody>
      </p:sp>
    </p:spTree>
    <p:extLst>
      <p:ext uri="{BB962C8B-B14F-4D97-AF65-F5344CB8AC3E}">
        <p14:creationId xmlns:p14="http://schemas.microsoft.com/office/powerpoint/2010/main" val="293958842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CD0DF977-CCD4-418D-B83E-F2BE6F344DCF}" type="slidenum">
              <a:rPr lang="en-GB" smtClean="0"/>
              <a:t>29</a:t>
            </a:fld>
            <a:endParaRPr lang="en-GB"/>
          </a:p>
        </p:txBody>
      </p:sp>
    </p:spTree>
    <p:extLst>
      <p:ext uri="{BB962C8B-B14F-4D97-AF65-F5344CB8AC3E}">
        <p14:creationId xmlns:p14="http://schemas.microsoft.com/office/powerpoint/2010/main" val="15176751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CD0DF977-CCD4-418D-B83E-F2BE6F344DCF}" type="slidenum">
              <a:rPr lang="en-GB" smtClean="0"/>
              <a:t>3</a:t>
            </a:fld>
            <a:endParaRPr lang="en-GB"/>
          </a:p>
        </p:txBody>
      </p:sp>
    </p:spTree>
    <p:extLst>
      <p:ext uri="{BB962C8B-B14F-4D97-AF65-F5344CB8AC3E}">
        <p14:creationId xmlns:p14="http://schemas.microsoft.com/office/powerpoint/2010/main" val="353279730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CD0DF977-CCD4-418D-B83E-F2BE6F344DCF}" type="slidenum">
              <a:rPr lang="en-GB" smtClean="0"/>
              <a:t>30</a:t>
            </a:fld>
            <a:endParaRPr lang="en-GB"/>
          </a:p>
        </p:txBody>
      </p:sp>
    </p:spTree>
    <p:extLst>
      <p:ext uri="{BB962C8B-B14F-4D97-AF65-F5344CB8AC3E}">
        <p14:creationId xmlns:p14="http://schemas.microsoft.com/office/powerpoint/2010/main" val="247704971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CD0DF977-CCD4-418D-B83E-F2BE6F344DCF}" type="slidenum">
              <a:rPr lang="en-GB" smtClean="0"/>
              <a:t>31</a:t>
            </a:fld>
            <a:endParaRPr lang="en-GB"/>
          </a:p>
        </p:txBody>
      </p:sp>
    </p:spTree>
    <p:extLst>
      <p:ext uri="{BB962C8B-B14F-4D97-AF65-F5344CB8AC3E}">
        <p14:creationId xmlns:p14="http://schemas.microsoft.com/office/powerpoint/2010/main" val="110529024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CD0DF977-CCD4-418D-B83E-F2BE6F344DCF}" type="slidenum">
              <a:rPr lang="en-GB" smtClean="0"/>
              <a:t>32</a:t>
            </a:fld>
            <a:endParaRPr lang="en-GB"/>
          </a:p>
        </p:txBody>
      </p:sp>
    </p:spTree>
    <p:extLst>
      <p:ext uri="{BB962C8B-B14F-4D97-AF65-F5344CB8AC3E}">
        <p14:creationId xmlns:p14="http://schemas.microsoft.com/office/powerpoint/2010/main" val="3181638426"/>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CD0DF977-CCD4-418D-B83E-F2BE6F344DCF}" type="slidenum">
              <a:rPr lang="en-GB" smtClean="0"/>
              <a:t>33</a:t>
            </a:fld>
            <a:endParaRPr lang="en-GB"/>
          </a:p>
        </p:txBody>
      </p:sp>
    </p:spTree>
    <p:extLst>
      <p:ext uri="{BB962C8B-B14F-4D97-AF65-F5344CB8AC3E}">
        <p14:creationId xmlns:p14="http://schemas.microsoft.com/office/powerpoint/2010/main" val="217948222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CD0DF977-CCD4-418D-B83E-F2BE6F344DCF}" type="slidenum">
              <a:rPr lang="en-GB" smtClean="0"/>
              <a:t>34</a:t>
            </a:fld>
            <a:endParaRPr lang="en-GB"/>
          </a:p>
        </p:txBody>
      </p:sp>
    </p:spTree>
    <p:extLst>
      <p:ext uri="{BB962C8B-B14F-4D97-AF65-F5344CB8AC3E}">
        <p14:creationId xmlns:p14="http://schemas.microsoft.com/office/powerpoint/2010/main" val="3181638426"/>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CD0DF977-CCD4-418D-B83E-F2BE6F344DCF}" type="slidenum">
              <a:rPr lang="en-GB" smtClean="0"/>
              <a:t>35</a:t>
            </a:fld>
            <a:endParaRPr lang="en-GB"/>
          </a:p>
        </p:txBody>
      </p:sp>
    </p:spTree>
    <p:extLst>
      <p:ext uri="{BB962C8B-B14F-4D97-AF65-F5344CB8AC3E}">
        <p14:creationId xmlns:p14="http://schemas.microsoft.com/office/powerpoint/2010/main" val="4125119714"/>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CD0DF977-CCD4-418D-B83E-F2BE6F344DCF}" type="slidenum">
              <a:rPr lang="en-GB" smtClean="0"/>
              <a:t>36</a:t>
            </a:fld>
            <a:endParaRPr lang="en-GB"/>
          </a:p>
        </p:txBody>
      </p:sp>
    </p:spTree>
    <p:extLst>
      <p:ext uri="{BB962C8B-B14F-4D97-AF65-F5344CB8AC3E}">
        <p14:creationId xmlns:p14="http://schemas.microsoft.com/office/powerpoint/2010/main" val="41251197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cs typeface="Calibri"/>
            </a:endParaRPr>
          </a:p>
        </p:txBody>
      </p:sp>
      <p:sp>
        <p:nvSpPr>
          <p:cNvPr id="4" name="Slide Number Placeholder 3"/>
          <p:cNvSpPr>
            <a:spLocks noGrp="1"/>
          </p:cNvSpPr>
          <p:nvPr>
            <p:ph type="sldNum" sz="quarter" idx="10"/>
          </p:nvPr>
        </p:nvSpPr>
        <p:spPr/>
        <p:txBody>
          <a:bodyPr/>
          <a:lstStyle/>
          <a:p>
            <a:fld id="{CD0DF977-CCD4-418D-B83E-F2BE6F344DCF}" type="slidenum">
              <a:rPr lang="en-GB" smtClean="0"/>
              <a:t>4</a:t>
            </a:fld>
            <a:endParaRPr lang="en-GB"/>
          </a:p>
        </p:txBody>
      </p:sp>
    </p:spTree>
    <p:extLst>
      <p:ext uri="{BB962C8B-B14F-4D97-AF65-F5344CB8AC3E}">
        <p14:creationId xmlns:p14="http://schemas.microsoft.com/office/powerpoint/2010/main" val="10764390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br>
              <a:rPr lang="en-US" dirty="0"/>
            </a:br>
            <a:endParaRPr lang="en-GB" dirty="0"/>
          </a:p>
        </p:txBody>
      </p:sp>
      <p:sp>
        <p:nvSpPr>
          <p:cNvPr id="4" name="Slide Number Placeholder 3"/>
          <p:cNvSpPr>
            <a:spLocks noGrp="1"/>
          </p:cNvSpPr>
          <p:nvPr>
            <p:ph type="sldNum" sz="quarter" idx="10"/>
          </p:nvPr>
        </p:nvSpPr>
        <p:spPr/>
        <p:txBody>
          <a:bodyPr/>
          <a:lstStyle/>
          <a:p>
            <a:fld id="{CD0DF977-CCD4-418D-B83E-F2BE6F344DCF}" type="slidenum">
              <a:rPr lang="en-GB" smtClean="0"/>
              <a:t>5</a:t>
            </a:fld>
            <a:endParaRPr lang="en-GB"/>
          </a:p>
        </p:txBody>
      </p:sp>
    </p:spTree>
    <p:extLst>
      <p:ext uri="{BB962C8B-B14F-4D97-AF65-F5344CB8AC3E}">
        <p14:creationId xmlns:p14="http://schemas.microsoft.com/office/powerpoint/2010/main" val="10764390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CD0DF977-CCD4-418D-B83E-F2BE6F344DCF}" type="slidenum">
              <a:rPr lang="en-GB" smtClean="0"/>
              <a:t>6</a:t>
            </a:fld>
            <a:endParaRPr lang="en-GB"/>
          </a:p>
        </p:txBody>
      </p:sp>
    </p:spTree>
    <p:extLst>
      <p:ext uri="{BB962C8B-B14F-4D97-AF65-F5344CB8AC3E}">
        <p14:creationId xmlns:p14="http://schemas.microsoft.com/office/powerpoint/2010/main" val="406180364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CD0DF977-CCD4-418D-B83E-F2BE6F344DCF}" type="slidenum">
              <a:rPr lang="en-GB" smtClean="0"/>
              <a:t>7</a:t>
            </a:fld>
            <a:endParaRPr lang="en-GB"/>
          </a:p>
        </p:txBody>
      </p:sp>
    </p:spTree>
    <p:extLst>
      <p:ext uri="{BB962C8B-B14F-4D97-AF65-F5344CB8AC3E}">
        <p14:creationId xmlns:p14="http://schemas.microsoft.com/office/powerpoint/2010/main" val="412511971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CD0DF977-CCD4-418D-B83E-F2BE6F344DCF}" type="slidenum">
              <a:rPr lang="en-GB" smtClean="0"/>
              <a:t>8</a:t>
            </a:fld>
            <a:endParaRPr lang="en-GB"/>
          </a:p>
        </p:txBody>
      </p:sp>
    </p:spTree>
    <p:extLst>
      <p:ext uri="{BB962C8B-B14F-4D97-AF65-F5344CB8AC3E}">
        <p14:creationId xmlns:p14="http://schemas.microsoft.com/office/powerpoint/2010/main" val="17020355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CD0DF977-CCD4-418D-B83E-F2BE6F344DCF}" type="slidenum">
              <a:rPr lang="en-GB" smtClean="0"/>
              <a:t>9</a:t>
            </a:fld>
            <a:endParaRPr lang="en-GB"/>
          </a:p>
        </p:txBody>
      </p:sp>
    </p:spTree>
    <p:extLst>
      <p:ext uri="{BB962C8B-B14F-4D97-AF65-F5344CB8AC3E}">
        <p14:creationId xmlns:p14="http://schemas.microsoft.com/office/powerpoint/2010/main" val="10938537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A17509CA-F398-4A5B-BEE4-F20400940C9D}" type="datetimeFigureOut">
              <a:rPr lang="en-US" smtClean="0"/>
              <a:pPr/>
              <a:t>12/4/2023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3D5BD6-4C26-4B99-90D4-E4802EC05A47}"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17509CA-F398-4A5B-BEE4-F20400940C9D}" type="datetimeFigureOut">
              <a:rPr lang="en-US" smtClean="0"/>
              <a:pPr/>
              <a:t>12/4/2023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3D5BD6-4C26-4B99-90D4-E4802EC05A4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17509CA-F398-4A5B-BEE4-F20400940C9D}" type="datetimeFigureOut">
              <a:rPr lang="en-US" smtClean="0"/>
              <a:pPr/>
              <a:t>12/4/2023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3D5BD6-4C26-4B99-90D4-E4802EC05A4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17509CA-F398-4A5B-BEE4-F20400940C9D}" type="datetimeFigureOut">
              <a:rPr lang="en-US" smtClean="0"/>
              <a:pPr/>
              <a:t>12/4/2023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3D5BD6-4C26-4B99-90D4-E4802EC05A4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17509CA-F398-4A5B-BEE4-F20400940C9D}" type="datetimeFigureOut">
              <a:rPr lang="en-US" smtClean="0"/>
              <a:pPr/>
              <a:t>12/4/2023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3D5BD6-4C26-4B99-90D4-E4802EC05A47}"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17509CA-F398-4A5B-BEE4-F20400940C9D}" type="datetimeFigureOut">
              <a:rPr lang="en-US" smtClean="0"/>
              <a:pPr/>
              <a:t>12/4/2023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3D5BD6-4C26-4B99-90D4-E4802EC05A4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17509CA-F398-4A5B-BEE4-F20400940C9D}" type="datetimeFigureOut">
              <a:rPr lang="en-US" smtClean="0"/>
              <a:pPr/>
              <a:t>12/4/2023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B3D5BD6-4C26-4B99-90D4-E4802EC05A4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17509CA-F398-4A5B-BEE4-F20400940C9D}" type="datetimeFigureOut">
              <a:rPr lang="en-US" smtClean="0"/>
              <a:pPr/>
              <a:t>12/4/2023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B3D5BD6-4C26-4B99-90D4-E4802EC05A4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17509CA-F398-4A5B-BEE4-F20400940C9D}" type="datetimeFigureOut">
              <a:rPr lang="en-US" smtClean="0"/>
              <a:pPr/>
              <a:t>12/4/2023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B3D5BD6-4C26-4B99-90D4-E4802EC05A4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17509CA-F398-4A5B-BEE4-F20400940C9D}" type="datetimeFigureOut">
              <a:rPr lang="en-US" smtClean="0"/>
              <a:pPr/>
              <a:t>12/4/2023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3D5BD6-4C26-4B99-90D4-E4802EC05A4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17509CA-F398-4A5B-BEE4-F20400940C9D}" type="datetimeFigureOut">
              <a:rPr lang="en-US" smtClean="0"/>
              <a:pPr/>
              <a:t>12/4/2023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3D5BD6-4C26-4B99-90D4-E4802EC05A47}"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17509CA-F398-4A5B-BEE4-F20400940C9D}" type="datetimeFigureOut">
              <a:rPr lang="en-US" smtClean="0"/>
              <a:pPr/>
              <a:t>12/4/2023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B3D5BD6-4C26-4B99-90D4-E4802EC05A4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susocs@essex.ac.uk"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hyperlink" Target="mailto:susocs@essex.ac.uk"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hyperlink" Target="mailto:susocs@essex.ac.uk"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hyperlink" Target="mailto:susocs@essex.ac.uk"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hyperlink" Target="mailto:susocs@essex.ac.uk" TargetMode="Externa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hyperlink" Target="mailto:susocs@essex.ac.uk" TargetMode="Externa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hyperlink" Target="mailto:susocs@essex.ac.uk" TargetMode="Externa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6.xml"/><Relationship Id="rId1" Type="http://schemas.openxmlformats.org/officeDocument/2006/relationships/slideLayout" Target="../slideLayouts/slideLayout1.xml"/><Relationship Id="rId4" Type="http://schemas.openxmlformats.org/officeDocument/2006/relationships/hyperlink" Target="mailto:susocs@essex.ac.uk" TargetMode="Externa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7.xml"/><Relationship Id="rId1" Type="http://schemas.openxmlformats.org/officeDocument/2006/relationships/slideLayout" Target="../slideLayouts/slideLayout1.xml"/><Relationship Id="rId4" Type="http://schemas.openxmlformats.org/officeDocument/2006/relationships/hyperlink" Target="mailto:susocs@essex.ac.uk" TargetMode="Externa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8.xml"/><Relationship Id="rId1" Type="http://schemas.openxmlformats.org/officeDocument/2006/relationships/slideLayout" Target="../slideLayouts/slideLayout1.xml"/><Relationship Id="rId5" Type="http://schemas.openxmlformats.org/officeDocument/2006/relationships/hyperlink" Target="mailto:suinvoices@essex.ac.uk" TargetMode="External"/><Relationship Id="rId4" Type="http://schemas.openxmlformats.org/officeDocument/2006/relationships/hyperlink" Target="mailto:susocs@essex.ac.uk" TargetMode="Externa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9.xml"/><Relationship Id="rId1" Type="http://schemas.openxmlformats.org/officeDocument/2006/relationships/slideLayout" Target="../slideLayouts/slideLayout1.xml"/><Relationship Id="rId4" Type="http://schemas.openxmlformats.org/officeDocument/2006/relationships/hyperlink" Target="mailto:susocs@essex.ac.uk"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mailto:susocs@essex.ac.uk"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0.xml.rels><?xml version="1.0" encoding="UTF-8" standalone="yes"?>
<Relationships xmlns="http://schemas.openxmlformats.org/package/2006/relationships"><Relationship Id="rId3" Type="http://schemas.openxmlformats.org/officeDocument/2006/relationships/hyperlink" Target="mailto:suinvoices@essex.ac.uk" TargetMode="External"/><Relationship Id="rId2" Type="http://schemas.openxmlformats.org/officeDocument/2006/relationships/notesSlide" Target="../notesSlides/notesSlide20.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mailto:susocs@essex.ac.uk" TargetMode="Externa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1.xml"/><Relationship Id="rId1" Type="http://schemas.openxmlformats.org/officeDocument/2006/relationships/slideLayout" Target="../slideLayouts/slideLayout1.xml"/><Relationship Id="rId4" Type="http://schemas.openxmlformats.org/officeDocument/2006/relationships/hyperlink" Target="mailto:susocs@essex.ac.uk" TargetMode="External"/></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2.xml"/><Relationship Id="rId1" Type="http://schemas.openxmlformats.org/officeDocument/2006/relationships/slideLayout" Target="../slideLayouts/slideLayout1.xml"/><Relationship Id="rId4" Type="http://schemas.openxmlformats.org/officeDocument/2006/relationships/hyperlink" Target="mailto:susocs@essex.ac.uk"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essexsu.typeform.com/to/hOUikAPt" TargetMode="External"/><Relationship Id="rId2" Type="http://schemas.openxmlformats.org/officeDocument/2006/relationships/notesSlide" Target="../notesSlides/notesSlide23.xml"/><Relationship Id="rId1" Type="http://schemas.openxmlformats.org/officeDocument/2006/relationships/slideLayout" Target="../slideLayouts/slideLayout1.xml"/><Relationship Id="rId5" Type="http://schemas.openxmlformats.org/officeDocument/2006/relationships/hyperlink" Target="mailto:susocs@essex.ac.uk" TargetMode="External"/><Relationship Id="rId4" Type="http://schemas.openxmlformats.org/officeDocument/2006/relationships/image" Target="../media/image2.png"/></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4.xml"/><Relationship Id="rId1" Type="http://schemas.openxmlformats.org/officeDocument/2006/relationships/slideLayout" Target="../slideLayouts/slideLayout1.xml"/><Relationship Id="rId5" Type="http://schemas.openxmlformats.org/officeDocument/2006/relationships/image" Target="../media/image5.jpeg"/><Relationship Id="rId4" Type="http://schemas.openxmlformats.org/officeDocument/2006/relationships/hyperlink" Target="mailto:susocs@essex.ac.uk"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mailto:suexpenses@essex.ac.uk" TargetMode="External"/><Relationship Id="rId2" Type="http://schemas.openxmlformats.org/officeDocument/2006/relationships/notesSlide" Target="../notesSlides/notesSlide25.xml"/><Relationship Id="rId1" Type="http://schemas.openxmlformats.org/officeDocument/2006/relationships/slideLayout" Target="../slideLayouts/slideLayout1.xml"/><Relationship Id="rId5" Type="http://schemas.openxmlformats.org/officeDocument/2006/relationships/hyperlink" Target="mailto:susocs@essex.ac.uk" TargetMode="External"/><Relationship Id="rId4" Type="http://schemas.openxmlformats.org/officeDocument/2006/relationships/image" Target="../media/image2.png"/></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6.xml"/><Relationship Id="rId1" Type="http://schemas.openxmlformats.org/officeDocument/2006/relationships/slideLayout" Target="../slideLayouts/slideLayout1.xml"/><Relationship Id="rId4" Type="http://schemas.openxmlformats.org/officeDocument/2006/relationships/hyperlink" Target="mailto:susocs@essex.ac.uk" TargetMode="External"/></Relationships>
</file>

<file path=ppt/slides/_rels/slide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7.xml"/><Relationship Id="rId1" Type="http://schemas.openxmlformats.org/officeDocument/2006/relationships/slideLayout" Target="../slideLayouts/slideLayout1.xml"/><Relationship Id="rId4" Type="http://schemas.openxmlformats.org/officeDocument/2006/relationships/hyperlink" Target="mailto:susocs@essex.ac.uk" TargetMode="External"/></Relationships>
</file>

<file path=ppt/slides/_rels/slide28.xml.rels><?xml version="1.0" encoding="UTF-8" standalone="yes"?>
<Relationships xmlns="http://schemas.openxmlformats.org/package/2006/relationships"><Relationship Id="rId3" Type="http://schemas.openxmlformats.org/officeDocument/2006/relationships/hyperlink" Target="http://www.theaa.com/route-planner/index.jsp" TargetMode="External"/><Relationship Id="rId2" Type="http://schemas.openxmlformats.org/officeDocument/2006/relationships/notesSlide" Target="../notesSlides/notesSlide28.xml"/><Relationship Id="rId1" Type="http://schemas.openxmlformats.org/officeDocument/2006/relationships/slideLayout" Target="../slideLayouts/slideLayout1.xml"/><Relationship Id="rId5" Type="http://schemas.openxmlformats.org/officeDocument/2006/relationships/hyperlink" Target="mailto:susocs@essex.ac.uk" TargetMode="External"/><Relationship Id="rId4" Type="http://schemas.openxmlformats.org/officeDocument/2006/relationships/image" Target="../media/image2.png"/></Relationships>
</file>

<file path=ppt/slides/_rels/slide2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9.xml"/><Relationship Id="rId1" Type="http://schemas.openxmlformats.org/officeDocument/2006/relationships/slideLayout" Target="../slideLayouts/slideLayout1.xml"/><Relationship Id="rId4" Type="http://schemas.openxmlformats.org/officeDocument/2006/relationships/hyperlink" Target="mailto:susocs@essex.ac.uk"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hyperlink" Target="mailto:susocs@essex.ac.uk" TargetMode="External"/></Relationships>
</file>

<file path=ppt/slides/_rels/slide30.xml.rels><?xml version="1.0" encoding="UTF-8" standalone="yes"?>
<Relationships xmlns="http://schemas.openxmlformats.org/package/2006/relationships"><Relationship Id="rId3" Type="http://schemas.openxmlformats.org/officeDocument/2006/relationships/hyperlink" Target="mailto:sufinance@essex.ac.uk" TargetMode="External"/><Relationship Id="rId2" Type="http://schemas.openxmlformats.org/officeDocument/2006/relationships/notesSlide" Target="../notesSlides/notesSlide30.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mailto:susocs@essex.ac.uk" TargetMode="External"/></Relationships>
</file>

<file path=ppt/slides/_rels/slide3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1.xml"/><Relationship Id="rId1" Type="http://schemas.openxmlformats.org/officeDocument/2006/relationships/slideLayout" Target="../slideLayouts/slideLayout2.xml"/><Relationship Id="rId4" Type="http://schemas.openxmlformats.org/officeDocument/2006/relationships/hyperlink" Target="mailto:susocs@essex.ac.uk" TargetMode="External"/></Relationships>
</file>

<file path=ppt/slides/_rels/slide3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2.xml"/><Relationship Id="rId1" Type="http://schemas.openxmlformats.org/officeDocument/2006/relationships/slideLayout" Target="../slideLayouts/slideLayout2.xml"/><Relationship Id="rId4" Type="http://schemas.openxmlformats.org/officeDocument/2006/relationships/hyperlink" Target="mailto:susocs@essex.ac.uk" TargetMode="External"/></Relationships>
</file>

<file path=ppt/slides/_rels/slide3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3.xml"/><Relationship Id="rId1" Type="http://schemas.openxmlformats.org/officeDocument/2006/relationships/slideLayout" Target="../slideLayouts/slideLayout2.xml"/><Relationship Id="rId4" Type="http://schemas.openxmlformats.org/officeDocument/2006/relationships/hyperlink" Target="mailto:susocs@essex.ac.uk" TargetMode="External"/></Relationships>
</file>

<file path=ppt/slides/_rels/slide34.xml.rels><?xml version="1.0" encoding="UTF-8" standalone="yes"?>
<Relationships xmlns="http://schemas.openxmlformats.org/package/2006/relationships"><Relationship Id="rId3" Type="http://schemas.openxmlformats.org/officeDocument/2006/relationships/hyperlink" Target="https://click.hubbub.net/" TargetMode="External"/><Relationship Id="rId2" Type="http://schemas.openxmlformats.org/officeDocument/2006/relationships/notesSlide" Target="../notesSlides/notesSlide34.xml"/><Relationship Id="rId1" Type="http://schemas.openxmlformats.org/officeDocument/2006/relationships/slideLayout" Target="../slideLayouts/slideLayout2.xml"/><Relationship Id="rId5" Type="http://schemas.openxmlformats.org/officeDocument/2006/relationships/hyperlink" Target="mailto:susocs@essex.ac.uk" TargetMode="External"/><Relationship Id="rId4" Type="http://schemas.openxmlformats.org/officeDocument/2006/relationships/image" Target="../media/image2.png"/></Relationships>
</file>

<file path=ppt/slides/_rels/slide3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5.xml"/><Relationship Id="rId1" Type="http://schemas.openxmlformats.org/officeDocument/2006/relationships/slideLayout" Target="../slideLayouts/slideLayout1.xml"/><Relationship Id="rId4" Type="http://schemas.openxmlformats.org/officeDocument/2006/relationships/hyperlink" Target="mailto:susocs@essex.ac.uk" TargetMode="External"/></Relationships>
</file>

<file path=ppt/slides/_rels/slide3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6.xml"/><Relationship Id="rId1" Type="http://schemas.openxmlformats.org/officeDocument/2006/relationships/slideLayout" Target="../slideLayouts/slideLayout1.xml"/><Relationship Id="rId4" Type="http://schemas.openxmlformats.org/officeDocument/2006/relationships/hyperlink" Target="mailto:susocs@essex.ac.uk"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hyperlink" Target="mailto:susocs@essex.ac.uk"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hyperlink" Target="mailto:susocs@essex.ac.uk"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hyperlink" Target="mailto:susocs@essex.ac.uk"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hyperlink" Target="mailto:susocs@essex.ac.uk"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hyperlink" Target="mailto:susocs@essex.ac.uk"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hyperlink" Target="mailto:susocs@essex.ac.uk"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9512" y="167071"/>
            <a:ext cx="8784976" cy="1470025"/>
          </a:xfrm>
          <a:ln w="57150">
            <a:noFill/>
          </a:ln>
        </p:spPr>
        <p:style>
          <a:lnRef idx="2">
            <a:schemeClr val="dk1"/>
          </a:lnRef>
          <a:fillRef idx="1">
            <a:schemeClr val="lt1"/>
          </a:fillRef>
          <a:effectRef idx="0">
            <a:schemeClr val="dk1"/>
          </a:effectRef>
          <a:fontRef idx="minor">
            <a:schemeClr val="dk1"/>
          </a:fontRef>
        </p:style>
        <p:txBody>
          <a:bodyPr>
            <a:normAutofit fontScale="90000"/>
          </a:bodyPr>
          <a:lstStyle/>
          <a:p>
            <a:r>
              <a:rPr lang="en-US" sz="6000" b="1" dirty="0">
                <a:solidFill>
                  <a:schemeClr val="tx1"/>
                </a:solidFill>
                <a:latin typeface="Century Gothic" panose="020B0502020202020204" pitchFamily="34" charset="0"/>
              </a:rPr>
              <a:t>Finance Training 2023/24</a:t>
            </a:r>
          </a:p>
        </p:txBody>
      </p:sp>
      <p:sp>
        <p:nvSpPr>
          <p:cNvPr id="8" name="TextBox 7"/>
          <p:cNvSpPr txBox="1"/>
          <p:nvPr/>
        </p:nvSpPr>
        <p:spPr>
          <a:xfrm>
            <a:off x="899592" y="3212976"/>
            <a:ext cx="1008112" cy="369332"/>
          </a:xfrm>
          <a:prstGeom prst="rect">
            <a:avLst/>
          </a:prstGeom>
          <a:noFill/>
        </p:spPr>
        <p:txBody>
          <a:bodyPr wrap="square" rtlCol="0">
            <a:spAutoFit/>
          </a:bodyPr>
          <a:lstStyle/>
          <a:p>
            <a:r>
              <a:rPr lang="en-GB" dirty="0">
                <a:solidFill>
                  <a:schemeClr val="bg1"/>
                </a:solidFill>
              </a:rPr>
              <a:t>Picture?</a:t>
            </a:r>
            <a:endParaRPr lang="en-US" dirty="0">
              <a:solidFill>
                <a:schemeClr val="bg1"/>
              </a:solidFill>
            </a:endParaRPr>
          </a:p>
        </p:txBody>
      </p:sp>
      <p:sp>
        <p:nvSpPr>
          <p:cNvPr id="5" name="Rectangle 4"/>
          <p:cNvSpPr/>
          <p:nvPr/>
        </p:nvSpPr>
        <p:spPr>
          <a:xfrm>
            <a:off x="179512" y="188640"/>
            <a:ext cx="8784976" cy="6480720"/>
          </a:xfrm>
          <a:prstGeom prst="rect">
            <a:avLst/>
          </a:prstGeom>
          <a:noFill/>
          <a:ln w="38100">
            <a:solidFill>
              <a:srgbClr val="FEDE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TextBox 2"/>
          <p:cNvSpPr txBox="1"/>
          <p:nvPr/>
        </p:nvSpPr>
        <p:spPr>
          <a:xfrm>
            <a:off x="3311860" y="5934670"/>
            <a:ext cx="2520280" cy="923330"/>
          </a:xfrm>
          <a:prstGeom prst="rect">
            <a:avLst/>
          </a:prstGeom>
          <a:noFill/>
        </p:spPr>
        <p:txBody>
          <a:bodyPr wrap="square" lIns="91440" tIns="45720" rIns="91440" bIns="45720" rtlCol="0" anchor="t">
            <a:spAutoFit/>
          </a:bodyPr>
          <a:lstStyle/>
          <a:p>
            <a:pPr algn="ctr"/>
            <a:r>
              <a:rPr lang="en-GB" dirty="0">
                <a:latin typeface="Century Gothic" panose="020B0502020202020204" pitchFamily="34" charset="0"/>
                <a:hlinkClick r:id="rId3"/>
              </a:rPr>
              <a:t>susocs@essex.ac.uk</a:t>
            </a:r>
            <a:endParaRPr lang="en-GB" dirty="0">
              <a:latin typeface="Century Gothic" panose="020B0502020202020204" pitchFamily="34" charset="0"/>
            </a:endParaRPr>
          </a:p>
          <a:p>
            <a:pPr algn="ctr"/>
            <a:endParaRPr lang="en-GB" dirty="0">
              <a:latin typeface="Century Gothic" panose="020B0502020202020204" pitchFamily="34" charset="0"/>
            </a:endParaRPr>
          </a:p>
          <a:p>
            <a:pPr algn="ctr"/>
            <a:endParaRPr lang="en-GB" dirty="0">
              <a:latin typeface="Century Gothic" panose="020B0502020202020204" pitchFamily="34" charset="0"/>
            </a:endParaRPr>
          </a:p>
        </p:txBody>
      </p:sp>
      <p:pic>
        <p:nvPicPr>
          <p:cNvPr id="6" name="Picture 5" descr="A black and yellow logo&#10;&#10;Description automatically generated">
            <a:extLst>
              <a:ext uri="{FF2B5EF4-FFF2-40B4-BE49-F238E27FC236}">
                <a16:creationId xmlns:a16="http://schemas.microsoft.com/office/drawing/2014/main" id="{A90015CF-D0AB-5384-167D-EF0A33FF17D4}"/>
              </a:ext>
            </a:extLst>
          </p:cNvPr>
          <p:cNvPicPr>
            <a:picLocks noChangeAspect="1"/>
          </p:cNvPicPr>
          <p:nvPr/>
        </p:nvPicPr>
        <p:blipFill rotWithShape="1">
          <a:blip r:embed="rId4">
            <a:extLst>
              <a:ext uri="{28A0092B-C50C-407E-A947-70E740481C1C}">
                <a14:useLocalDpi xmlns:a14="http://schemas.microsoft.com/office/drawing/2010/main" val="0"/>
              </a:ext>
            </a:extLst>
          </a:blip>
          <a:srcRect t="13735"/>
          <a:stretch/>
        </p:blipFill>
        <p:spPr>
          <a:xfrm>
            <a:off x="2101416" y="1637096"/>
            <a:ext cx="4941168" cy="4262488"/>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5400" b="1" dirty="0">
                <a:latin typeface="Century Gothic" panose="020B0502020202020204" pitchFamily="34" charset="0"/>
              </a:rPr>
              <a:t>Spending money</a:t>
            </a:r>
          </a:p>
        </p:txBody>
      </p:sp>
      <p:sp>
        <p:nvSpPr>
          <p:cNvPr id="3" name="Content Placeholder 2"/>
          <p:cNvSpPr>
            <a:spLocks noGrp="1"/>
          </p:cNvSpPr>
          <p:nvPr>
            <p:ph idx="1"/>
          </p:nvPr>
        </p:nvSpPr>
        <p:spPr>
          <a:xfrm>
            <a:off x="457200" y="1484784"/>
            <a:ext cx="8229600" cy="4896544"/>
          </a:xfrm>
        </p:spPr>
        <p:txBody>
          <a:bodyPr vert="horz" lIns="91440" tIns="45720" rIns="91440" bIns="45720" rtlCol="0" anchor="t">
            <a:normAutofit/>
          </a:bodyPr>
          <a:lstStyle/>
          <a:p>
            <a:endParaRPr lang="en-GB" sz="1600" dirty="0">
              <a:highlight>
                <a:srgbClr val="FFFF00"/>
              </a:highlight>
              <a:latin typeface="Century Gothic"/>
            </a:endParaRPr>
          </a:p>
          <a:p>
            <a:pPr marL="0" indent="0">
              <a:buNone/>
            </a:pPr>
            <a:r>
              <a:rPr lang="en-GB" sz="1600" b="1" dirty="0">
                <a:latin typeface="Century Gothic"/>
              </a:rPr>
              <a:t>Ways to pay/purchase:</a:t>
            </a:r>
          </a:p>
          <a:p>
            <a:pPr marL="0" indent="0">
              <a:buNone/>
            </a:pPr>
            <a:endParaRPr lang="en-GB" sz="1600" dirty="0">
              <a:latin typeface="Century Gothic"/>
            </a:endParaRPr>
          </a:p>
          <a:p>
            <a:pPr>
              <a:buAutoNum type="arabicParenR"/>
            </a:pPr>
            <a:r>
              <a:rPr lang="en-GB" sz="1600" dirty="0">
                <a:latin typeface="Century Gothic"/>
              </a:rPr>
              <a:t>Ask for an invoice where possible – most companies will invoice if you email and ask them</a:t>
            </a:r>
          </a:p>
          <a:p>
            <a:pPr>
              <a:buAutoNum type="arabicParenR"/>
            </a:pPr>
            <a:endParaRPr lang="en-GB" sz="1600" dirty="0">
              <a:latin typeface="Century Gothic"/>
            </a:endParaRPr>
          </a:p>
          <a:p>
            <a:pPr>
              <a:buAutoNum type="arabicParenR"/>
            </a:pPr>
            <a:r>
              <a:rPr lang="en-GB" sz="1600" dirty="0">
                <a:latin typeface="Century Gothic"/>
              </a:rPr>
              <a:t>Speak to the societies team if it is a large expense and an invoice isn’t possible – potential to pay via a department card in certain circumstances.</a:t>
            </a:r>
          </a:p>
          <a:p>
            <a:pPr>
              <a:buAutoNum type="arabicParenR"/>
            </a:pPr>
            <a:endParaRPr lang="en-GB" sz="1600" dirty="0">
              <a:latin typeface="Century Gothic"/>
            </a:endParaRPr>
          </a:p>
          <a:p>
            <a:pPr>
              <a:buAutoNum type="arabicParenR"/>
            </a:pPr>
            <a:r>
              <a:rPr lang="en-GB" sz="1600" dirty="0">
                <a:latin typeface="Century Gothic"/>
              </a:rPr>
              <a:t>Individual members pay for the products and claim back expenses afterwards (if they can afford to do so)</a:t>
            </a:r>
          </a:p>
          <a:p>
            <a:pPr marL="0" indent="0">
              <a:buNone/>
            </a:pPr>
            <a:endParaRPr lang="en-GB" sz="1600" dirty="0">
              <a:highlight>
                <a:srgbClr val="FFFF00"/>
              </a:highlight>
              <a:latin typeface="Century Gothic"/>
            </a:endParaRPr>
          </a:p>
          <a:p>
            <a:pPr marL="0" indent="0">
              <a:buNone/>
            </a:pPr>
            <a:r>
              <a:rPr lang="en-GB" sz="1600" dirty="0">
                <a:solidFill>
                  <a:srgbClr val="FF0000"/>
                </a:solidFill>
                <a:latin typeface="Century Gothic"/>
              </a:rPr>
              <a:t>Before any purchase, check with the Treasurer/President that there are sufficient funds to make the purchase and they agree to what is being purchased.</a:t>
            </a:r>
          </a:p>
          <a:p>
            <a:pPr marL="0" indent="0">
              <a:buNone/>
            </a:pPr>
            <a:endParaRPr lang="en-GB" sz="1600" dirty="0">
              <a:latin typeface="Century Gothic"/>
            </a:endParaRPr>
          </a:p>
          <a:p>
            <a:pPr marL="0" indent="0">
              <a:buNone/>
            </a:pPr>
            <a:r>
              <a:rPr lang="en-GB" sz="1600" dirty="0">
                <a:latin typeface="Century Gothic"/>
              </a:rPr>
              <a:t>All purchases should benefit the society as a whole and not a particular individual.</a:t>
            </a:r>
          </a:p>
        </p:txBody>
      </p:sp>
      <p:sp>
        <p:nvSpPr>
          <p:cNvPr id="4" name="Rectangle 3"/>
          <p:cNvSpPr/>
          <p:nvPr/>
        </p:nvSpPr>
        <p:spPr>
          <a:xfrm>
            <a:off x="179512" y="188640"/>
            <a:ext cx="8784976" cy="6480720"/>
          </a:xfrm>
          <a:prstGeom prst="rect">
            <a:avLst/>
          </a:prstGeom>
          <a:noFill/>
          <a:ln w="38100">
            <a:solidFill>
              <a:srgbClr val="FEDE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638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5733256"/>
            <a:ext cx="646113" cy="858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Box 6"/>
          <p:cNvSpPr txBox="1"/>
          <p:nvPr/>
        </p:nvSpPr>
        <p:spPr>
          <a:xfrm>
            <a:off x="62090" y="6337350"/>
            <a:ext cx="2520280" cy="923330"/>
          </a:xfrm>
          <a:prstGeom prst="rect">
            <a:avLst/>
          </a:prstGeom>
          <a:noFill/>
        </p:spPr>
        <p:txBody>
          <a:bodyPr wrap="square" lIns="91440" tIns="45720" rIns="91440" bIns="45720" rtlCol="0" anchor="t">
            <a:spAutoFit/>
          </a:bodyPr>
          <a:lstStyle/>
          <a:p>
            <a:pPr algn="ctr"/>
            <a:r>
              <a:rPr lang="en-GB" dirty="0">
                <a:latin typeface="Century Gothic" panose="020B0502020202020204" pitchFamily="34" charset="0"/>
                <a:hlinkClick r:id="rId4"/>
              </a:rPr>
              <a:t>susocs@essex.ac.uk</a:t>
            </a:r>
            <a:endParaRPr lang="en-GB" dirty="0">
              <a:latin typeface="Century Gothic" panose="020B0502020202020204" pitchFamily="34" charset="0"/>
            </a:endParaRPr>
          </a:p>
          <a:p>
            <a:pPr algn="ctr"/>
            <a:endParaRPr lang="en-GB" dirty="0">
              <a:latin typeface="Century Gothic" panose="020B0502020202020204" pitchFamily="34" charset="0"/>
            </a:endParaRPr>
          </a:p>
          <a:p>
            <a:pPr algn="ctr"/>
            <a:endParaRPr lang="en-GB" dirty="0">
              <a:latin typeface="Century Gothic" panose="020B0502020202020204" pitchFamily="34" charset="0"/>
            </a:endParaRPr>
          </a:p>
        </p:txBody>
      </p:sp>
      <p:sp>
        <p:nvSpPr>
          <p:cNvPr id="8" name="TextBox 7">
            <a:extLst>
              <a:ext uri="{FF2B5EF4-FFF2-40B4-BE49-F238E27FC236}">
                <a16:creationId xmlns:a16="http://schemas.microsoft.com/office/drawing/2014/main" id="{FB68598E-59BD-4B16-8C31-83EFD5ABECCD}"/>
              </a:ext>
            </a:extLst>
          </p:cNvPr>
          <p:cNvSpPr txBox="1"/>
          <p:nvPr/>
        </p:nvSpPr>
        <p:spPr>
          <a:xfrm>
            <a:off x="8494062" y="240375"/>
            <a:ext cx="625487" cy="369332"/>
          </a:xfrm>
          <a:prstGeom prst="rect">
            <a:avLst/>
          </a:prstGeom>
          <a:noFill/>
        </p:spPr>
        <p:txBody>
          <a:bodyPr wrap="square" rtlCol="0">
            <a:spAutoFit/>
          </a:bodyPr>
          <a:lstStyle/>
          <a:p>
            <a:r>
              <a:rPr lang="en-GB" dirty="0">
                <a:latin typeface="Century Gothic" panose="020B0502020202020204" pitchFamily="34" charset="0"/>
              </a:rPr>
              <a:t>30</a:t>
            </a:r>
          </a:p>
        </p:txBody>
      </p:sp>
    </p:spTree>
    <p:extLst>
      <p:ext uri="{BB962C8B-B14F-4D97-AF65-F5344CB8AC3E}">
        <p14:creationId xmlns:p14="http://schemas.microsoft.com/office/powerpoint/2010/main" val="2797584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0648"/>
            <a:ext cx="8229600" cy="1143000"/>
          </a:xfrm>
        </p:spPr>
        <p:txBody>
          <a:bodyPr>
            <a:normAutofit/>
          </a:bodyPr>
          <a:lstStyle/>
          <a:p>
            <a:r>
              <a:rPr lang="en-GB" sz="4000" b="1" dirty="0">
                <a:latin typeface="Century Gothic" panose="020B0502020202020204" pitchFamily="34" charset="0"/>
              </a:rPr>
              <a:t>RAG (Raise and Give)</a:t>
            </a:r>
          </a:p>
        </p:txBody>
      </p:sp>
      <p:sp>
        <p:nvSpPr>
          <p:cNvPr id="3" name="Content Placeholder 2"/>
          <p:cNvSpPr>
            <a:spLocks noGrp="1"/>
          </p:cNvSpPr>
          <p:nvPr>
            <p:ph idx="1"/>
          </p:nvPr>
        </p:nvSpPr>
        <p:spPr>
          <a:xfrm>
            <a:off x="310098" y="1484784"/>
            <a:ext cx="8606071" cy="5184576"/>
          </a:xfrm>
        </p:spPr>
        <p:txBody>
          <a:bodyPr>
            <a:normAutofit/>
          </a:bodyPr>
          <a:lstStyle/>
          <a:p>
            <a:pPr marL="0" indent="0">
              <a:buNone/>
            </a:pPr>
            <a:endParaRPr lang="en-GB" sz="1600" dirty="0">
              <a:latin typeface="Century Gothic" panose="020B0502020202020204" pitchFamily="34" charset="0"/>
            </a:endParaRPr>
          </a:p>
          <a:p>
            <a:pPr marL="0" indent="0">
              <a:buNone/>
            </a:pPr>
            <a:endParaRPr lang="en-GB" sz="1600" dirty="0">
              <a:latin typeface="Century Gothic" panose="020B0502020202020204" pitchFamily="34" charset="0"/>
            </a:endParaRPr>
          </a:p>
        </p:txBody>
      </p:sp>
      <p:sp>
        <p:nvSpPr>
          <p:cNvPr id="4" name="Rectangle 3"/>
          <p:cNvSpPr/>
          <p:nvPr/>
        </p:nvSpPr>
        <p:spPr>
          <a:xfrm>
            <a:off x="179512" y="188640"/>
            <a:ext cx="8784976" cy="6480720"/>
          </a:xfrm>
          <a:prstGeom prst="rect">
            <a:avLst/>
          </a:prstGeom>
          <a:noFill/>
          <a:ln w="38100">
            <a:solidFill>
              <a:srgbClr val="FEDE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12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44408" y="5733256"/>
            <a:ext cx="646113" cy="858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Box 6"/>
          <p:cNvSpPr txBox="1"/>
          <p:nvPr/>
        </p:nvSpPr>
        <p:spPr>
          <a:xfrm>
            <a:off x="62090" y="6319420"/>
            <a:ext cx="2520280" cy="923330"/>
          </a:xfrm>
          <a:prstGeom prst="rect">
            <a:avLst/>
          </a:prstGeom>
          <a:noFill/>
        </p:spPr>
        <p:txBody>
          <a:bodyPr wrap="square" lIns="91440" tIns="45720" rIns="91440" bIns="45720" rtlCol="0" anchor="t">
            <a:spAutoFit/>
          </a:bodyPr>
          <a:lstStyle/>
          <a:p>
            <a:pPr algn="ctr"/>
            <a:r>
              <a:rPr lang="en-GB" dirty="0">
                <a:latin typeface="Century Gothic" panose="020B0502020202020204" pitchFamily="34" charset="0"/>
                <a:hlinkClick r:id="rId4"/>
              </a:rPr>
              <a:t>susocs@essex.ac.uk</a:t>
            </a:r>
            <a:endParaRPr lang="en-GB" dirty="0">
              <a:latin typeface="Century Gothic" panose="020B0502020202020204" pitchFamily="34" charset="0"/>
            </a:endParaRPr>
          </a:p>
          <a:p>
            <a:pPr algn="ctr"/>
            <a:endParaRPr lang="en-GB" dirty="0">
              <a:latin typeface="Century Gothic" panose="020B0502020202020204" pitchFamily="34" charset="0"/>
            </a:endParaRPr>
          </a:p>
          <a:p>
            <a:pPr algn="ctr"/>
            <a:endParaRPr lang="en-GB" dirty="0">
              <a:latin typeface="Century Gothic" panose="020B0502020202020204" pitchFamily="34" charset="0"/>
            </a:endParaRPr>
          </a:p>
        </p:txBody>
      </p:sp>
      <p:sp>
        <p:nvSpPr>
          <p:cNvPr id="6" name="TextBox 5">
            <a:extLst>
              <a:ext uri="{FF2B5EF4-FFF2-40B4-BE49-F238E27FC236}">
                <a16:creationId xmlns:a16="http://schemas.microsoft.com/office/drawing/2014/main" id="{6CD03331-08A6-4D56-56DB-56D706D03B97}"/>
              </a:ext>
            </a:extLst>
          </p:cNvPr>
          <p:cNvSpPr txBox="1"/>
          <p:nvPr/>
        </p:nvSpPr>
        <p:spPr>
          <a:xfrm>
            <a:off x="780603" y="1510990"/>
            <a:ext cx="7582793" cy="4524315"/>
          </a:xfrm>
          <a:prstGeom prst="rect">
            <a:avLst/>
          </a:prstGeom>
          <a:noFill/>
        </p:spPr>
        <p:txBody>
          <a:bodyPr wrap="square" lIns="91440" tIns="45720" rIns="91440" bIns="45720" anchor="t">
            <a:spAutoFit/>
          </a:bodyPr>
          <a:lstStyle/>
          <a:p>
            <a:pPr marL="0" indent="0" algn="ctr">
              <a:buNone/>
            </a:pPr>
            <a:r>
              <a:rPr lang="en-GB" sz="1800" b="1" dirty="0">
                <a:highlight>
                  <a:srgbClr val="FEDE00"/>
                </a:highlight>
                <a:latin typeface="Century Gothic" panose="020B0502020202020204" pitchFamily="34" charset="0"/>
              </a:rPr>
              <a:t>The SU is a registered charity, and so cannot make direct payments to other charities in the ‘normal’ way</a:t>
            </a:r>
          </a:p>
          <a:p>
            <a:pPr marL="0" indent="0" algn="ctr">
              <a:buNone/>
            </a:pPr>
            <a:endParaRPr lang="en-GB" sz="1800" b="1" u="sng" dirty="0">
              <a:latin typeface="Century Gothic" panose="020B0502020202020204" pitchFamily="34" charset="0"/>
            </a:endParaRPr>
          </a:p>
          <a:p>
            <a:r>
              <a:rPr lang="en-GB" sz="1800" dirty="0">
                <a:latin typeface="Century Gothic" panose="020B0502020202020204" pitchFamily="34" charset="0"/>
              </a:rPr>
              <a:t>The RAG account is another branch of the SU’s bank account.</a:t>
            </a:r>
          </a:p>
          <a:p>
            <a:endParaRPr lang="en-GB" dirty="0">
              <a:latin typeface="Century Gothic" panose="020B0502020202020204" pitchFamily="34" charset="0"/>
            </a:endParaRPr>
          </a:p>
          <a:p>
            <a:r>
              <a:rPr lang="en-GB" sz="1800" dirty="0">
                <a:solidFill>
                  <a:srgbClr val="FF0000"/>
                </a:solidFill>
                <a:latin typeface="Century Gothic"/>
              </a:rPr>
              <a:t>If you are fundraising for an external charity, your money must go into the RAG account and not your own society fund.</a:t>
            </a:r>
          </a:p>
          <a:p>
            <a:endParaRPr lang="en-GB" dirty="0">
              <a:latin typeface="Century Gothic" panose="020B0502020202020204" pitchFamily="34" charset="0"/>
            </a:endParaRPr>
          </a:p>
          <a:p>
            <a:r>
              <a:rPr lang="en-GB" sz="1800" dirty="0">
                <a:latin typeface="Century Gothic"/>
              </a:rPr>
              <a:t>Whether you are fundraising online, through a card machine, or paying in cash to SU Reception, you have to complete the RAG form</a:t>
            </a:r>
            <a:r>
              <a:rPr lang="en-GB" dirty="0">
                <a:latin typeface="Century Gothic"/>
              </a:rPr>
              <a:t>.</a:t>
            </a:r>
            <a:endParaRPr lang="en-GB" sz="1800" dirty="0">
              <a:latin typeface="Century Gothic"/>
            </a:endParaRPr>
          </a:p>
          <a:p>
            <a:endParaRPr lang="en-GB" dirty="0">
              <a:latin typeface="Century Gothic" panose="020B0502020202020204" pitchFamily="34" charset="0"/>
            </a:endParaRPr>
          </a:p>
          <a:p>
            <a:r>
              <a:rPr lang="en-GB" dirty="0">
                <a:latin typeface="Century Gothic" panose="020B0502020202020204" pitchFamily="34" charset="0"/>
              </a:rPr>
              <a:t>S</a:t>
            </a:r>
            <a:r>
              <a:rPr lang="en-GB" sz="1800" dirty="0">
                <a:latin typeface="Century Gothic" panose="020B0502020202020204" pitchFamily="34" charset="0"/>
              </a:rPr>
              <a:t>tate the amount you </a:t>
            </a:r>
            <a:r>
              <a:rPr lang="en-GB" dirty="0">
                <a:latin typeface="Century Gothic" panose="020B0502020202020204" pitchFamily="34" charset="0"/>
              </a:rPr>
              <a:t>paid in or fundraised</a:t>
            </a:r>
            <a:r>
              <a:rPr lang="en-GB" sz="1800" dirty="0">
                <a:latin typeface="Century Gothic" panose="020B0502020202020204" pitchFamily="34" charset="0"/>
              </a:rPr>
              <a:t>, which society on behalf of, which charity the money should be paid to and then the address &amp; bank details of that charity.</a:t>
            </a:r>
          </a:p>
          <a:p>
            <a:endParaRPr lang="en-GB" sz="1800" dirty="0">
              <a:latin typeface="Century Gothic" panose="020B0502020202020204" pitchFamily="34" charset="0"/>
            </a:endParaRPr>
          </a:p>
        </p:txBody>
      </p:sp>
    </p:spTree>
    <p:extLst>
      <p:ext uri="{BB962C8B-B14F-4D97-AF65-F5344CB8AC3E}">
        <p14:creationId xmlns:p14="http://schemas.microsoft.com/office/powerpoint/2010/main" val="1957546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2033"/>
            <a:ext cx="8229600" cy="1143000"/>
          </a:xfrm>
        </p:spPr>
        <p:txBody>
          <a:bodyPr>
            <a:noAutofit/>
          </a:bodyPr>
          <a:lstStyle/>
          <a:p>
            <a:r>
              <a:rPr lang="en-GB" sz="4000" b="1" dirty="0">
                <a:solidFill>
                  <a:sysClr val="windowText" lastClr="000000"/>
                </a:solidFill>
                <a:latin typeface="Century Gothic" panose="020B0502020202020204" pitchFamily="34" charset="0"/>
              </a:rPr>
              <a:t>Cash Payments</a:t>
            </a:r>
          </a:p>
        </p:txBody>
      </p:sp>
      <p:sp>
        <p:nvSpPr>
          <p:cNvPr id="3" name="Content Placeholder 2"/>
          <p:cNvSpPr>
            <a:spLocks noGrp="1"/>
          </p:cNvSpPr>
          <p:nvPr>
            <p:ph idx="1"/>
          </p:nvPr>
        </p:nvSpPr>
        <p:spPr>
          <a:xfrm>
            <a:off x="457200" y="982119"/>
            <a:ext cx="8229600" cy="4893761"/>
          </a:xfrm>
        </p:spPr>
        <p:txBody>
          <a:bodyPr vert="horz" lIns="91440" tIns="45720" rIns="91440" bIns="45720" rtlCol="0" anchor="t">
            <a:noAutofit/>
          </a:bodyPr>
          <a:lstStyle/>
          <a:p>
            <a:pPr marL="0" indent="0">
              <a:buNone/>
            </a:pPr>
            <a:r>
              <a:rPr lang="en-GB" sz="2000" dirty="0">
                <a:latin typeface="Century Gothic"/>
              </a:rPr>
              <a:t>In order to take cash payments, you will require a cash float (loose change) to be able to give people change for what they purchase. Get at least one other member of your society or club to check the amount in the float before you start selling anything so there won’t be any disputes at the end of the day.</a:t>
            </a:r>
          </a:p>
          <a:p>
            <a:pPr marL="0" indent="0">
              <a:buNone/>
            </a:pPr>
            <a:endParaRPr lang="en-GB" sz="2000" dirty="0">
              <a:highlight>
                <a:srgbClr val="FFFF00"/>
              </a:highlight>
              <a:latin typeface="Century Gothic"/>
            </a:endParaRPr>
          </a:p>
          <a:p>
            <a:pPr marL="0" indent="0">
              <a:buNone/>
            </a:pPr>
            <a:r>
              <a:rPr lang="en-GB" sz="2000" i="1" dirty="0">
                <a:latin typeface="Century Gothic"/>
              </a:rPr>
              <a:t>If you need help arranging a cash float, ask the societies team who can coordinate with finance.</a:t>
            </a:r>
          </a:p>
          <a:p>
            <a:pPr marL="0" indent="0">
              <a:buNone/>
            </a:pPr>
            <a:endParaRPr lang="en-GB" sz="2000" dirty="0">
              <a:latin typeface="Century Gothic"/>
            </a:endParaRPr>
          </a:p>
          <a:p>
            <a:pPr marL="0" indent="0">
              <a:buNone/>
            </a:pPr>
            <a:r>
              <a:rPr lang="en-GB" sz="2000" dirty="0">
                <a:latin typeface="Century Gothic"/>
              </a:rPr>
              <a:t>You must pay cash raised into SU Reception as soon as possible.</a:t>
            </a:r>
          </a:p>
          <a:p>
            <a:pPr marL="0" indent="0">
              <a:buNone/>
            </a:pPr>
            <a:endParaRPr lang="en-GB" sz="2000" dirty="0">
              <a:latin typeface="Century Gothic"/>
            </a:endParaRPr>
          </a:p>
          <a:p>
            <a:pPr marL="0" indent="0">
              <a:buNone/>
            </a:pPr>
            <a:r>
              <a:rPr lang="en-GB" sz="2000" dirty="0">
                <a:latin typeface="Century Gothic"/>
              </a:rPr>
              <a:t>Take the cash raised to SU Reception complete a paying in form.</a:t>
            </a:r>
          </a:p>
          <a:p>
            <a:pPr marL="0" indent="0">
              <a:buNone/>
            </a:pPr>
            <a:r>
              <a:rPr lang="en-GB" sz="2000" dirty="0">
                <a:latin typeface="Century Gothic"/>
              </a:rPr>
              <a:t> and return the float to SU Finance. In the event of raising money on behalf of a charity/making donation all funds must be brought to SU Finance.</a:t>
            </a:r>
          </a:p>
          <a:p>
            <a:pPr marL="0" indent="0">
              <a:buNone/>
            </a:pPr>
            <a:endParaRPr lang="en-GB" sz="2000" dirty="0">
              <a:latin typeface="Century Gothic"/>
            </a:endParaRPr>
          </a:p>
          <a:p>
            <a:pPr marL="0" indent="0">
              <a:buNone/>
            </a:pPr>
            <a:endParaRPr lang="en-GB" sz="2000" dirty="0">
              <a:latin typeface="Century Gothic"/>
            </a:endParaRPr>
          </a:p>
          <a:p>
            <a:pPr marL="0" indent="0">
              <a:buNone/>
            </a:pPr>
            <a:endParaRPr lang="en-GB" sz="2000" dirty="0">
              <a:latin typeface="Century Gothic"/>
            </a:endParaRPr>
          </a:p>
          <a:p>
            <a:pPr marL="0" indent="0">
              <a:buNone/>
            </a:pPr>
            <a:endParaRPr lang="en-GB" sz="2000" dirty="0">
              <a:latin typeface="Century Gothic"/>
            </a:endParaRPr>
          </a:p>
          <a:p>
            <a:pPr marL="0" indent="0">
              <a:buNone/>
            </a:pPr>
            <a:br>
              <a:rPr lang="en-GB" sz="2000" dirty="0">
                <a:latin typeface="Century Gothic" panose="020B0502020202020204" pitchFamily="34" charset="0"/>
              </a:rPr>
            </a:br>
            <a:r>
              <a:rPr lang="en-GB" sz="2000" dirty="0">
                <a:latin typeface="Century Gothic"/>
              </a:rPr>
              <a:t> </a:t>
            </a:r>
          </a:p>
        </p:txBody>
      </p:sp>
      <p:sp>
        <p:nvSpPr>
          <p:cNvPr id="4" name="Rectangle 3"/>
          <p:cNvSpPr/>
          <p:nvPr/>
        </p:nvSpPr>
        <p:spPr>
          <a:xfrm>
            <a:off x="179512" y="188640"/>
            <a:ext cx="8784976" cy="6480720"/>
          </a:xfrm>
          <a:prstGeom prst="rect">
            <a:avLst/>
          </a:prstGeom>
          <a:noFill/>
          <a:ln w="38100">
            <a:solidFill>
              <a:srgbClr val="FEDE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843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44408" y="5719693"/>
            <a:ext cx="646113" cy="858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Box 6"/>
          <p:cNvSpPr txBox="1"/>
          <p:nvPr/>
        </p:nvSpPr>
        <p:spPr>
          <a:xfrm>
            <a:off x="62090" y="6328385"/>
            <a:ext cx="2520280" cy="923330"/>
          </a:xfrm>
          <a:prstGeom prst="rect">
            <a:avLst/>
          </a:prstGeom>
          <a:noFill/>
        </p:spPr>
        <p:txBody>
          <a:bodyPr wrap="square" lIns="91440" tIns="45720" rIns="91440" bIns="45720" rtlCol="0" anchor="t">
            <a:spAutoFit/>
          </a:bodyPr>
          <a:lstStyle/>
          <a:p>
            <a:pPr algn="ctr"/>
            <a:r>
              <a:rPr lang="en-GB" dirty="0">
                <a:latin typeface="Century Gothic" panose="020B0502020202020204" pitchFamily="34" charset="0"/>
                <a:hlinkClick r:id="rId4"/>
              </a:rPr>
              <a:t>susocs@essex.ac.uk</a:t>
            </a:r>
            <a:endParaRPr lang="en-GB" dirty="0">
              <a:latin typeface="Century Gothic" panose="020B0502020202020204" pitchFamily="34" charset="0"/>
            </a:endParaRPr>
          </a:p>
          <a:p>
            <a:pPr algn="ctr"/>
            <a:endParaRPr lang="en-GB" dirty="0">
              <a:latin typeface="Century Gothic" panose="020B0502020202020204" pitchFamily="34" charset="0"/>
            </a:endParaRPr>
          </a:p>
          <a:p>
            <a:pPr algn="ctr"/>
            <a:endParaRPr lang="en-GB" dirty="0">
              <a:latin typeface="Century Gothic" panose="020B0502020202020204" pitchFamily="34" charset="0"/>
            </a:endParaRPr>
          </a:p>
        </p:txBody>
      </p:sp>
    </p:spTree>
    <p:extLst>
      <p:ext uri="{BB962C8B-B14F-4D97-AF65-F5344CB8AC3E}">
        <p14:creationId xmlns:p14="http://schemas.microsoft.com/office/powerpoint/2010/main" val="41332438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0648"/>
            <a:ext cx="8229600" cy="1143000"/>
          </a:xfrm>
        </p:spPr>
        <p:txBody>
          <a:bodyPr>
            <a:normAutofit/>
          </a:bodyPr>
          <a:lstStyle/>
          <a:p>
            <a:r>
              <a:rPr lang="en-GB" sz="4000" b="1" dirty="0">
                <a:latin typeface="Century Gothic" panose="020B0502020202020204" pitchFamily="34" charset="0"/>
              </a:rPr>
              <a:t>Cash Payments</a:t>
            </a:r>
          </a:p>
        </p:txBody>
      </p:sp>
      <p:sp>
        <p:nvSpPr>
          <p:cNvPr id="3" name="Content Placeholder 2"/>
          <p:cNvSpPr>
            <a:spLocks noGrp="1"/>
          </p:cNvSpPr>
          <p:nvPr>
            <p:ph idx="1"/>
          </p:nvPr>
        </p:nvSpPr>
        <p:spPr>
          <a:xfrm>
            <a:off x="310098" y="1268760"/>
            <a:ext cx="8606071" cy="5184576"/>
          </a:xfrm>
        </p:spPr>
        <p:txBody>
          <a:bodyPr vert="horz" lIns="91440" tIns="45720" rIns="91440" bIns="45720" rtlCol="0" anchor="t">
            <a:normAutofit/>
          </a:bodyPr>
          <a:lstStyle/>
          <a:p>
            <a:r>
              <a:rPr lang="en-GB" sz="2000" dirty="0">
                <a:latin typeface="Century Gothic" panose="020B0502020202020204" pitchFamily="34" charset="0"/>
              </a:rPr>
              <a:t>All income and expenses </a:t>
            </a:r>
            <a:r>
              <a:rPr lang="en-GB" sz="2000" b="1" dirty="0">
                <a:latin typeface="Century Gothic" panose="020B0502020202020204" pitchFamily="34" charset="0"/>
              </a:rPr>
              <a:t>must</a:t>
            </a:r>
            <a:r>
              <a:rPr lang="en-GB" sz="2000" dirty="0">
                <a:latin typeface="Century Gothic" panose="020B0502020202020204" pitchFamily="34" charset="0"/>
              </a:rPr>
              <a:t> go through the society’s account.</a:t>
            </a:r>
          </a:p>
          <a:p>
            <a:endParaRPr lang="en-GB" sz="2000" b="1" dirty="0">
              <a:latin typeface="Century Gothic" panose="020B0502020202020204" pitchFamily="34" charset="0"/>
            </a:endParaRPr>
          </a:p>
          <a:p>
            <a:r>
              <a:rPr lang="en-GB" sz="2000" b="1" dirty="0">
                <a:latin typeface="Century Gothic"/>
              </a:rPr>
              <a:t>Never</a:t>
            </a:r>
            <a:r>
              <a:rPr lang="en-GB" sz="2000" dirty="0">
                <a:latin typeface="Century Gothic"/>
              </a:rPr>
              <a:t> offset expenses against income and pay in the difference. This avoids VAT and therefore would be </a:t>
            </a:r>
            <a:r>
              <a:rPr lang="en-GB" sz="2000" b="1" dirty="0">
                <a:latin typeface="Century Gothic"/>
              </a:rPr>
              <a:t>illegal</a:t>
            </a:r>
            <a:r>
              <a:rPr lang="en-GB" sz="2000" dirty="0">
                <a:latin typeface="Century Gothic"/>
              </a:rPr>
              <a:t>. </a:t>
            </a:r>
            <a:endParaRPr lang="en-GB" sz="2000" dirty="0">
              <a:latin typeface="Century Gothic" panose="020B0502020202020204" pitchFamily="34" charset="0"/>
            </a:endParaRPr>
          </a:p>
          <a:p>
            <a:pPr marL="0" indent="0">
              <a:buNone/>
            </a:pPr>
            <a:endParaRPr lang="en-GB" sz="2000" dirty="0">
              <a:latin typeface="Century Gothic"/>
            </a:endParaRPr>
          </a:p>
          <a:p>
            <a:r>
              <a:rPr lang="en-GB" sz="2000" dirty="0">
                <a:latin typeface="Century Gothic"/>
              </a:rPr>
              <a:t>Always pay everything fundraised into the account and then claim back any expenses afterwards. Never pay any income into your own personal account.</a:t>
            </a:r>
            <a:endParaRPr lang="en-GB" sz="2000" dirty="0">
              <a:latin typeface="Century Gothic" panose="020B0502020202020204" pitchFamily="34" charset="0"/>
            </a:endParaRPr>
          </a:p>
          <a:p>
            <a:pPr marL="0" indent="0">
              <a:buNone/>
            </a:pPr>
            <a:br>
              <a:rPr lang="en-GB" sz="2000" dirty="0">
                <a:latin typeface="Century Gothic" panose="020B0502020202020204" pitchFamily="34" charset="0"/>
              </a:rPr>
            </a:br>
            <a:r>
              <a:rPr lang="en-GB" sz="2000" dirty="0">
                <a:latin typeface="Century Gothic"/>
              </a:rPr>
              <a:t>Example:</a:t>
            </a:r>
            <a:br>
              <a:rPr lang="en-GB" sz="2000" dirty="0">
                <a:latin typeface="Century Gothic" panose="020B0502020202020204" pitchFamily="34" charset="0"/>
              </a:rPr>
            </a:br>
            <a:r>
              <a:rPr lang="en-GB" sz="2000" dirty="0">
                <a:latin typeface="Century Gothic"/>
              </a:rPr>
              <a:t>You raise £100 for your society through a bake sale but paid £20 of that is your own money towards ingredients – you need to pay all the £100 in before claiming any expenses. You cannot take £20 out of the £100 raised and then pay £80 in.</a:t>
            </a:r>
            <a:endParaRPr lang="en-GB" sz="2000" dirty="0">
              <a:latin typeface="Century Gothic" panose="020B0502020202020204" pitchFamily="34" charset="0"/>
            </a:endParaRPr>
          </a:p>
          <a:p>
            <a:pPr marL="0" indent="0">
              <a:buNone/>
            </a:pPr>
            <a:endParaRPr lang="en-GB" sz="1600" dirty="0">
              <a:latin typeface="Century Gothic" panose="020B0502020202020204" pitchFamily="34" charset="0"/>
            </a:endParaRPr>
          </a:p>
          <a:p>
            <a:pPr marL="0" indent="0">
              <a:buNone/>
            </a:pPr>
            <a:endParaRPr lang="en-GB" sz="1600" dirty="0">
              <a:latin typeface="Century Gothic" panose="020B0502020202020204" pitchFamily="34" charset="0"/>
            </a:endParaRPr>
          </a:p>
          <a:p>
            <a:pPr marL="0" indent="0">
              <a:buNone/>
            </a:pPr>
            <a:endParaRPr lang="en-GB" sz="1600" dirty="0">
              <a:latin typeface="Century Gothic" panose="020B0502020202020204" pitchFamily="34" charset="0"/>
            </a:endParaRPr>
          </a:p>
        </p:txBody>
      </p:sp>
      <p:sp>
        <p:nvSpPr>
          <p:cNvPr id="4" name="Rectangle 3"/>
          <p:cNvSpPr/>
          <p:nvPr/>
        </p:nvSpPr>
        <p:spPr>
          <a:xfrm>
            <a:off x="179512" y="188640"/>
            <a:ext cx="8784976" cy="6480720"/>
          </a:xfrm>
          <a:prstGeom prst="rect">
            <a:avLst/>
          </a:prstGeom>
          <a:noFill/>
          <a:ln w="38100">
            <a:solidFill>
              <a:srgbClr val="FEDE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12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44408" y="5733256"/>
            <a:ext cx="646113" cy="858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Box 6"/>
          <p:cNvSpPr txBox="1"/>
          <p:nvPr/>
        </p:nvSpPr>
        <p:spPr>
          <a:xfrm>
            <a:off x="44160" y="6355279"/>
            <a:ext cx="2520280" cy="923330"/>
          </a:xfrm>
          <a:prstGeom prst="rect">
            <a:avLst/>
          </a:prstGeom>
          <a:noFill/>
        </p:spPr>
        <p:txBody>
          <a:bodyPr wrap="square" lIns="91440" tIns="45720" rIns="91440" bIns="45720" rtlCol="0" anchor="t">
            <a:spAutoFit/>
          </a:bodyPr>
          <a:lstStyle/>
          <a:p>
            <a:pPr algn="ctr"/>
            <a:r>
              <a:rPr lang="en-GB" dirty="0">
                <a:latin typeface="Century Gothic" panose="020B0502020202020204" pitchFamily="34" charset="0"/>
                <a:hlinkClick r:id="rId4"/>
              </a:rPr>
              <a:t>susocs@essex.ac.uk</a:t>
            </a:r>
            <a:endParaRPr lang="en-GB" dirty="0">
              <a:latin typeface="Century Gothic" panose="020B0502020202020204" pitchFamily="34" charset="0"/>
            </a:endParaRPr>
          </a:p>
          <a:p>
            <a:pPr algn="ctr"/>
            <a:endParaRPr lang="en-GB" dirty="0">
              <a:latin typeface="Century Gothic" panose="020B0502020202020204" pitchFamily="34" charset="0"/>
            </a:endParaRPr>
          </a:p>
          <a:p>
            <a:pPr algn="ctr"/>
            <a:endParaRPr lang="en-GB" dirty="0">
              <a:latin typeface="Century Gothic" panose="020B0502020202020204" pitchFamily="34" charset="0"/>
            </a:endParaRPr>
          </a:p>
        </p:txBody>
      </p:sp>
    </p:spTree>
    <p:extLst>
      <p:ext uri="{BB962C8B-B14F-4D97-AF65-F5344CB8AC3E}">
        <p14:creationId xmlns:p14="http://schemas.microsoft.com/office/powerpoint/2010/main" val="34887921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0648"/>
            <a:ext cx="8229600" cy="1143000"/>
          </a:xfrm>
        </p:spPr>
        <p:txBody>
          <a:bodyPr>
            <a:normAutofit/>
          </a:bodyPr>
          <a:lstStyle/>
          <a:p>
            <a:r>
              <a:rPr lang="en-GB" sz="4000" b="1" dirty="0">
                <a:latin typeface="Century Gothic" panose="020B0502020202020204" pitchFamily="34" charset="0"/>
              </a:rPr>
              <a:t>Card Machines</a:t>
            </a:r>
          </a:p>
        </p:txBody>
      </p:sp>
      <p:sp>
        <p:nvSpPr>
          <p:cNvPr id="3" name="Content Placeholder 2"/>
          <p:cNvSpPr>
            <a:spLocks noGrp="1"/>
          </p:cNvSpPr>
          <p:nvPr>
            <p:ph idx="1"/>
          </p:nvPr>
        </p:nvSpPr>
        <p:spPr>
          <a:xfrm>
            <a:off x="310098" y="1484784"/>
            <a:ext cx="8606071" cy="5184576"/>
          </a:xfrm>
        </p:spPr>
        <p:txBody>
          <a:bodyPr>
            <a:normAutofit/>
          </a:bodyPr>
          <a:lstStyle/>
          <a:p>
            <a:pPr marL="0" indent="0">
              <a:buNone/>
            </a:pPr>
            <a:endParaRPr lang="en-GB" sz="1600" dirty="0">
              <a:latin typeface="Century Gothic" panose="020B0502020202020204" pitchFamily="34" charset="0"/>
            </a:endParaRPr>
          </a:p>
          <a:p>
            <a:pPr marL="0" indent="0">
              <a:buNone/>
            </a:pPr>
            <a:endParaRPr lang="en-GB" sz="1600" dirty="0">
              <a:latin typeface="Century Gothic" panose="020B0502020202020204" pitchFamily="34" charset="0"/>
            </a:endParaRPr>
          </a:p>
        </p:txBody>
      </p:sp>
      <p:sp>
        <p:nvSpPr>
          <p:cNvPr id="4" name="Rectangle 3"/>
          <p:cNvSpPr/>
          <p:nvPr/>
        </p:nvSpPr>
        <p:spPr>
          <a:xfrm>
            <a:off x="179512" y="188640"/>
            <a:ext cx="8784976" cy="6480720"/>
          </a:xfrm>
          <a:prstGeom prst="rect">
            <a:avLst/>
          </a:prstGeom>
          <a:noFill/>
          <a:ln w="38100">
            <a:solidFill>
              <a:srgbClr val="FEDE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12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44408" y="5733256"/>
            <a:ext cx="646113" cy="858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Box 6"/>
          <p:cNvSpPr txBox="1"/>
          <p:nvPr/>
        </p:nvSpPr>
        <p:spPr>
          <a:xfrm>
            <a:off x="62090" y="6310456"/>
            <a:ext cx="2520280" cy="923330"/>
          </a:xfrm>
          <a:prstGeom prst="rect">
            <a:avLst/>
          </a:prstGeom>
          <a:noFill/>
        </p:spPr>
        <p:txBody>
          <a:bodyPr wrap="square" lIns="91440" tIns="45720" rIns="91440" bIns="45720" rtlCol="0" anchor="t">
            <a:spAutoFit/>
          </a:bodyPr>
          <a:lstStyle/>
          <a:p>
            <a:pPr algn="ctr"/>
            <a:r>
              <a:rPr lang="en-GB" dirty="0">
                <a:latin typeface="Century Gothic" panose="020B0502020202020204" pitchFamily="34" charset="0"/>
                <a:hlinkClick r:id="rId4"/>
              </a:rPr>
              <a:t>susocs@essex.ac.uk</a:t>
            </a:r>
            <a:endParaRPr lang="en-GB" dirty="0">
              <a:latin typeface="Century Gothic" panose="020B0502020202020204" pitchFamily="34" charset="0"/>
            </a:endParaRPr>
          </a:p>
          <a:p>
            <a:pPr algn="ctr"/>
            <a:endParaRPr lang="en-GB" dirty="0">
              <a:latin typeface="Century Gothic" panose="020B0502020202020204" pitchFamily="34" charset="0"/>
            </a:endParaRPr>
          </a:p>
          <a:p>
            <a:pPr algn="ctr"/>
            <a:endParaRPr lang="en-GB" dirty="0">
              <a:latin typeface="Century Gothic" panose="020B0502020202020204" pitchFamily="34" charset="0"/>
            </a:endParaRPr>
          </a:p>
        </p:txBody>
      </p:sp>
      <p:sp>
        <p:nvSpPr>
          <p:cNvPr id="6" name="Content Placeholder 2">
            <a:extLst>
              <a:ext uri="{FF2B5EF4-FFF2-40B4-BE49-F238E27FC236}">
                <a16:creationId xmlns:a16="http://schemas.microsoft.com/office/drawing/2014/main" id="{D2D29969-2EE4-F6FB-1A50-9C2ED47A8425}"/>
              </a:ext>
            </a:extLst>
          </p:cNvPr>
          <p:cNvSpPr txBox="1">
            <a:spLocks/>
          </p:cNvSpPr>
          <p:nvPr/>
        </p:nvSpPr>
        <p:spPr>
          <a:xfrm>
            <a:off x="270218" y="1340768"/>
            <a:ext cx="8606071" cy="5184576"/>
          </a:xfrm>
          <a:prstGeom prst="rect">
            <a:avLst/>
          </a:prstGeom>
        </p:spPr>
        <p:txBody>
          <a:bodyPr vert="horz" lIns="91440" tIns="45720" rIns="91440" bIns="45720" rtlCol="0" anchor="t">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GB" sz="1900" dirty="0">
                <a:latin typeface="Century Gothic"/>
              </a:rPr>
              <a:t>If you wish to use a card machine for an event, you must book to borrow one from our SU finance team. </a:t>
            </a:r>
            <a:endParaRPr lang="en-US" sz="1900" dirty="0"/>
          </a:p>
          <a:p>
            <a:pPr marL="0" indent="0">
              <a:buNone/>
            </a:pPr>
            <a:r>
              <a:rPr lang="en-GB" sz="1900" dirty="0">
                <a:solidFill>
                  <a:srgbClr val="FF0000"/>
                </a:solidFill>
                <a:latin typeface="Century Gothic"/>
              </a:rPr>
              <a:t>You cannot use your own card machine under any circumstance.</a:t>
            </a:r>
            <a:endParaRPr lang="en-GB" sz="1900" dirty="0"/>
          </a:p>
          <a:p>
            <a:pPr marL="0" indent="0">
              <a:buNone/>
            </a:pPr>
            <a:endParaRPr lang="en-GB" sz="1900" dirty="0">
              <a:solidFill>
                <a:srgbClr val="FF0000"/>
              </a:solidFill>
              <a:latin typeface="Century Gothic" panose="020B0502020202020204" pitchFamily="34" charset="0"/>
            </a:endParaRPr>
          </a:p>
          <a:p>
            <a:pPr marL="0" indent="0">
              <a:buNone/>
            </a:pPr>
            <a:r>
              <a:rPr lang="en-GB" sz="1900" dirty="0">
                <a:latin typeface="Century Gothic"/>
              </a:rPr>
              <a:t>The SU's card machines are directly linked to the SU society accounts.</a:t>
            </a:r>
            <a:endParaRPr lang="en-GB" sz="1900" dirty="0">
              <a:solidFill>
                <a:srgbClr val="FF0000"/>
              </a:solidFill>
              <a:latin typeface="Century Gothic" panose="020B0502020202020204" pitchFamily="34" charset="0"/>
            </a:endParaRPr>
          </a:p>
          <a:p>
            <a:pPr marL="0" indent="0">
              <a:buFont typeface="Arial" pitchFamily="34" charset="0"/>
              <a:buNone/>
            </a:pPr>
            <a:endParaRPr lang="en-GB" sz="1900" dirty="0">
              <a:latin typeface="Century Gothic" panose="020B0502020202020204" pitchFamily="34" charset="0"/>
            </a:endParaRPr>
          </a:p>
          <a:p>
            <a:pPr marL="0" indent="0">
              <a:buNone/>
            </a:pPr>
            <a:r>
              <a:rPr lang="en-GB" sz="1900" b="1" dirty="0">
                <a:latin typeface="Century Gothic"/>
              </a:rPr>
              <a:t>Finance team have 2 x card machines to borrow:</a:t>
            </a:r>
            <a:endParaRPr lang="en-GB" sz="1900" b="1" dirty="0">
              <a:latin typeface="Century Gothic" panose="020B0502020202020204" pitchFamily="34" charset="0"/>
            </a:endParaRPr>
          </a:p>
          <a:p>
            <a:pPr marL="0" indent="0">
              <a:buNone/>
            </a:pPr>
            <a:endParaRPr lang="en-GB" sz="1900" dirty="0">
              <a:latin typeface="Century Gothic" panose="020B0502020202020204" pitchFamily="34" charset="0"/>
            </a:endParaRPr>
          </a:p>
          <a:p>
            <a:pPr>
              <a:buAutoNum type="arabicParenR"/>
            </a:pPr>
            <a:r>
              <a:rPr lang="en-GB" sz="1900" dirty="0">
                <a:latin typeface="Century Gothic"/>
              </a:rPr>
              <a:t>Set up for society's own fundraising (adding money to your own account)</a:t>
            </a:r>
            <a:endParaRPr lang="en-GB" sz="1900" dirty="0">
              <a:latin typeface="Century Gothic" panose="020B0502020202020204" pitchFamily="34" charset="0"/>
            </a:endParaRPr>
          </a:p>
          <a:p>
            <a:pPr>
              <a:buAutoNum type="arabicParenR"/>
            </a:pPr>
            <a:r>
              <a:rPr lang="en-GB" sz="1900" dirty="0">
                <a:latin typeface="Century Gothic"/>
              </a:rPr>
              <a:t>Set up for external charity fundraising (giving money to another charity)</a:t>
            </a:r>
            <a:endParaRPr lang="en-GB" sz="1900" dirty="0">
              <a:latin typeface="Century Gothic" panose="020B0502020202020204" pitchFamily="34" charset="0"/>
            </a:endParaRPr>
          </a:p>
          <a:p>
            <a:pPr marL="0" indent="0">
              <a:buNone/>
            </a:pPr>
            <a:endParaRPr lang="en-GB" sz="1900" b="1" dirty="0">
              <a:latin typeface="Century Gothic" panose="020B0502020202020204" pitchFamily="34" charset="0"/>
            </a:endParaRPr>
          </a:p>
          <a:p>
            <a:pPr marL="0" indent="0">
              <a:buNone/>
            </a:pPr>
            <a:r>
              <a:rPr lang="en-GB" sz="1900" dirty="0">
                <a:latin typeface="Century Gothic"/>
              </a:rPr>
              <a:t>Please be clear where your income is going.</a:t>
            </a:r>
            <a:endParaRPr lang="en-GB" sz="1900" dirty="0">
              <a:latin typeface="Century Gothic" panose="020B0502020202020204" pitchFamily="34" charset="0"/>
            </a:endParaRPr>
          </a:p>
          <a:p>
            <a:pPr marL="0" indent="0">
              <a:buNone/>
            </a:pPr>
            <a:endParaRPr lang="en-GB" sz="1600" dirty="0">
              <a:latin typeface="Century Gothic" panose="020B0502020202020204" pitchFamily="34" charset="0"/>
            </a:endParaRPr>
          </a:p>
          <a:p>
            <a:pPr marL="0" indent="0">
              <a:buNone/>
            </a:pPr>
            <a:endParaRPr lang="en-GB" sz="1600" dirty="0">
              <a:latin typeface="Century Gothic" panose="020B0502020202020204" pitchFamily="34" charset="0"/>
            </a:endParaRPr>
          </a:p>
        </p:txBody>
      </p:sp>
    </p:spTree>
    <p:extLst>
      <p:ext uri="{BB962C8B-B14F-4D97-AF65-F5344CB8AC3E}">
        <p14:creationId xmlns:p14="http://schemas.microsoft.com/office/powerpoint/2010/main" val="32516252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0648"/>
            <a:ext cx="8229600" cy="1143000"/>
          </a:xfrm>
        </p:spPr>
        <p:txBody>
          <a:bodyPr>
            <a:normAutofit/>
          </a:bodyPr>
          <a:lstStyle/>
          <a:p>
            <a:r>
              <a:rPr lang="en-US" sz="4000" b="1" dirty="0">
                <a:latin typeface="Century Gothic" panose="020B0502020202020204" pitchFamily="34" charset="0"/>
              </a:rPr>
              <a:t>Card Machines</a:t>
            </a:r>
            <a:endParaRPr lang="en-GB" sz="4000" b="1" dirty="0">
              <a:latin typeface="Century Gothic" panose="020B0502020202020204" pitchFamily="34" charset="0"/>
            </a:endParaRPr>
          </a:p>
        </p:txBody>
      </p:sp>
      <p:sp>
        <p:nvSpPr>
          <p:cNvPr id="3" name="Content Placeholder 2"/>
          <p:cNvSpPr>
            <a:spLocks noGrp="1"/>
          </p:cNvSpPr>
          <p:nvPr>
            <p:ph idx="1"/>
          </p:nvPr>
        </p:nvSpPr>
        <p:spPr>
          <a:xfrm>
            <a:off x="310098" y="1484784"/>
            <a:ext cx="8606071" cy="5184576"/>
          </a:xfrm>
        </p:spPr>
        <p:txBody>
          <a:bodyPr>
            <a:normAutofit/>
          </a:bodyPr>
          <a:lstStyle/>
          <a:p>
            <a:pPr marL="0" indent="0">
              <a:buNone/>
            </a:pPr>
            <a:endParaRPr lang="en-GB" sz="1600" dirty="0">
              <a:latin typeface="Century Gothic" panose="020B0502020202020204" pitchFamily="34" charset="0"/>
            </a:endParaRPr>
          </a:p>
          <a:p>
            <a:pPr marL="0" indent="0">
              <a:buNone/>
            </a:pPr>
            <a:endParaRPr lang="en-GB" sz="1600" dirty="0">
              <a:latin typeface="Century Gothic" panose="020B0502020202020204" pitchFamily="34" charset="0"/>
            </a:endParaRPr>
          </a:p>
        </p:txBody>
      </p:sp>
      <p:sp>
        <p:nvSpPr>
          <p:cNvPr id="4" name="Rectangle 3"/>
          <p:cNvSpPr/>
          <p:nvPr/>
        </p:nvSpPr>
        <p:spPr>
          <a:xfrm>
            <a:off x="179512" y="188640"/>
            <a:ext cx="8784976" cy="6480720"/>
          </a:xfrm>
          <a:prstGeom prst="rect">
            <a:avLst/>
          </a:prstGeom>
          <a:noFill/>
          <a:ln w="38100">
            <a:solidFill>
              <a:srgbClr val="FEDE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12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44408" y="5733256"/>
            <a:ext cx="646113" cy="858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Box 6"/>
          <p:cNvSpPr txBox="1"/>
          <p:nvPr/>
        </p:nvSpPr>
        <p:spPr>
          <a:xfrm>
            <a:off x="62090" y="6310456"/>
            <a:ext cx="2520280" cy="923330"/>
          </a:xfrm>
          <a:prstGeom prst="rect">
            <a:avLst/>
          </a:prstGeom>
          <a:noFill/>
        </p:spPr>
        <p:txBody>
          <a:bodyPr wrap="square" lIns="91440" tIns="45720" rIns="91440" bIns="45720" rtlCol="0" anchor="t">
            <a:spAutoFit/>
          </a:bodyPr>
          <a:lstStyle/>
          <a:p>
            <a:pPr algn="ctr"/>
            <a:r>
              <a:rPr lang="en-GB" dirty="0">
                <a:latin typeface="Century Gothic" panose="020B0502020202020204" pitchFamily="34" charset="0"/>
                <a:hlinkClick r:id="rId4"/>
              </a:rPr>
              <a:t>susocs@essex.ac.uk</a:t>
            </a:r>
            <a:endParaRPr lang="en-GB" dirty="0">
              <a:latin typeface="Century Gothic" panose="020B0502020202020204" pitchFamily="34" charset="0"/>
            </a:endParaRPr>
          </a:p>
          <a:p>
            <a:pPr algn="ctr"/>
            <a:endParaRPr lang="en-GB" dirty="0">
              <a:latin typeface="Century Gothic" panose="020B0502020202020204" pitchFamily="34" charset="0"/>
            </a:endParaRPr>
          </a:p>
          <a:p>
            <a:pPr algn="ctr"/>
            <a:endParaRPr lang="en-GB" dirty="0">
              <a:latin typeface="Century Gothic" panose="020B0502020202020204" pitchFamily="34" charset="0"/>
            </a:endParaRPr>
          </a:p>
        </p:txBody>
      </p:sp>
      <p:sp>
        <p:nvSpPr>
          <p:cNvPr id="6" name="Content Placeholder 2">
            <a:extLst>
              <a:ext uri="{FF2B5EF4-FFF2-40B4-BE49-F238E27FC236}">
                <a16:creationId xmlns:a16="http://schemas.microsoft.com/office/drawing/2014/main" id="{D2D29969-2EE4-F6FB-1A50-9C2ED47A8425}"/>
              </a:ext>
            </a:extLst>
          </p:cNvPr>
          <p:cNvSpPr txBox="1">
            <a:spLocks/>
          </p:cNvSpPr>
          <p:nvPr/>
        </p:nvSpPr>
        <p:spPr>
          <a:xfrm>
            <a:off x="284450" y="1133347"/>
            <a:ext cx="8606071" cy="5184576"/>
          </a:xfrm>
          <a:prstGeom prst="rect">
            <a:avLst/>
          </a:prstGeom>
        </p:spPr>
        <p:txBody>
          <a:bodyPr vert="horz" lIns="91440" tIns="45720" rIns="91440" bIns="45720" rtlCol="0" anchor="t">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GB" sz="1600" dirty="0">
                <a:latin typeface="Century Gothic"/>
              </a:rPr>
              <a:t>How to book a card machine:</a:t>
            </a:r>
          </a:p>
          <a:p>
            <a:pPr marL="0" indent="0">
              <a:buNone/>
            </a:pPr>
            <a:endParaRPr lang="en-GB" sz="1600" dirty="0">
              <a:solidFill>
                <a:srgbClr val="000000"/>
              </a:solidFill>
              <a:latin typeface="Century Gothic" panose="020B0502020202020204" pitchFamily="34" charset="0"/>
            </a:endParaRPr>
          </a:p>
          <a:p>
            <a:pPr>
              <a:buAutoNum type="arabicParenR"/>
            </a:pPr>
            <a:r>
              <a:rPr lang="en-GB" sz="1600" b="1" dirty="0">
                <a:solidFill>
                  <a:srgbClr val="000000"/>
                </a:solidFill>
                <a:latin typeface="Century Gothic"/>
              </a:rPr>
              <a:t>Email</a:t>
            </a:r>
            <a:r>
              <a:rPr lang="en-GB" sz="1600" dirty="0">
                <a:solidFill>
                  <a:srgbClr val="000000"/>
                </a:solidFill>
                <a:latin typeface="Century Gothic"/>
              </a:rPr>
              <a:t> </a:t>
            </a:r>
            <a:r>
              <a:rPr lang="en-GB" sz="1600" b="1" dirty="0">
                <a:solidFill>
                  <a:srgbClr val="000000"/>
                </a:solidFill>
                <a:latin typeface="Century Gothic"/>
                <a:hlinkClick r:id="rId4"/>
              </a:rPr>
              <a:t>susocs@essex.ac.uk</a:t>
            </a:r>
            <a:r>
              <a:rPr lang="en-GB" sz="1600" b="1" dirty="0">
                <a:solidFill>
                  <a:srgbClr val="000000"/>
                </a:solidFill>
                <a:latin typeface="Century Gothic"/>
              </a:rPr>
              <a:t> with at least 1 </a:t>
            </a:r>
            <a:r>
              <a:rPr lang="en-GB" sz="1600" b="1" dirty="0" err="1">
                <a:solidFill>
                  <a:srgbClr val="000000"/>
                </a:solidFill>
                <a:latin typeface="Century Gothic"/>
              </a:rPr>
              <a:t>weeks notice</a:t>
            </a:r>
            <a:r>
              <a:rPr lang="en-GB" sz="1600" b="1" dirty="0">
                <a:solidFill>
                  <a:srgbClr val="000000"/>
                </a:solidFill>
                <a:latin typeface="Century Gothic"/>
              </a:rPr>
              <a:t> </a:t>
            </a:r>
            <a:r>
              <a:rPr lang="en-GB" sz="1600" dirty="0">
                <a:solidFill>
                  <a:srgbClr val="000000"/>
                </a:solidFill>
                <a:latin typeface="Century Gothic"/>
              </a:rPr>
              <a:t>and state what event you would like to borrow a card machine for and whether you are fundraising for yourself or an external charity.</a:t>
            </a:r>
            <a:endParaRPr lang="en-GB" sz="1600" dirty="0">
              <a:solidFill>
                <a:srgbClr val="000000"/>
              </a:solidFill>
              <a:latin typeface="Century Gothic" panose="020B0502020202020204" pitchFamily="34" charset="0"/>
            </a:endParaRPr>
          </a:p>
          <a:p>
            <a:pPr>
              <a:buAutoNum type="arabicParenR"/>
            </a:pPr>
            <a:r>
              <a:rPr lang="en-GB" sz="1600" dirty="0">
                <a:solidFill>
                  <a:srgbClr val="000000"/>
                </a:solidFill>
                <a:latin typeface="Century Gothic"/>
              </a:rPr>
              <a:t>Societies team to coordinate with the finance team to check availability for the date asked.</a:t>
            </a:r>
            <a:endParaRPr lang="en-GB" sz="1600" dirty="0">
              <a:solidFill>
                <a:srgbClr val="000000"/>
              </a:solidFill>
              <a:latin typeface="Century Gothic" panose="020B0502020202020204" pitchFamily="34" charset="0"/>
            </a:endParaRPr>
          </a:p>
          <a:p>
            <a:pPr>
              <a:buAutoNum type="arabicParenR"/>
            </a:pPr>
            <a:r>
              <a:rPr lang="en-GB" sz="1600" dirty="0">
                <a:solidFill>
                  <a:srgbClr val="000000"/>
                </a:solidFill>
                <a:latin typeface="Century Gothic"/>
              </a:rPr>
              <a:t>If available on the date requested and providing sufficient notice to arrange, you will then be asked to complete a card machine form and acknowledge a document. </a:t>
            </a:r>
            <a:endParaRPr lang="en-GB" sz="1600" dirty="0">
              <a:solidFill>
                <a:srgbClr val="000000"/>
              </a:solidFill>
              <a:latin typeface="Century Gothic" panose="020B0502020202020204" pitchFamily="34" charset="0"/>
            </a:endParaRPr>
          </a:p>
          <a:p>
            <a:pPr>
              <a:buAutoNum type="arabicParenR"/>
            </a:pPr>
            <a:r>
              <a:rPr lang="en-GB" sz="1600" dirty="0">
                <a:solidFill>
                  <a:srgbClr val="000000"/>
                </a:solidFill>
                <a:latin typeface="Century Gothic"/>
              </a:rPr>
              <a:t>Once this is complete and approved, you will receive a calendar invite to confirm your hire has been approved.</a:t>
            </a:r>
            <a:endParaRPr lang="en-GB" sz="1600" dirty="0">
              <a:solidFill>
                <a:srgbClr val="000000"/>
              </a:solidFill>
              <a:latin typeface="Century Gothic" panose="020B0502020202020204" pitchFamily="34" charset="0"/>
            </a:endParaRPr>
          </a:p>
          <a:p>
            <a:pPr>
              <a:buAutoNum type="arabicParenR"/>
            </a:pPr>
            <a:r>
              <a:rPr lang="en-GB" sz="1600" dirty="0">
                <a:solidFill>
                  <a:srgbClr val="000000"/>
                </a:solidFill>
                <a:latin typeface="Century Gothic"/>
              </a:rPr>
              <a:t>Arrange collection with the societies team for the day of hire. If borrowing over the weekend, collect Friday and return first thing Monday.</a:t>
            </a:r>
          </a:p>
          <a:p>
            <a:pPr>
              <a:buAutoNum type="arabicParenR"/>
            </a:pPr>
            <a:endParaRPr lang="en-GB" sz="1600" dirty="0">
              <a:solidFill>
                <a:srgbClr val="000000"/>
              </a:solidFill>
              <a:highlight>
                <a:srgbClr val="FFFF00"/>
              </a:highlight>
              <a:latin typeface="Century Gothic"/>
            </a:endParaRPr>
          </a:p>
          <a:p>
            <a:pPr marL="0" indent="0">
              <a:buNone/>
            </a:pPr>
            <a:r>
              <a:rPr lang="en-GB" sz="1600" dirty="0">
                <a:solidFill>
                  <a:srgbClr val="000000"/>
                </a:solidFill>
                <a:highlight>
                  <a:srgbClr val="FEDE00"/>
                </a:highlight>
                <a:latin typeface="Century Gothic"/>
              </a:rPr>
              <a:t>If fundraising for an external charity, complete the RAG form explain how much has been raised and where the money is going. Return to SU finance along with the   card machine.</a:t>
            </a:r>
            <a:endParaRPr lang="en-GB" sz="1600" dirty="0">
              <a:solidFill>
                <a:srgbClr val="000000"/>
              </a:solidFill>
              <a:highlight>
                <a:srgbClr val="FEDE00"/>
              </a:highlight>
              <a:latin typeface="Century Gothic" panose="020B0502020202020204" pitchFamily="34" charset="0"/>
            </a:endParaRPr>
          </a:p>
          <a:p>
            <a:pPr marL="0" indent="0">
              <a:buNone/>
            </a:pPr>
            <a:endParaRPr lang="en-GB" sz="1600" dirty="0">
              <a:solidFill>
                <a:srgbClr val="FF0000"/>
              </a:solidFill>
              <a:latin typeface="Century Gothic" panose="020B0502020202020204" pitchFamily="34" charset="0"/>
            </a:endParaRPr>
          </a:p>
          <a:p>
            <a:pPr marL="0" indent="0">
              <a:buNone/>
            </a:pPr>
            <a:endParaRPr lang="en-GB" sz="1600" dirty="0">
              <a:latin typeface="Century Gothic" panose="020B0502020202020204" pitchFamily="34" charset="0"/>
            </a:endParaRPr>
          </a:p>
          <a:p>
            <a:pPr marL="0" indent="0">
              <a:buNone/>
            </a:pPr>
            <a:endParaRPr lang="en-GB" sz="1600" dirty="0">
              <a:latin typeface="Century Gothic" panose="020B0502020202020204" pitchFamily="34" charset="0"/>
            </a:endParaRPr>
          </a:p>
        </p:txBody>
      </p:sp>
    </p:spTree>
    <p:extLst>
      <p:ext uri="{BB962C8B-B14F-4D97-AF65-F5344CB8AC3E}">
        <p14:creationId xmlns:p14="http://schemas.microsoft.com/office/powerpoint/2010/main" val="29000282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65257" y="116632"/>
            <a:ext cx="6015456" cy="1080120"/>
          </a:xfrm>
          <a:ln w="57150">
            <a:noFill/>
          </a:ln>
        </p:spPr>
        <p:style>
          <a:lnRef idx="2">
            <a:schemeClr val="dk1"/>
          </a:lnRef>
          <a:fillRef idx="1">
            <a:schemeClr val="lt1"/>
          </a:fillRef>
          <a:effectRef idx="0">
            <a:schemeClr val="dk1"/>
          </a:effectRef>
          <a:fontRef idx="minor">
            <a:schemeClr val="dk1"/>
          </a:fontRef>
        </p:style>
        <p:txBody>
          <a:bodyPr>
            <a:normAutofit/>
          </a:bodyPr>
          <a:lstStyle/>
          <a:p>
            <a:r>
              <a:rPr lang="en-US" sz="4000" b="1" dirty="0">
                <a:solidFill>
                  <a:schemeClr val="tx1"/>
                </a:solidFill>
                <a:latin typeface="Century Gothic" panose="020B0502020202020204" pitchFamily="34" charset="0"/>
              </a:rPr>
              <a:t>Invoices</a:t>
            </a:r>
          </a:p>
        </p:txBody>
      </p:sp>
      <p:sp>
        <p:nvSpPr>
          <p:cNvPr id="8" name="TextBox 7"/>
          <p:cNvSpPr txBox="1"/>
          <p:nvPr/>
        </p:nvSpPr>
        <p:spPr>
          <a:xfrm>
            <a:off x="899592" y="3212976"/>
            <a:ext cx="1008112" cy="369332"/>
          </a:xfrm>
          <a:prstGeom prst="rect">
            <a:avLst/>
          </a:prstGeom>
          <a:noFill/>
        </p:spPr>
        <p:txBody>
          <a:bodyPr wrap="square" rtlCol="0">
            <a:spAutoFit/>
          </a:bodyPr>
          <a:lstStyle/>
          <a:p>
            <a:r>
              <a:rPr lang="en-GB" dirty="0">
                <a:solidFill>
                  <a:schemeClr val="bg1"/>
                </a:solidFill>
              </a:rPr>
              <a:t>Picture?</a:t>
            </a:r>
            <a:endParaRPr lang="en-US" dirty="0">
              <a:solidFill>
                <a:schemeClr val="bg1"/>
              </a:solidFill>
            </a:endParaRPr>
          </a:p>
        </p:txBody>
      </p:sp>
      <p:sp>
        <p:nvSpPr>
          <p:cNvPr id="5" name="Rectangle 4"/>
          <p:cNvSpPr/>
          <p:nvPr/>
        </p:nvSpPr>
        <p:spPr>
          <a:xfrm>
            <a:off x="179512" y="188640"/>
            <a:ext cx="8784976" cy="6480720"/>
          </a:xfrm>
          <a:prstGeom prst="rect">
            <a:avLst/>
          </a:prstGeom>
          <a:noFill/>
          <a:ln w="38100">
            <a:solidFill>
              <a:srgbClr val="FEDE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p:cNvSpPr txBox="1"/>
          <p:nvPr/>
        </p:nvSpPr>
        <p:spPr>
          <a:xfrm>
            <a:off x="467544" y="1067827"/>
            <a:ext cx="8208912" cy="5616922"/>
          </a:xfrm>
          <a:prstGeom prst="rect">
            <a:avLst/>
          </a:prstGeom>
          <a:noFill/>
        </p:spPr>
        <p:txBody>
          <a:bodyPr wrap="square" rtlCol="0">
            <a:spAutoFit/>
          </a:bodyPr>
          <a:lstStyle/>
          <a:p>
            <a:r>
              <a:rPr lang="en-GB" sz="1900" dirty="0">
                <a:latin typeface="Century Gothic" panose="020B0502020202020204" pitchFamily="34" charset="0"/>
              </a:rPr>
              <a:t>Invoices are the easiest way for us to make payments directly from your society fund and means you do not have to make large payments from your own personal bank account and wait to be refunded.</a:t>
            </a:r>
            <a:br>
              <a:rPr lang="en-GB" sz="1900" dirty="0">
                <a:latin typeface="Century Gothic" panose="020B0502020202020204" pitchFamily="34" charset="0"/>
              </a:rPr>
            </a:br>
            <a:endParaRPr lang="en-GB" sz="1900" dirty="0">
              <a:latin typeface="Century Gothic" panose="020B0502020202020204" pitchFamily="34" charset="0"/>
            </a:endParaRPr>
          </a:p>
          <a:p>
            <a:r>
              <a:rPr lang="en-GB" sz="1900" dirty="0">
                <a:latin typeface="Century Gothic" panose="020B0502020202020204" pitchFamily="34" charset="0"/>
              </a:rPr>
              <a:t>Most companies will provide invoices, although some may seem reluctant. Just email or call to explain you are a society and ask to pay via invoice.</a:t>
            </a:r>
            <a:br>
              <a:rPr lang="en-GB" sz="1900" dirty="0">
                <a:latin typeface="Century Gothic" panose="020B0502020202020204" pitchFamily="34" charset="0"/>
              </a:rPr>
            </a:br>
            <a:endParaRPr lang="en-GB" sz="1900" dirty="0">
              <a:latin typeface="Century Gothic" panose="020B0502020202020204" pitchFamily="34" charset="0"/>
            </a:endParaRPr>
          </a:p>
          <a:p>
            <a:r>
              <a:rPr lang="en-GB" sz="1900" dirty="0">
                <a:latin typeface="Century Gothic" panose="020B0502020202020204" pitchFamily="34" charset="0"/>
              </a:rPr>
              <a:t>Examples of when to use an invoice:</a:t>
            </a:r>
          </a:p>
          <a:p>
            <a:endParaRPr lang="en-GB" sz="1900" dirty="0">
              <a:latin typeface="Century Gothic" panose="020B0502020202020204" pitchFamily="34" charset="0"/>
            </a:endParaRPr>
          </a:p>
          <a:p>
            <a:pPr marL="342900" indent="-342900">
              <a:buFont typeface="Arial" panose="020B0604020202020204" pitchFamily="34" charset="0"/>
              <a:buChar char="•"/>
            </a:pPr>
            <a:r>
              <a:rPr lang="en-GB" sz="1900" dirty="0">
                <a:latin typeface="Century Gothic" panose="020B0502020202020204" pitchFamily="34" charset="0"/>
              </a:rPr>
              <a:t>Coach transport to a trip (the SU have an account with Roman Coaches, so please ask us for a quote in first instance).</a:t>
            </a:r>
          </a:p>
          <a:p>
            <a:pPr marL="342900" indent="-342900">
              <a:buFont typeface="Arial" panose="020B0604020202020204" pitchFamily="34" charset="0"/>
              <a:buChar char="•"/>
            </a:pPr>
            <a:r>
              <a:rPr lang="en-GB" sz="1900" dirty="0">
                <a:latin typeface="Century Gothic" panose="020B0502020202020204" pitchFamily="34" charset="0"/>
              </a:rPr>
              <a:t>Entry fees for a competition</a:t>
            </a:r>
          </a:p>
          <a:p>
            <a:pPr marL="342900" indent="-342900">
              <a:buFont typeface="Arial" panose="020B0604020202020204" pitchFamily="34" charset="0"/>
              <a:buChar char="•"/>
            </a:pPr>
            <a:r>
              <a:rPr lang="en-GB" sz="1900" dirty="0">
                <a:latin typeface="Century Gothic" panose="020B0502020202020204" pitchFamily="34" charset="0"/>
              </a:rPr>
              <a:t>Accommodation costs</a:t>
            </a:r>
          </a:p>
          <a:p>
            <a:pPr marL="342900" indent="-342900">
              <a:buFont typeface="Arial" panose="020B0604020202020204" pitchFamily="34" charset="0"/>
              <a:buChar char="•"/>
            </a:pPr>
            <a:r>
              <a:rPr lang="en-GB" sz="1900" dirty="0">
                <a:latin typeface="Century Gothic" panose="020B0502020202020204" pitchFamily="34" charset="0"/>
              </a:rPr>
              <a:t>Equipment purchase</a:t>
            </a:r>
          </a:p>
          <a:p>
            <a:pPr marL="342900" indent="-342900">
              <a:buFont typeface="Arial" panose="020B0604020202020204" pitchFamily="34" charset="0"/>
              <a:buChar char="•"/>
            </a:pPr>
            <a:r>
              <a:rPr lang="en-GB" sz="1900" dirty="0">
                <a:latin typeface="Century Gothic" panose="020B0502020202020204" pitchFamily="34" charset="0"/>
              </a:rPr>
              <a:t>Payment for an instructor or performer</a:t>
            </a:r>
          </a:p>
          <a:p>
            <a:endParaRPr lang="en-US" dirty="0"/>
          </a:p>
          <a:p>
            <a:endParaRPr lang="en-US" dirty="0"/>
          </a:p>
        </p:txBody>
      </p:sp>
      <p:pic>
        <p:nvPicPr>
          <p:cNvPr id="1229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44408" y="5752980"/>
            <a:ext cx="646113" cy="858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TextBox 8"/>
          <p:cNvSpPr txBox="1"/>
          <p:nvPr/>
        </p:nvSpPr>
        <p:spPr>
          <a:xfrm>
            <a:off x="44160" y="6346314"/>
            <a:ext cx="2520280" cy="923330"/>
          </a:xfrm>
          <a:prstGeom prst="rect">
            <a:avLst/>
          </a:prstGeom>
          <a:noFill/>
        </p:spPr>
        <p:txBody>
          <a:bodyPr wrap="square" lIns="91440" tIns="45720" rIns="91440" bIns="45720" rtlCol="0" anchor="t">
            <a:spAutoFit/>
          </a:bodyPr>
          <a:lstStyle/>
          <a:p>
            <a:pPr algn="ctr"/>
            <a:r>
              <a:rPr lang="en-GB" dirty="0">
                <a:latin typeface="Century Gothic" panose="020B0502020202020204" pitchFamily="34" charset="0"/>
                <a:hlinkClick r:id="rId4"/>
              </a:rPr>
              <a:t>susocs@essex.ac.uk</a:t>
            </a:r>
            <a:endParaRPr lang="en-GB" dirty="0">
              <a:latin typeface="Century Gothic" panose="020B0502020202020204" pitchFamily="34" charset="0"/>
            </a:endParaRPr>
          </a:p>
          <a:p>
            <a:pPr algn="ctr"/>
            <a:endParaRPr lang="en-GB" dirty="0">
              <a:latin typeface="Century Gothic" panose="020B0502020202020204" pitchFamily="34" charset="0"/>
            </a:endParaRPr>
          </a:p>
          <a:p>
            <a:pPr algn="ctr"/>
            <a:endParaRPr lang="en-GB" dirty="0">
              <a:latin typeface="Century Gothic" panose="020B0502020202020204" pitchFamily="34" charset="0"/>
            </a:endParaRPr>
          </a:p>
        </p:txBody>
      </p:sp>
    </p:spTree>
    <p:extLst>
      <p:ext uri="{BB962C8B-B14F-4D97-AF65-F5344CB8AC3E}">
        <p14:creationId xmlns:p14="http://schemas.microsoft.com/office/powerpoint/2010/main" val="4696603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91680" y="184809"/>
            <a:ext cx="6015456" cy="1124743"/>
          </a:xfrm>
          <a:ln w="57150">
            <a:noFill/>
          </a:ln>
        </p:spPr>
        <p:style>
          <a:lnRef idx="2">
            <a:schemeClr val="dk1"/>
          </a:lnRef>
          <a:fillRef idx="1">
            <a:schemeClr val="lt1"/>
          </a:fillRef>
          <a:effectRef idx="0">
            <a:schemeClr val="dk1"/>
          </a:effectRef>
          <a:fontRef idx="minor">
            <a:schemeClr val="dk1"/>
          </a:fontRef>
        </p:style>
        <p:txBody>
          <a:bodyPr>
            <a:normAutofit/>
          </a:bodyPr>
          <a:lstStyle/>
          <a:p>
            <a:r>
              <a:rPr lang="en-US" sz="5400" b="1" dirty="0">
                <a:solidFill>
                  <a:schemeClr val="tx1"/>
                </a:solidFill>
                <a:latin typeface="Century Gothic" panose="020B0502020202020204" pitchFamily="34" charset="0"/>
              </a:rPr>
              <a:t>Invoices</a:t>
            </a:r>
          </a:p>
        </p:txBody>
      </p:sp>
      <p:sp>
        <p:nvSpPr>
          <p:cNvPr id="8" name="TextBox 7"/>
          <p:cNvSpPr txBox="1"/>
          <p:nvPr/>
        </p:nvSpPr>
        <p:spPr>
          <a:xfrm>
            <a:off x="899592" y="3212976"/>
            <a:ext cx="1008112" cy="369332"/>
          </a:xfrm>
          <a:prstGeom prst="rect">
            <a:avLst/>
          </a:prstGeom>
          <a:noFill/>
        </p:spPr>
        <p:txBody>
          <a:bodyPr wrap="square" rtlCol="0">
            <a:spAutoFit/>
          </a:bodyPr>
          <a:lstStyle/>
          <a:p>
            <a:r>
              <a:rPr lang="en-GB" dirty="0">
                <a:solidFill>
                  <a:schemeClr val="bg1"/>
                </a:solidFill>
              </a:rPr>
              <a:t>Picture?</a:t>
            </a:r>
            <a:endParaRPr lang="en-US" dirty="0">
              <a:solidFill>
                <a:schemeClr val="bg1"/>
              </a:solidFill>
            </a:endParaRPr>
          </a:p>
        </p:txBody>
      </p:sp>
      <p:sp>
        <p:nvSpPr>
          <p:cNvPr id="5" name="Rectangle 4"/>
          <p:cNvSpPr/>
          <p:nvPr/>
        </p:nvSpPr>
        <p:spPr>
          <a:xfrm>
            <a:off x="179512" y="188640"/>
            <a:ext cx="8784976" cy="6480720"/>
          </a:xfrm>
          <a:prstGeom prst="rect">
            <a:avLst/>
          </a:prstGeom>
          <a:noFill/>
          <a:ln w="38100">
            <a:solidFill>
              <a:srgbClr val="FEDE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p:cNvSpPr txBox="1"/>
          <p:nvPr/>
        </p:nvSpPr>
        <p:spPr>
          <a:xfrm>
            <a:off x="467544" y="1320150"/>
            <a:ext cx="8208912" cy="3754874"/>
          </a:xfrm>
          <a:prstGeom prst="rect">
            <a:avLst/>
          </a:prstGeom>
          <a:noFill/>
        </p:spPr>
        <p:txBody>
          <a:bodyPr wrap="square" rtlCol="0">
            <a:spAutoFit/>
          </a:bodyPr>
          <a:lstStyle/>
          <a:p>
            <a:r>
              <a:rPr lang="en-GB" sz="2400" dirty="0">
                <a:latin typeface="Century Gothic" panose="020B0502020202020204" pitchFamily="34" charset="0"/>
              </a:rPr>
              <a:t>Please ask the Societies team for advice before agreeing to any invoices you are unsure of.</a:t>
            </a:r>
            <a:endParaRPr lang="en-GB" sz="2400" dirty="0"/>
          </a:p>
          <a:p>
            <a:endParaRPr lang="en-GB" sz="2400" dirty="0">
              <a:latin typeface="Century Gothic" panose="020B0502020202020204" pitchFamily="34" charset="0"/>
            </a:endParaRPr>
          </a:p>
          <a:p>
            <a:r>
              <a:rPr lang="en-GB" sz="2400" dirty="0">
                <a:latin typeface="Century Gothic" panose="020B0502020202020204" pitchFamily="34" charset="0"/>
              </a:rPr>
              <a:t>The Societies team has the right to reject any invoice or expense claim (e.g. you cannot claim back the cost of alcohol).</a:t>
            </a:r>
          </a:p>
          <a:p>
            <a:endParaRPr lang="en-GB" sz="2400" dirty="0">
              <a:latin typeface="Century Gothic" panose="020B0502020202020204" pitchFamily="34" charset="0"/>
            </a:endParaRPr>
          </a:p>
          <a:p>
            <a:r>
              <a:rPr lang="en-GB" sz="2400" dirty="0">
                <a:latin typeface="Century Gothic" panose="020B0502020202020204" pitchFamily="34" charset="0"/>
              </a:rPr>
              <a:t>Please check with us before you purchase, if you are unsure whether you will be refunded.</a:t>
            </a:r>
            <a:endParaRPr lang="en-GB" sz="2200" dirty="0">
              <a:latin typeface="Century Gothic" panose="020B0502020202020204" pitchFamily="34" charset="0"/>
            </a:endParaRPr>
          </a:p>
          <a:p>
            <a:pPr marL="285750" indent="-285750">
              <a:buFont typeface="Arial" panose="020B0604020202020204" pitchFamily="34" charset="0"/>
              <a:buChar char="•"/>
            </a:pPr>
            <a:endParaRPr lang="en-GB" sz="2200" dirty="0">
              <a:latin typeface="Century Gothic" panose="020B0502020202020204" pitchFamily="34" charset="0"/>
            </a:endParaRPr>
          </a:p>
        </p:txBody>
      </p:sp>
      <p:pic>
        <p:nvPicPr>
          <p:cNvPr id="10243"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28491" y="5765234"/>
            <a:ext cx="646113" cy="858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TextBox 8"/>
          <p:cNvSpPr txBox="1"/>
          <p:nvPr/>
        </p:nvSpPr>
        <p:spPr>
          <a:xfrm>
            <a:off x="44160" y="6355279"/>
            <a:ext cx="2520280" cy="923330"/>
          </a:xfrm>
          <a:prstGeom prst="rect">
            <a:avLst/>
          </a:prstGeom>
          <a:noFill/>
        </p:spPr>
        <p:txBody>
          <a:bodyPr wrap="square" lIns="91440" tIns="45720" rIns="91440" bIns="45720" rtlCol="0" anchor="t">
            <a:spAutoFit/>
          </a:bodyPr>
          <a:lstStyle/>
          <a:p>
            <a:pPr algn="ctr"/>
            <a:r>
              <a:rPr lang="en-GB" dirty="0">
                <a:latin typeface="Century Gothic" panose="020B0502020202020204" pitchFamily="34" charset="0"/>
                <a:hlinkClick r:id="rId4"/>
              </a:rPr>
              <a:t>susocs@essex.ac.uk</a:t>
            </a:r>
            <a:endParaRPr lang="en-GB" dirty="0">
              <a:latin typeface="Century Gothic" panose="020B0502020202020204" pitchFamily="34" charset="0"/>
            </a:endParaRPr>
          </a:p>
          <a:p>
            <a:pPr algn="ctr"/>
            <a:endParaRPr lang="en-GB" dirty="0">
              <a:latin typeface="Century Gothic" panose="020B0502020202020204" pitchFamily="34" charset="0"/>
            </a:endParaRPr>
          </a:p>
          <a:p>
            <a:pPr algn="ctr"/>
            <a:endParaRPr lang="en-GB" dirty="0">
              <a:latin typeface="Century Gothic" panose="020B0502020202020204" pitchFamily="34" charset="0"/>
            </a:endParaRPr>
          </a:p>
        </p:txBody>
      </p:sp>
    </p:spTree>
    <p:extLst>
      <p:ext uri="{BB962C8B-B14F-4D97-AF65-F5344CB8AC3E}">
        <p14:creationId xmlns:p14="http://schemas.microsoft.com/office/powerpoint/2010/main" val="233302034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65257" y="116632"/>
            <a:ext cx="6015456" cy="1080120"/>
          </a:xfrm>
          <a:ln w="57150">
            <a:noFill/>
          </a:ln>
        </p:spPr>
        <p:style>
          <a:lnRef idx="2">
            <a:schemeClr val="dk1"/>
          </a:lnRef>
          <a:fillRef idx="1">
            <a:schemeClr val="lt1"/>
          </a:fillRef>
          <a:effectRef idx="0">
            <a:schemeClr val="dk1"/>
          </a:effectRef>
          <a:fontRef idx="minor">
            <a:schemeClr val="dk1"/>
          </a:fontRef>
        </p:style>
        <p:txBody>
          <a:bodyPr>
            <a:normAutofit/>
          </a:bodyPr>
          <a:lstStyle/>
          <a:p>
            <a:r>
              <a:rPr lang="en-US" sz="5400" b="1" dirty="0">
                <a:solidFill>
                  <a:schemeClr val="tx1"/>
                </a:solidFill>
                <a:latin typeface="Century Gothic" panose="020B0502020202020204" pitchFamily="34" charset="0"/>
              </a:rPr>
              <a:t>Invoices</a:t>
            </a:r>
          </a:p>
        </p:txBody>
      </p:sp>
      <p:sp>
        <p:nvSpPr>
          <p:cNvPr id="8" name="TextBox 7"/>
          <p:cNvSpPr txBox="1"/>
          <p:nvPr/>
        </p:nvSpPr>
        <p:spPr>
          <a:xfrm>
            <a:off x="899592" y="3212976"/>
            <a:ext cx="1008112" cy="369332"/>
          </a:xfrm>
          <a:prstGeom prst="rect">
            <a:avLst/>
          </a:prstGeom>
          <a:noFill/>
        </p:spPr>
        <p:txBody>
          <a:bodyPr wrap="square" rtlCol="0">
            <a:spAutoFit/>
          </a:bodyPr>
          <a:lstStyle/>
          <a:p>
            <a:r>
              <a:rPr lang="en-GB" dirty="0">
                <a:solidFill>
                  <a:schemeClr val="bg1"/>
                </a:solidFill>
              </a:rPr>
              <a:t>Picture?</a:t>
            </a:r>
            <a:endParaRPr lang="en-US" dirty="0">
              <a:solidFill>
                <a:schemeClr val="bg1"/>
              </a:solidFill>
            </a:endParaRPr>
          </a:p>
        </p:txBody>
      </p:sp>
      <p:sp>
        <p:nvSpPr>
          <p:cNvPr id="5" name="Rectangle 4"/>
          <p:cNvSpPr/>
          <p:nvPr/>
        </p:nvSpPr>
        <p:spPr>
          <a:xfrm>
            <a:off x="179512" y="188640"/>
            <a:ext cx="8784976" cy="6480720"/>
          </a:xfrm>
          <a:prstGeom prst="rect">
            <a:avLst/>
          </a:prstGeom>
          <a:noFill/>
          <a:ln w="38100">
            <a:solidFill>
              <a:srgbClr val="FEDE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229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44408" y="5752980"/>
            <a:ext cx="646113" cy="858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TextBox 8"/>
          <p:cNvSpPr txBox="1"/>
          <p:nvPr/>
        </p:nvSpPr>
        <p:spPr>
          <a:xfrm>
            <a:off x="71054" y="6346314"/>
            <a:ext cx="2520280" cy="923330"/>
          </a:xfrm>
          <a:prstGeom prst="rect">
            <a:avLst/>
          </a:prstGeom>
          <a:noFill/>
        </p:spPr>
        <p:txBody>
          <a:bodyPr wrap="square" lIns="91440" tIns="45720" rIns="91440" bIns="45720" rtlCol="0" anchor="t">
            <a:spAutoFit/>
          </a:bodyPr>
          <a:lstStyle/>
          <a:p>
            <a:pPr algn="ctr"/>
            <a:r>
              <a:rPr lang="en-GB" dirty="0">
                <a:latin typeface="Century Gothic" panose="020B0502020202020204" pitchFamily="34" charset="0"/>
                <a:hlinkClick r:id="rId4"/>
              </a:rPr>
              <a:t>susocs@essex.ac.uk</a:t>
            </a:r>
            <a:endParaRPr lang="en-GB" dirty="0">
              <a:latin typeface="Century Gothic" panose="020B0502020202020204" pitchFamily="34" charset="0"/>
            </a:endParaRPr>
          </a:p>
          <a:p>
            <a:pPr algn="ctr"/>
            <a:endParaRPr lang="en-GB" dirty="0">
              <a:latin typeface="Century Gothic" panose="020B0502020202020204" pitchFamily="34" charset="0"/>
            </a:endParaRPr>
          </a:p>
          <a:p>
            <a:pPr algn="ctr"/>
            <a:endParaRPr lang="en-GB" dirty="0">
              <a:latin typeface="Century Gothic" panose="020B0502020202020204" pitchFamily="34" charset="0"/>
            </a:endParaRPr>
          </a:p>
        </p:txBody>
      </p:sp>
      <p:sp>
        <p:nvSpPr>
          <p:cNvPr id="7" name="TextBox 6">
            <a:extLst>
              <a:ext uri="{FF2B5EF4-FFF2-40B4-BE49-F238E27FC236}">
                <a16:creationId xmlns:a16="http://schemas.microsoft.com/office/drawing/2014/main" id="{8CC26AB1-F061-6963-D18A-991DC8FA87C7}"/>
              </a:ext>
            </a:extLst>
          </p:cNvPr>
          <p:cNvSpPr txBox="1"/>
          <p:nvPr/>
        </p:nvSpPr>
        <p:spPr>
          <a:xfrm>
            <a:off x="539552" y="1196752"/>
            <a:ext cx="8280920" cy="5016758"/>
          </a:xfrm>
          <a:prstGeom prst="rect">
            <a:avLst/>
          </a:prstGeom>
          <a:noFill/>
        </p:spPr>
        <p:txBody>
          <a:bodyPr wrap="square">
            <a:spAutoFit/>
          </a:bodyPr>
          <a:lstStyle/>
          <a:p>
            <a:pPr algn="l" rtl="0" fontAlgn="base"/>
            <a:r>
              <a:rPr lang="en-GB" sz="2000" dirty="0">
                <a:solidFill>
                  <a:srgbClr val="000000"/>
                </a:solidFill>
                <a:latin typeface="Century Gothic" panose="020B0502020202020204" pitchFamily="34" charset="0"/>
              </a:rPr>
              <a:t>Email </a:t>
            </a:r>
            <a:r>
              <a:rPr lang="en-GB" sz="2000" b="0" i="0" u="none" strike="noStrike" dirty="0">
                <a:solidFill>
                  <a:srgbClr val="000000"/>
                </a:solidFill>
                <a:effectLst/>
                <a:latin typeface="Century Gothic" panose="020B0502020202020204" pitchFamily="34" charset="0"/>
              </a:rPr>
              <a:t>to </a:t>
            </a:r>
            <a:r>
              <a:rPr lang="en-GB" sz="2000" b="0" i="0" u="sng" strike="noStrike" dirty="0">
                <a:solidFill>
                  <a:srgbClr val="000000"/>
                </a:solidFill>
                <a:effectLst/>
                <a:latin typeface="Century Gothic" panose="020B0502020202020204" pitchFamily="34" charset="0"/>
                <a:hlinkClick r:id="rId5"/>
              </a:rPr>
              <a:t>suinvoices@essex.ac.uk</a:t>
            </a:r>
            <a:r>
              <a:rPr lang="en-GB" sz="2000" b="0" i="0" u="none" strike="noStrike" dirty="0">
                <a:solidFill>
                  <a:srgbClr val="000000"/>
                </a:solidFill>
                <a:effectLst/>
                <a:latin typeface="Century Gothic" panose="020B0502020202020204" pitchFamily="34" charset="0"/>
              </a:rPr>
              <a:t> and cc in </a:t>
            </a:r>
            <a:r>
              <a:rPr lang="en-GB" sz="2000" b="0" i="0" u="sng" strike="noStrike" dirty="0">
                <a:solidFill>
                  <a:srgbClr val="0563C1"/>
                </a:solidFill>
                <a:effectLst/>
                <a:latin typeface="Century Gothic" panose="020B0502020202020204" pitchFamily="34" charset="0"/>
                <a:hlinkClick r:id="rId4"/>
              </a:rPr>
              <a:t>susocs@essex.ac.uk</a:t>
            </a:r>
            <a:endParaRPr lang="en-GB" sz="2000" b="0" i="0" u="sng" strike="noStrike" dirty="0">
              <a:solidFill>
                <a:srgbClr val="0563C1"/>
              </a:solidFill>
              <a:effectLst/>
              <a:latin typeface="Century Gothic" panose="020B0502020202020204" pitchFamily="34" charset="0"/>
            </a:endParaRPr>
          </a:p>
          <a:p>
            <a:pPr algn="l" rtl="0" fontAlgn="base"/>
            <a:endParaRPr lang="en-GB" sz="2000" u="sng" dirty="0">
              <a:solidFill>
                <a:srgbClr val="0563C1"/>
              </a:solidFill>
              <a:latin typeface="Century Gothic" panose="020B0502020202020204" pitchFamily="34" charset="0"/>
            </a:endParaRPr>
          </a:p>
          <a:p>
            <a:pPr algn="l" rtl="0" fontAlgn="base"/>
            <a:r>
              <a:rPr lang="en-GB" sz="2000" dirty="0">
                <a:solidFill>
                  <a:srgbClr val="000000"/>
                </a:solidFill>
                <a:latin typeface="Century Gothic" panose="020B0502020202020204" pitchFamily="34" charset="0"/>
              </a:rPr>
              <a:t>It should be the society’s Treasurer who deals with invoices and emails them.</a:t>
            </a:r>
          </a:p>
          <a:p>
            <a:pPr algn="l" rtl="0" fontAlgn="base"/>
            <a:endParaRPr lang="en-GB" sz="2000" b="0" i="0" dirty="0">
              <a:solidFill>
                <a:srgbClr val="000000"/>
              </a:solidFill>
              <a:effectLst/>
              <a:latin typeface="Segoe UI" panose="020B0502040204020203" pitchFamily="34" charset="0"/>
            </a:endParaRPr>
          </a:p>
          <a:p>
            <a:pPr algn="l" rtl="0" fontAlgn="base"/>
            <a:r>
              <a:rPr lang="en-GB" sz="2000" b="0" i="0" u="none" strike="noStrike" dirty="0">
                <a:solidFill>
                  <a:srgbClr val="000000"/>
                </a:solidFill>
                <a:effectLst/>
                <a:latin typeface="Century Gothic" panose="020B0502020202020204" pitchFamily="34" charset="0"/>
              </a:rPr>
              <a:t>Must be addressed as follows:</a:t>
            </a:r>
            <a:endParaRPr lang="en-US" sz="2000" b="0" i="0" dirty="0">
              <a:solidFill>
                <a:srgbClr val="000000"/>
              </a:solidFill>
              <a:effectLst/>
              <a:latin typeface="Segoe UI" panose="020B0502040204020203" pitchFamily="34" charset="0"/>
            </a:endParaRPr>
          </a:p>
          <a:p>
            <a:pPr algn="l" rtl="0" fontAlgn="base"/>
            <a:r>
              <a:rPr lang="en-GB" sz="2000" b="0" i="0" dirty="0">
                <a:solidFill>
                  <a:srgbClr val="000000"/>
                </a:solidFill>
                <a:effectLst/>
                <a:latin typeface="Century Gothic" panose="020B0502020202020204" pitchFamily="34" charset="0"/>
              </a:rPr>
              <a:t>​</a:t>
            </a:r>
            <a:endParaRPr lang="en-GB" sz="2000" b="0" i="0" dirty="0">
              <a:solidFill>
                <a:srgbClr val="000000"/>
              </a:solidFill>
              <a:effectLst/>
              <a:latin typeface="Segoe UI" panose="020B0502040204020203" pitchFamily="34" charset="0"/>
            </a:endParaRPr>
          </a:p>
          <a:p>
            <a:pPr algn="l" rtl="0" fontAlgn="base"/>
            <a:r>
              <a:rPr lang="en-GB" sz="2000" b="0" i="0" u="none" strike="noStrike" dirty="0">
                <a:solidFill>
                  <a:srgbClr val="000000"/>
                </a:solidFill>
                <a:effectLst/>
                <a:highlight>
                  <a:srgbClr val="FEDE00"/>
                </a:highlight>
                <a:latin typeface="Century Gothic" panose="020B0502020202020204" pitchFamily="34" charset="0"/>
              </a:rPr>
              <a:t>University of Essex Students Union </a:t>
            </a:r>
            <a:r>
              <a:rPr lang="en-GB" sz="2000" b="0" i="1" u="none" strike="noStrike" dirty="0">
                <a:solidFill>
                  <a:srgbClr val="FF0000"/>
                </a:solidFill>
                <a:effectLst/>
                <a:highlight>
                  <a:srgbClr val="FEDE00"/>
                </a:highlight>
                <a:latin typeface="Century Gothic" panose="020B0502020202020204" pitchFamily="34" charset="0"/>
              </a:rPr>
              <a:t>(insert your society)</a:t>
            </a:r>
            <a:r>
              <a:rPr lang="en-US" sz="2000" b="0" i="0" dirty="0">
                <a:solidFill>
                  <a:srgbClr val="FF0000"/>
                </a:solidFill>
                <a:effectLst/>
                <a:highlight>
                  <a:srgbClr val="FEDE00"/>
                </a:highlight>
                <a:latin typeface="Century Gothic" panose="020B0502020202020204" pitchFamily="34" charset="0"/>
              </a:rPr>
              <a:t>​</a:t>
            </a:r>
            <a:endParaRPr lang="en-US" sz="2000" b="0" i="0" dirty="0">
              <a:solidFill>
                <a:srgbClr val="000000"/>
              </a:solidFill>
              <a:effectLst/>
              <a:highlight>
                <a:srgbClr val="FEDE00"/>
              </a:highlight>
              <a:latin typeface="Segoe UI" panose="020B0502040204020203" pitchFamily="34" charset="0"/>
            </a:endParaRPr>
          </a:p>
          <a:p>
            <a:pPr algn="l" rtl="0" fontAlgn="base"/>
            <a:r>
              <a:rPr lang="en-GB" sz="2000" b="0" i="0" u="none" strike="noStrike" dirty="0">
                <a:solidFill>
                  <a:srgbClr val="000000"/>
                </a:solidFill>
                <a:effectLst/>
                <a:highlight>
                  <a:srgbClr val="FEDE00"/>
                </a:highlight>
                <a:latin typeface="Century Gothic" panose="020B0502020202020204" pitchFamily="34" charset="0"/>
              </a:rPr>
              <a:t>Wivenhoe Park </a:t>
            </a:r>
            <a:r>
              <a:rPr lang="en-GB" sz="2000" b="0" i="0" dirty="0">
                <a:solidFill>
                  <a:srgbClr val="000000"/>
                </a:solidFill>
                <a:effectLst/>
                <a:highlight>
                  <a:srgbClr val="FEDE00"/>
                </a:highlight>
                <a:latin typeface="Century Gothic" panose="020B0502020202020204" pitchFamily="34" charset="0"/>
              </a:rPr>
              <a:t>​</a:t>
            </a:r>
            <a:endParaRPr lang="en-GB" sz="2000" b="0" i="0" dirty="0">
              <a:solidFill>
                <a:srgbClr val="000000"/>
              </a:solidFill>
              <a:effectLst/>
              <a:highlight>
                <a:srgbClr val="FEDE00"/>
              </a:highlight>
              <a:latin typeface="Segoe UI" panose="020B0502040204020203" pitchFamily="34" charset="0"/>
            </a:endParaRPr>
          </a:p>
          <a:p>
            <a:pPr algn="l" rtl="0" fontAlgn="base"/>
            <a:r>
              <a:rPr lang="en-GB" sz="2000" b="0" i="0" u="none" strike="noStrike" dirty="0">
                <a:solidFill>
                  <a:srgbClr val="000000"/>
                </a:solidFill>
                <a:effectLst/>
                <a:highlight>
                  <a:srgbClr val="FEDE00"/>
                </a:highlight>
                <a:latin typeface="Century Gothic" panose="020B0502020202020204" pitchFamily="34" charset="0"/>
              </a:rPr>
              <a:t>Colchester </a:t>
            </a:r>
            <a:r>
              <a:rPr lang="en-US" sz="2000" b="0" i="0" dirty="0">
                <a:solidFill>
                  <a:srgbClr val="000000"/>
                </a:solidFill>
                <a:effectLst/>
                <a:highlight>
                  <a:srgbClr val="FEDE00"/>
                </a:highlight>
                <a:latin typeface="Century Gothic" panose="020B0502020202020204" pitchFamily="34" charset="0"/>
              </a:rPr>
              <a:t>​</a:t>
            </a:r>
            <a:endParaRPr lang="en-US" sz="2000" b="0" i="0" dirty="0">
              <a:solidFill>
                <a:srgbClr val="000000"/>
              </a:solidFill>
              <a:effectLst/>
              <a:highlight>
                <a:srgbClr val="FEDE00"/>
              </a:highlight>
              <a:latin typeface="Segoe UI" panose="020B0502040204020203" pitchFamily="34" charset="0"/>
            </a:endParaRPr>
          </a:p>
          <a:p>
            <a:pPr algn="l" rtl="0" fontAlgn="base"/>
            <a:r>
              <a:rPr lang="en-GB" sz="2000" b="0" i="0" u="none" strike="noStrike" dirty="0">
                <a:solidFill>
                  <a:srgbClr val="000000"/>
                </a:solidFill>
                <a:effectLst/>
                <a:highlight>
                  <a:srgbClr val="FEDE00"/>
                </a:highlight>
                <a:latin typeface="Century Gothic" panose="020B0502020202020204" pitchFamily="34" charset="0"/>
              </a:rPr>
              <a:t>Essex </a:t>
            </a:r>
            <a:r>
              <a:rPr lang="en-US" sz="2000" b="0" i="0" dirty="0">
                <a:solidFill>
                  <a:srgbClr val="000000"/>
                </a:solidFill>
                <a:effectLst/>
                <a:highlight>
                  <a:srgbClr val="FEDE00"/>
                </a:highlight>
                <a:latin typeface="Century Gothic" panose="020B0502020202020204" pitchFamily="34" charset="0"/>
              </a:rPr>
              <a:t>​</a:t>
            </a:r>
            <a:endParaRPr lang="en-US" sz="2000" b="0" i="0" dirty="0">
              <a:solidFill>
                <a:srgbClr val="000000"/>
              </a:solidFill>
              <a:effectLst/>
              <a:highlight>
                <a:srgbClr val="FEDE00"/>
              </a:highlight>
              <a:latin typeface="Segoe UI" panose="020B0502040204020203" pitchFamily="34" charset="0"/>
            </a:endParaRPr>
          </a:p>
          <a:p>
            <a:pPr algn="l" rtl="0" fontAlgn="base"/>
            <a:r>
              <a:rPr lang="en-GB" sz="2000" b="0" i="0" u="none" strike="noStrike" dirty="0">
                <a:solidFill>
                  <a:srgbClr val="000000"/>
                </a:solidFill>
                <a:effectLst/>
                <a:highlight>
                  <a:srgbClr val="FEDE00"/>
                </a:highlight>
                <a:latin typeface="Century Gothic" panose="020B0502020202020204" pitchFamily="34" charset="0"/>
              </a:rPr>
              <a:t>CO4 3SQ</a:t>
            </a:r>
          </a:p>
          <a:p>
            <a:pPr algn="l" rtl="0" fontAlgn="base"/>
            <a:endParaRPr lang="en-GB" sz="2000" dirty="0">
              <a:solidFill>
                <a:srgbClr val="000000"/>
              </a:solidFill>
              <a:latin typeface="Century Gothic" panose="020B0502020202020204" pitchFamily="34" charset="0"/>
            </a:endParaRPr>
          </a:p>
          <a:p>
            <a:pPr algn="l" rtl="0" fontAlgn="base"/>
            <a:endParaRPr lang="en-GB" sz="2000" b="0" i="0" dirty="0">
              <a:solidFill>
                <a:srgbClr val="000000"/>
              </a:solidFill>
              <a:effectLst/>
              <a:latin typeface="Century Gothic" panose="020B0502020202020204" pitchFamily="34" charset="0"/>
            </a:endParaRPr>
          </a:p>
          <a:p>
            <a:pPr algn="l" rtl="0" fontAlgn="base"/>
            <a:r>
              <a:rPr lang="en-GB" sz="2000" dirty="0">
                <a:solidFill>
                  <a:srgbClr val="000000"/>
                </a:solidFill>
                <a:latin typeface="Century Gothic" panose="020B0502020202020204" pitchFamily="34" charset="0"/>
              </a:rPr>
              <a:t>Failure to address correctly, will result in a delay of payment, whilst we wait for a corrected invoice to be sent over.</a:t>
            </a:r>
            <a:endParaRPr lang="en-US" sz="2000" b="0" i="0" dirty="0">
              <a:solidFill>
                <a:srgbClr val="000000"/>
              </a:solidFill>
              <a:effectLst/>
              <a:latin typeface="Segoe UI" panose="020B0502040204020203" pitchFamily="34" charset="0"/>
            </a:endParaRPr>
          </a:p>
        </p:txBody>
      </p:sp>
    </p:spTree>
    <p:extLst>
      <p:ext uri="{BB962C8B-B14F-4D97-AF65-F5344CB8AC3E}">
        <p14:creationId xmlns:p14="http://schemas.microsoft.com/office/powerpoint/2010/main" val="14618389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65257" y="116632"/>
            <a:ext cx="6015456" cy="1440160"/>
          </a:xfrm>
          <a:ln w="57150">
            <a:noFill/>
          </a:ln>
        </p:spPr>
        <p:style>
          <a:lnRef idx="2">
            <a:schemeClr val="dk1"/>
          </a:lnRef>
          <a:fillRef idx="1">
            <a:schemeClr val="lt1"/>
          </a:fillRef>
          <a:effectRef idx="0">
            <a:schemeClr val="dk1"/>
          </a:effectRef>
          <a:fontRef idx="minor">
            <a:schemeClr val="dk1"/>
          </a:fontRef>
        </p:style>
        <p:txBody>
          <a:bodyPr>
            <a:normAutofit/>
          </a:bodyPr>
          <a:lstStyle/>
          <a:p>
            <a:r>
              <a:rPr lang="en-US" sz="4000" b="1" dirty="0">
                <a:solidFill>
                  <a:sysClr val="windowText" lastClr="000000"/>
                </a:solidFill>
                <a:latin typeface="Century Gothic" panose="020B0502020202020204" pitchFamily="34" charset="0"/>
              </a:rPr>
              <a:t>Invoices</a:t>
            </a:r>
          </a:p>
        </p:txBody>
      </p:sp>
      <p:sp>
        <p:nvSpPr>
          <p:cNvPr id="8" name="TextBox 7"/>
          <p:cNvSpPr txBox="1"/>
          <p:nvPr/>
        </p:nvSpPr>
        <p:spPr>
          <a:xfrm>
            <a:off x="899592" y="3212976"/>
            <a:ext cx="1008112" cy="369332"/>
          </a:xfrm>
          <a:prstGeom prst="rect">
            <a:avLst/>
          </a:prstGeom>
          <a:noFill/>
        </p:spPr>
        <p:txBody>
          <a:bodyPr wrap="square" rtlCol="0">
            <a:spAutoFit/>
          </a:bodyPr>
          <a:lstStyle/>
          <a:p>
            <a:r>
              <a:rPr lang="en-GB" dirty="0">
                <a:solidFill>
                  <a:schemeClr val="bg1"/>
                </a:solidFill>
              </a:rPr>
              <a:t>Picture?</a:t>
            </a:r>
            <a:endParaRPr lang="en-US" dirty="0">
              <a:solidFill>
                <a:schemeClr val="bg1"/>
              </a:solidFill>
            </a:endParaRPr>
          </a:p>
        </p:txBody>
      </p:sp>
      <p:sp>
        <p:nvSpPr>
          <p:cNvPr id="5" name="Rectangle 4"/>
          <p:cNvSpPr/>
          <p:nvPr/>
        </p:nvSpPr>
        <p:spPr>
          <a:xfrm>
            <a:off x="179512" y="188640"/>
            <a:ext cx="8784976" cy="6480720"/>
          </a:xfrm>
          <a:prstGeom prst="rect">
            <a:avLst/>
          </a:prstGeom>
          <a:noFill/>
          <a:ln w="38100">
            <a:solidFill>
              <a:srgbClr val="FEDE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p:cNvSpPr txBox="1"/>
          <p:nvPr/>
        </p:nvSpPr>
        <p:spPr>
          <a:xfrm>
            <a:off x="467544" y="1383591"/>
            <a:ext cx="8208912" cy="4093428"/>
          </a:xfrm>
          <a:prstGeom prst="rect">
            <a:avLst/>
          </a:prstGeom>
          <a:noFill/>
        </p:spPr>
        <p:txBody>
          <a:bodyPr wrap="square" lIns="91440" tIns="45720" rIns="91440" bIns="45720" rtlCol="0" anchor="t">
            <a:spAutoFit/>
          </a:bodyPr>
          <a:lstStyle/>
          <a:p>
            <a:r>
              <a:rPr lang="en-GB" sz="2000" dirty="0">
                <a:latin typeface="Century Gothic" panose="020B0502020202020204" pitchFamily="34" charset="0"/>
              </a:rPr>
              <a:t>Invoices need to clearly state:</a:t>
            </a:r>
          </a:p>
          <a:p>
            <a:endParaRPr lang="en-GB" sz="2000" dirty="0">
              <a:latin typeface="Century Gothic" panose="020B0502020202020204" pitchFamily="34" charset="0"/>
            </a:endParaRPr>
          </a:p>
          <a:p>
            <a:pPr marL="342900" indent="-342900">
              <a:buFont typeface="Arial" panose="020B0604020202020204" pitchFamily="34" charset="0"/>
              <a:buChar char="•"/>
            </a:pPr>
            <a:r>
              <a:rPr lang="en-GB" sz="2000" dirty="0">
                <a:latin typeface="Century Gothic" panose="020B0502020202020204" pitchFamily="34" charset="0"/>
              </a:rPr>
              <a:t>The bank details of whom the money will be sent to</a:t>
            </a:r>
          </a:p>
          <a:p>
            <a:pPr marL="342900" indent="-342900">
              <a:buFont typeface="Arial" panose="020B0604020202020204" pitchFamily="34" charset="0"/>
              <a:buChar char="•"/>
            </a:pPr>
            <a:r>
              <a:rPr lang="en-GB" sz="2000" dirty="0">
                <a:latin typeface="Century Gothic" panose="020B0502020202020204" pitchFamily="34" charset="0"/>
              </a:rPr>
              <a:t>The date in which they provided a service (if applicable)</a:t>
            </a:r>
          </a:p>
          <a:p>
            <a:pPr marL="342900" indent="-342900">
              <a:buFont typeface="Arial" panose="020B0604020202020204" pitchFamily="34" charset="0"/>
              <a:buChar char="•"/>
            </a:pPr>
            <a:r>
              <a:rPr lang="en-GB" sz="2000" dirty="0">
                <a:latin typeface="Century Gothic" panose="020B0502020202020204" pitchFamily="34" charset="0"/>
              </a:rPr>
              <a:t>A good description of what the service was/product list.</a:t>
            </a:r>
          </a:p>
          <a:p>
            <a:pPr marL="285750" indent="-285750">
              <a:buFont typeface="Arial" panose="020B0604020202020204" pitchFamily="34" charset="0"/>
              <a:buChar char="•"/>
            </a:pPr>
            <a:endParaRPr lang="en-GB" sz="2000" dirty="0">
              <a:latin typeface="Century Gothic" panose="020B0502020202020204" pitchFamily="34" charset="0"/>
            </a:endParaRPr>
          </a:p>
          <a:p>
            <a:r>
              <a:rPr lang="en-GB" sz="2000" dirty="0">
                <a:latin typeface="Century Gothic" panose="020B0502020202020204" pitchFamily="34" charset="0"/>
              </a:rPr>
              <a:t>If an invoice includes any incorrect details, we have to wait for the supplier to amend the details before processing, which slows down the approval process.</a:t>
            </a:r>
          </a:p>
          <a:p>
            <a:endParaRPr lang="en-GB" sz="2000" dirty="0">
              <a:latin typeface="Century Gothic" panose="020B0502020202020204" pitchFamily="34" charset="0"/>
            </a:endParaRPr>
          </a:p>
          <a:p>
            <a:r>
              <a:rPr lang="en-GB" sz="2000" dirty="0">
                <a:latin typeface="Century Gothic" panose="020B0502020202020204" pitchFamily="34" charset="0"/>
              </a:rPr>
              <a:t>Please make sure to look over these slides again when getting an invoice from someone, so that everything is done as smoothly as possible.</a:t>
            </a:r>
          </a:p>
        </p:txBody>
      </p:sp>
      <p:pic>
        <p:nvPicPr>
          <p:cNvPr id="1229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44408" y="5752980"/>
            <a:ext cx="646113" cy="858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TextBox 8"/>
          <p:cNvSpPr txBox="1"/>
          <p:nvPr/>
        </p:nvSpPr>
        <p:spPr>
          <a:xfrm>
            <a:off x="62090" y="6328385"/>
            <a:ext cx="2520280" cy="923330"/>
          </a:xfrm>
          <a:prstGeom prst="rect">
            <a:avLst/>
          </a:prstGeom>
          <a:noFill/>
        </p:spPr>
        <p:txBody>
          <a:bodyPr wrap="square" lIns="91440" tIns="45720" rIns="91440" bIns="45720" rtlCol="0" anchor="t">
            <a:spAutoFit/>
          </a:bodyPr>
          <a:lstStyle/>
          <a:p>
            <a:pPr algn="ctr"/>
            <a:r>
              <a:rPr lang="en-GB" dirty="0">
                <a:latin typeface="Century Gothic" panose="020B0502020202020204" pitchFamily="34" charset="0"/>
                <a:hlinkClick r:id="rId4"/>
              </a:rPr>
              <a:t>susocs@essex.ac.uk</a:t>
            </a:r>
            <a:endParaRPr lang="en-GB" dirty="0">
              <a:latin typeface="Century Gothic" panose="020B0502020202020204" pitchFamily="34" charset="0"/>
            </a:endParaRPr>
          </a:p>
          <a:p>
            <a:pPr algn="ctr"/>
            <a:endParaRPr lang="en-GB" dirty="0">
              <a:latin typeface="Century Gothic" panose="020B0502020202020204" pitchFamily="34" charset="0"/>
            </a:endParaRPr>
          </a:p>
          <a:p>
            <a:pPr algn="ctr"/>
            <a:endParaRPr lang="en-GB" dirty="0">
              <a:latin typeface="Century Gothic" panose="020B0502020202020204" pitchFamily="34" charset="0"/>
            </a:endParaRPr>
          </a:p>
        </p:txBody>
      </p:sp>
    </p:spTree>
    <p:extLst>
      <p:ext uri="{BB962C8B-B14F-4D97-AF65-F5344CB8AC3E}">
        <p14:creationId xmlns:p14="http://schemas.microsoft.com/office/powerpoint/2010/main" val="36975360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9512" y="-64309"/>
            <a:ext cx="8784976" cy="1470025"/>
          </a:xfrm>
          <a:ln w="57150">
            <a:noFill/>
          </a:ln>
        </p:spPr>
        <p:style>
          <a:lnRef idx="2">
            <a:schemeClr val="dk1"/>
          </a:lnRef>
          <a:fillRef idx="1">
            <a:schemeClr val="lt1"/>
          </a:fillRef>
          <a:effectRef idx="0">
            <a:schemeClr val="dk1"/>
          </a:effectRef>
          <a:fontRef idx="minor">
            <a:schemeClr val="dk1"/>
          </a:fontRef>
        </p:style>
        <p:txBody>
          <a:bodyPr>
            <a:normAutofit/>
          </a:bodyPr>
          <a:lstStyle/>
          <a:p>
            <a:r>
              <a:rPr lang="en-US" sz="4000" b="1" dirty="0">
                <a:solidFill>
                  <a:schemeClr val="tx1"/>
                </a:solidFill>
                <a:latin typeface="Century Gothic" panose="020B0502020202020204" pitchFamily="34" charset="0"/>
              </a:rPr>
              <a:t>Staff Introduction</a:t>
            </a:r>
          </a:p>
        </p:txBody>
      </p:sp>
      <p:sp>
        <p:nvSpPr>
          <p:cNvPr id="8" name="TextBox 7"/>
          <p:cNvSpPr txBox="1"/>
          <p:nvPr/>
        </p:nvSpPr>
        <p:spPr>
          <a:xfrm>
            <a:off x="899592" y="3212976"/>
            <a:ext cx="1008112" cy="369332"/>
          </a:xfrm>
          <a:prstGeom prst="rect">
            <a:avLst/>
          </a:prstGeom>
          <a:noFill/>
        </p:spPr>
        <p:txBody>
          <a:bodyPr wrap="square" rtlCol="0">
            <a:spAutoFit/>
          </a:bodyPr>
          <a:lstStyle/>
          <a:p>
            <a:r>
              <a:rPr lang="en-GB" dirty="0">
                <a:solidFill>
                  <a:schemeClr val="bg1"/>
                </a:solidFill>
              </a:rPr>
              <a:t>Picture?</a:t>
            </a:r>
            <a:endParaRPr lang="en-US" dirty="0">
              <a:solidFill>
                <a:schemeClr val="bg1"/>
              </a:solidFill>
            </a:endParaRPr>
          </a:p>
        </p:txBody>
      </p:sp>
      <p:sp>
        <p:nvSpPr>
          <p:cNvPr id="5" name="Rectangle 4"/>
          <p:cNvSpPr/>
          <p:nvPr/>
        </p:nvSpPr>
        <p:spPr>
          <a:xfrm>
            <a:off x="179512" y="188640"/>
            <a:ext cx="8784976" cy="6480720"/>
          </a:xfrm>
          <a:prstGeom prst="rect">
            <a:avLst/>
          </a:prstGeom>
          <a:noFill/>
          <a:ln w="38100">
            <a:solidFill>
              <a:srgbClr val="FEDE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TextBox 2"/>
          <p:cNvSpPr txBox="1"/>
          <p:nvPr/>
        </p:nvSpPr>
        <p:spPr>
          <a:xfrm>
            <a:off x="97949" y="6310456"/>
            <a:ext cx="2520280" cy="923330"/>
          </a:xfrm>
          <a:prstGeom prst="rect">
            <a:avLst/>
          </a:prstGeom>
          <a:noFill/>
        </p:spPr>
        <p:txBody>
          <a:bodyPr wrap="square" lIns="91440" tIns="45720" rIns="91440" bIns="45720" rtlCol="0" anchor="t">
            <a:spAutoFit/>
          </a:bodyPr>
          <a:lstStyle/>
          <a:p>
            <a:pPr algn="ctr"/>
            <a:r>
              <a:rPr lang="en-GB" dirty="0">
                <a:latin typeface="Century Gothic" panose="020B0502020202020204" pitchFamily="34" charset="0"/>
                <a:hlinkClick r:id="rId3"/>
              </a:rPr>
              <a:t>susocs@essex.ac.uk</a:t>
            </a:r>
            <a:endParaRPr lang="en-GB" dirty="0">
              <a:latin typeface="Century Gothic" panose="020B0502020202020204" pitchFamily="34" charset="0"/>
            </a:endParaRPr>
          </a:p>
          <a:p>
            <a:pPr algn="ctr"/>
            <a:endParaRPr lang="en-GB" dirty="0">
              <a:latin typeface="Century Gothic" panose="020B0502020202020204" pitchFamily="34" charset="0"/>
            </a:endParaRPr>
          </a:p>
          <a:p>
            <a:pPr algn="ctr"/>
            <a:endParaRPr lang="en-GB" dirty="0">
              <a:latin typeface="Century Gothic" panose="020B0502020202020204" pitchFamily="34" charset="0"/>
            </a:endParaRPr>
          </a:p>
        </p:txBody>
      </p:sp>
      <p:pic>
        <p:nvPicPr>
          <p:cNvPr id="15363"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244408" y="5733256"/>
            <a:ext cx="646113" cy="858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Rectangle 3"/>
          <p:cNvSpPr/>
          <p:nvPr/>
        </p:nvSpPr>
        <p:spPr>
          <a:xfrm>
            <a:off x="539552" y="1289998"/>
            <a:ext cx="8064896" cy="353943"/>
          </a:xfrm>
          <a:prstGeom prst="rect">
            <a:avLst/>
          </a:prstGeom>
        </p:spPr>
        <p:txBody>
          <a:bodyPr wrap="square" lIns="91440" tIns="45720" rIns="91440" bIns="45720" anchor="t">
            <a:spAutoFit/>
          </a:bodyPr>
          <a:lstStyle/>
          <a:p>
            <a:endParaRPr lang="en-US" sz="1700" dirty="0">
              <a:latin typeface="Century Gothic" panose="020B0502020202020204" pitchFamily="34" charset="0"/>
            </a:endParaRPr>
          </a:p>
        </p:txBody>
      </p:sp>
      <p:sp>
        <p:nvSpPr>
          <p:cNvPr id="6" name="TextBox 1">
            <a:extLst>
              <a:ext uri="{FF2B5EF4-FFF2-40B4-BE49-F238E27FC236}">
                <a16:creationId xmlns:a16="http://schemas.microsoft.com/office/drawing/2014/main" id="{DCC241CD-6778-98B2-5BDC-AFE2F94F52AC}"/>
              </a:ext>
            </a:extLst>
          </p:cNvPr>
          <p:cNvSpPr txBox="1"/>
          <p:nvPr/>
        </p:nvSpPr>
        <p:spPr>
          <a:xfrm>
            <a:off x="582332" y="1628800"/>
            <a:ext cx="3835878" cy="3046988"/>
          </a:xfrm>
          <a:prstGeom prst="rect">
            <a:avLst/>
          </a:prstGeom>
          <a:solidFill>
            <a:schemeClr val="bg1">
              <a:lumMod val="85000"/>
            </a:schemeClr>
          </a:solidFill>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GB" sz="3200" b="1" dirty="0">
                <a:highlight>
                  <a:srgbClr val="FEDE00"/>
                </a:highlight>
                <a:latin typeface="Century Gothic"/>
              </a:rPr>
              <a:t>Societies Team </a:t>
            </a:r>
          </a:p>
          <a:p>
            <a:pPr algn="ctr"/>
            <a:endParaRPr lang="en-GB" sz="1600" b="1" dirty="0">
              <a:latin typeface="Century Gothic"/>
            </a:endParaRPr>
          </a:p>
          <a:p>
            <a:pPr algn="ctr"/>
            <a:r>
              <a:rPr lang="en-GB" sz="2400" b="1" dirty="0">
                <a:latin typeface="Century Gothic"/>
              </a:rPr>
              <a:t>Emma Sainty</a:t>
            </a:r>
            <a:br>
              <a:rPr lang="en-GB" sz="2400" b="1" dirty="0">
                <a:latin typeface="Century Gothic"/>
              </a:rPr>
            </a:br>
            <a:r>
              <a:rPr lang="en-GB" sz="2400" dirty="0">
                <a:latin typeface="Century Gothic"/>
              </a:rPr>
              <a:t>Student Activities</a:t>
            </a:r>
            <a:r>
              <a:rPr lang="en-GB" sz="2400" b="1" dirty="0">
                <a:latin typeface="Century Gothic"/>
              </a:rPr>
              <a:t> </a:t>
            </a:r>
            <a:r>
              <a:rPr lang="en-GB" sz="2400" dirty="0">
                <a:latin typeface="Century Gothic"/>
              </a:rPr>
              <a:t>Manager</a:t>
            </a:r>
            <a:endParaRPr lang="en-GB" sz="2400" dirty="0">
              <a:ea typeface="Calibri"/>
              <a:cs typeface="Calibri"/>
            </a:endParaRPr>
          </a:p>
          <a:p>
            <a:pPr algn="ctr"/>
            <a:endParaRPr lang="en-GB" sz="2400" dirty="0">
              <a:latin typeface="Century Gothic"/>
            </a:endParaRPr>
          </a:p>
          <a:p>
            <a:pPr algn="ctr"/>
            <a:r>
              <a:rPr lang="en-GB" sz="2400" b="1" dirty="0">
                <a:latin typeface="Century Gothic"/>
              </a:rPr>
              <a:t>Lydia Watson</a:t>
            </a:r>
            <a:br>
              <a:rPr lang="en-GB" sz="2400" b="1" dirty="0">
                <a:latin typeface="Century Gothic"/>
              </a:rPr>
            </a:br>
            <a:r>
              <a:rPr lang="en-GB" sz="2400" dirty="0">
                <a:latin typeface="Century Gothic"/>
              </a:rPr>
              <a:t>Societies Coordinator</a:t>
            </a:r>
          </a:p>
        </p:txBody>
      </p:sp>
      <p:sp>
        <p:nvSpPr>
          <p:cNvPr id="7" name="TextBox 1">
            <a:extLst>
              <a:ext uri="{FF2B5EF4-FFF2-40B4-BE49-F238E27FC236}">
                <a16:creationId xmlns:a16="http://schemas.microsoft.com/office/drawing/2014/main" id="{85FD0D8B-14A2-3384-3D32-454D73D784A2}"/>
              </a:ext>
            </a:extLst>
          </p:cNvPr>
          <p:cNvSpPr txBox="1"/>
          <p:nvPr/>
        </p:nvSpPr>
        <p:spPr>
          <a:xfrm>
            <a:off x="4768570" y="1639030"/>
            <a:ext cx="3835878" cy="3046988"/>
          </a:xfrm>
          <a:prstGeom prst="rect">
            <a:avLst/>
          </a:prstGeom>
          <a:solidFill>
            <a:schemeClr val="bg1">
              <a:lumMod val="85000"/>
            </a:schemeClr>
          </a:solidFill>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GB" sz="3200" b="1" dirty="0">
                <a:highlight>
                  <a:srgbClr val="FEDE00"/>
                </a:highlight>
                <a:latin typeface="Century Gothic"/>
              </a:rPr>
              <a:t>Finance Team </a:t>
            </a:r>
          </a:p>
          <a:p>
            <a:pPr algn="ctr"/>
            <a:endParaRPr lang="en-GB" sz="1600" b="1" dirty="0">
              <a:latin typeface="Century Gothic"/>
            </a:endParaRPr>
          </a:p>
          <a:p>
            <a:pPr algn="ctr"/>
            <a:r>
              <a:rPr lang="en-GB" sz="2400" b="1" dirty="0">
                <a:latin typeface="Century Gothic"/>
              </a:rPr>
              <a:t>Joe Giles</a:t>
            </a:r>
            <a:br>
              <a:rPr lang="en-GB" sz="2400" b="1" dirty="0">
                <a:latin typeface="Century Gothic"/>
              </a:rPr>
            </a:br>
            <a:r>
              <a:rPr lang="en-GB" sz="2400" dirty="0">
                <a:latin typeface="Century Gothic"/>
              </a:rPr>
              <a:t>Assistant Accountant</a:t>
            </a:r>
            <a:endParaRPr lang="en-GB" sz="2400" dirty="0">
              <a:ea typeface="Calibri"/>
              <a:cs typeface="Calibri"/>
            </a:endParaRPr>
          </a:p>
          <a:p>
            <a:pPr algn="ctr"/>
            <a:endParaRPr lang="en-GB" sz="2400" dirty="0">
              <a:latin typeface="Century Gothic"/>
            </a:endParaRPr>
          </a:p>
          <a:p>
            <a:pPr algn="ctr"/>
            <a:r>
              <a:rPr lang="en-GB" sz="2400" b="1" dirty="0">
                <a:solidFill>
                  <a:srgbClr val="000000"/>
                </a:solidFill>
                <a:effectLst/>
                <a:latin typeface="Century Gothic" panose="020B0502020202020204" pitchFamily="34" charset="0"/>
                <a:ea typeface="Calibri" panose="020F0502020204030204" pitchFamily="34" charset="0"/>
                <a:cs typeface="Calibri" panose="020F0502020204030204" pitchFamily="34" charset="0"/>
              </a:rPr>
              <a:t>Becca Macleanan  </a:t>
            </a:r>
            <a:br>
              <a:rPr lang="en-GB" sz="2400" b="1" dirty="0">
                <a:latin typeface="Century Gothic"/>
              </a:rPr>
            </a:br>
            <a:r>
              <a:rPr lang="en-GB" sz="2400" spc="40" dirty="0">
                <a:effectLst/>
                <a:latin typeface="Century Gothic" panose="020B0502020202020204" pitchFamily="34" charset="0"/>
                <a:ea typeface="Calibri" panose="020F0502020204030204" pitchFamily="34" charset="0"/>
              </a:rPr>
              <a:t>Trainee Assistant Accountant</a:t>
            </a:r>
            <a:endParaRPr lang="en-GB" sz="24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201913287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91680" y="0"/>
            <a:ext cx="6015456" cy="1470025"/>
          </a:xfrm>
          <a:ln w="57150">
            <a:noFill/>
          </a:ln>
        </p:spPr>
        <p:style>
          <a:lnRef idx="2">
            <a:schemeClr val="dk1"/>
          </a:lnRef>
          <a:fillRef idx="1">
            <a:schemeClr val="lt1"/>
          </a:fillRef>
          <a:effectRef idx="0">
            <a:schemeClr val="dk1"/>
          </a:effectRef>
          <a:fontRef idx="minor">
            <a:schemeClr val="dk1"/>
          </a:fontRef>
        </p:style>
        <p:txBody>
          <a:bodyPr>
            <a:normAutofit/>
          </a:bodyPr>
          <a:lstStyle/>
          <a:p>
            <a:r>
              <a:rPr lang="en-US" sz="4000" b="1" dirty="0">
                <a:solidFill>
                  <a:schemeClr val="tx1"/>
                </a:solidFill>
                <a:latin typeface="Century Gothic" panose="020B0502020202020204" pitchFamily="34" charset="0"/>
              </a:rPr>
              <a:t>Invoice deadlines</a:t>
            </a:r>
          </a:p>
        </p:txBody>
      </p:sp>
      <p:sp>
        <p:nvSpPr>
          <p:cNvPr id="8" name="TextBox 7"/>
          <p:cNvSpPr txBox="1"/>
          <p:nvPr/>
        </p:nvSpPr>
        <p:spPr>
          <a:xfrm>
            <a:off x="899592" y="3212976"/>
            <a:ext cx="1008112" cy="369332"/>
          </a:xfrm>
          <a:prstGeom prst="rect">
            <a:avLst/>
          </a:prstGeom>
          <a:noFill/>
        </p:spPr>
        <p:txBody>
          <a:bodyPr wrap="square" rtlCol="0">
            <a:spAutoFit/>
          </a:bodyPr>
          <a:lstStyle/>
          <a:p>
            <a:r>
              <a:rPr lang="en-GB" dirty="0">
                <a:solidFill>
                  <a:schemeClr val="bg1"/>
                </a:solidFill>
              </a:rPr>
              <a:t>Picture?</a:t>
            </a:r>
            <a:endParaRPr lang="en-US" dirty="0">
              <a:solidFill>
                <a:schemeClr val="bg1"/>
              </a:solidFill>
            </a:endParaRPr>
          </a:p>
        </p:txBody>
      </p:sp>
      <p:sp>
        <p:nvSpPr>
          <p:cNvPr id="5" name="Rectangle 4"/>
          <p:cNvSpPr/>
          <p:nvPr/>
        </p:nvSpPr>
        <p:spPr>
          <a:xfrm>
            <a:off x="179512" y="188640"/>
            <a:ext cx="8784976" cy="6480720"/>
          </a:xfrm>
          <a:prstGeom prst="rect">
            <a:avLst/>
          </a:prstGeom>
          <a:noFill/>
          <a:ln w="38100">
            <a:solidFill>
              <a:srgbClr val="FEDE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p:cNvSpPr txBox="1"/>
          <p:nvPr/>
        </p:nvSpPr>
        <p:spPr>
          <a:xfrm>
            <a:off x="467544" y="1094756"/>
            <a:ext cx="8208912" cy="5632311"/>
          </a:xfrm>
          <a:prstGeom prst="rect">
            <a:avLst/>
          </a:prstGeom>
          <a:noFill/>
        </p:spPr>
        <p:txBody>
          <a:bodyPr wrap="square" rtlCol="0">
            <a:spAutoFit/>
          </a:bodyPr>
          <a:lstStyle/>
          <a:p>
            <a:r>
              <a:rPr lang="en-GB" sz="2000" dirty="0">
                <a:latin typeface="Century Gothic" panose="020B0502020202020204" pitchFamily="34" charset="0"/>
              </a:rPr>
              <a:t>Invoice should be emailed to </a:t>
            </a:r>
            <a:r>
              <a:rPr lang="en-GB" sz="2000" dirty="0">
                <a:latin typeface="Century Gothic" panose="020B0502020202020204" pitchFamily="34" charset="0"/>
                <a:hlinkClick r:id="rId3"/>
              </a:rPr>
              <a:t>suinvoices@essex.ac.uk</a:t>
            </a:r>
            <a:r>
              <a:rPr lang="en-GB" sz="2000" dirty="0">
                <a:latin typeface="Century Gothic" panose="020B0502020202020204" pitchFamily="34" charset="0"/>
              </a:rPr>
              <a:t> and </a:t>
            </a:r>
            <a:r>
              <a:rPr lang="en-GB" sz="2000" dirty="0">
                <a:latin typeface="Century Gothic" panose="020B0502020202020204" pitchFamily="34" charset="0"/>
                <a:hlinkClick r:id="rId4"/>
              </a:rPr>
              <a:t>susocs@essex.ac.uk</a:t>
            </a:r>
            <a:r>
              <a:rPr lang="en-GB" sz="2000" dirty="0">
                <a:latin typeface="Century Gothic" panose="020B0502020202020204" pitchFamily="34" charset="0"/>
              </a:rPr>
              <a:t> in order for this to be processed.</a:t>
            </a:r>
          </a:p>
          <a:p>
            <a:endParaRPr lang="en-GB" sz="2000" dirty="0">
              <a:latin typeface="Century Gothic" panose="020B0502020202020204" pitchFamily="34" charset="0"/>
            </a:endParaRPr>
          </a:p>
          <a:p>
            <a:r>
              <a:rPr lang="en-GB" sz="2000" dirty="0">
                <a:latin typeface="Century Gothic" panose="020B0502020202020204" pitchFamily="34" charset="0"/>
              </a:rPr>
              <a:t>Our payment terms for invoices is 30 days, in exceptional circumstances these can be processed quicker, please note our payment runs are Wednesday only.</a:t>
            </a:r>
          </a:p>
          <a:p>
            <a:endParaRPr lang="en-GB" sz="2000" dirty="0">
              <a:latin typeface="Century Gothic" panose="020B0502020202020204" pitchFamily="34" charset="0"/>
            </a:endParaRPr>
          </a:p>
          <a:p>
            <a:pPr marL="285750" indent="-285750">
              <a:buFont typeface="Arial" panose="020B0604020202020204" pitchFamily="34" charset="0"/>
              <a:buChar char="•"/>
            </a:pPr>
            <a:r>
              <a:rPr lang="en-GB" sz="2000" b="1" dirty="0">
                <a:solidFill>
                  <a:srgbClr val="FF0000"/>
                </a:solidFill>
                <a:latin typeface="Century Gothic" panose="020B0502020202020204" pitchFamily="34" charset="0"/>
              </a:rPr>
              <a:t>Wednesdays – Only authorised Invoices are processed for payment on this day </a:t>
            </a:r>
            <a:r>
              <a:rPr lang="en-GB" sz="2000" dirty="0">
                <a:latin typeface="Century Gothic" panose="020B0502020202020204" pitchFamily="34" charset="0"/>
              </a:rPr>
              <a:t>(there is one payment day per week only)</a:t>
            </a:r>
          </a:p>
          <a:p>
            <a:endParaRPr lang="en-GB" sz="2000" b="1" dirty="0">
              <a:solidFill>
                <a:srgbClr val="FF0000"/>
              </a:solidFill>
              <a:latin typeface="Century Gothic" panose="020B0502020202020204" pitchFamily="34" charset="0"/>
            </a:endParaRPr>
          </a:p>
          <a:p>
            <a:r>
              <a:rPr lang="en-GB" sz="2000" b="1" dirty="0">
                <a:solidFill>
                  <a:srgbClr val="FF0000"/>
                </a:solidFill>
                <a:latin typeface="Century Gothic" panose="020B0502020202020204" pitchFamily="34" charset="0"/>
              </a:rPr>
              <a:t>Invoices are classed as authorised once the Treasure/President/Student Activity Team signs them off, </a:t>
            </a:r>
            <a:r>
              <a:rPr lang="en-GB" sz="2000" b="1" u="sng" dirty="0">
                <a:solidFill>
                  <a:srgbClr val="FF0000"/>
                </a:solidFill>
                <a:latin typeface="Century Gothic" panose="020B0502020202020204" pitchFamily="34" charset="0"/>
              </a:rPr>
              <a:t>not once you have submitted it.</a:t>
            </a:r>
          </a:p>
          <a:p>
            <a:endParaRPr lang="en-GB" sz="2000" b="1" dirty="0">
              <a:solidFill>
                <a:srgbClr val="FF0000"/>
              </a:solidFill>
              <a:latin typeface="Century Gothic" panose="020B0502020202020204" pitchFamily="34" charset="0"/>
            </a:endParaRPr>
          </a:p>
          <a:p>
            <a:pPr marL="285750" indent="-285750">
              <a:buFont typeface="Arial" panose="020B0604020202020204" pitchFamily="34" charset="0"/>
              <a:buChar char="•"/>
            </a:pPr>
            <a:r>
              <a:rPr lang="en-GB" sz="2000" b="1" dirty="0">
                <a:solidFill>
                  <a:srgbClr val="FF0000"/>
                </a:solidFill>
                <a:latin typeface="Century Gothic" panose="020B0502020202020204" pitchFamily="34" charset="0"/>
              </a:rPr>
              <a:t>Fridays – Recipient will receive their payment in                    their account.</a:t>
            </a:r>
            <a:br>
              <a:rPr lang="en-GB" sz="2000" dirty="0">
                <a:latin typeface="Century Gothic" panose="020B0502020202020204" pitchFamily="34" charset="0"/>
              </a:rPr>
            </a:br>
            <a:endParaRPr lang="en-GB" sz="2000" dirty="0">
              <a:latin typeface="Century Gothic" panose="020B0502020202020204" pitchFamily="34" charset="0"/>
            </a:endParaRPr>
          </a:p>
        </p:txBody>
      </p:sp>
      <p:pic>
        <p:nvPicPr>
          <p:cNvPr id="11267"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167141" y="5745357"/>
            <a:ext cx="646113" cy="858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TextBox 8"/>
          <p:cNvSpPr txBox="1"/>
          <p:nvPr/>
        </p:nvSpPr>
        <p:spPr>
          <a:xfrm>
            <a:off x="53125" y="6355279"/>
            <a:ext cx="2520280" cy="923330"/>
          </a:xfrm>
          <a:prstGeom prst="rect">
            <a:avLst/>
          </a:prstGeom>
          <a:noFill/>
        </p:spPr>
        <p:txBody>
          <a:bodyPr wrap="square" lIns="91440" tIns="45720" rIns="91440" bIns="45720" rtlCol="0" anchor="t">
            <a:spAutoFit/>
          </a:bodyPr>
          <a:lstStyle/>
          <a:p>
            <a:pPr algn="ctr"/>
            <a:r>
              <a:rPr lang="en-GB" dirty="0">
                <a:latin typeface="Century Gothic" panose="020B0502020202020204" pitchFamily="34" charset="0"/>
                <a:hlinkClick r:id="rId4"/>
              </a:rPr>
              <a:t>susocs@essex.ac.uk</a:t>
            </a:r>
            <a:endParaRPr lang="en-GB" dirty="0">
              <a:latin typeface="Century Gothic" panose="020B0502020202020204" pitchFamily="34" charset="0"/>
            </a:endParaRPr>
          </a:p>
          <a:p>
            <a:pPr algn="ctr"/>
            <a:endParaRPr lang="en-GB" dirty="0">
              <a:latin typeface="Century Gothic" panose="020B0502020202020204" pitchFamily="34" charset="0"/>
            </a:endParaRPr>
          </a:p>
          <a:p>
            <a:pPr algn="ctr"/>
            <a:endParaRPr lang="en-GB" dirty="0">
              <a:latin typeface="Century Gothic" panose="020B0502020202020204" pitchFamily="34" charset="0"/>
            </a:endParaRPr>
          </a:p>
        </p:txBody>
      </p:sp>
    </p:spTree>
    <p:extLst>
      <p:ext uri="{BB962C8B-B14F-4D97-AF65-F5344CB8AC3E}">
        <p14:creationId xmlns:p14="http://schemas.microsoft.com/office/powerpoint/2010/main" val="81988446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65257" y="116632"/>
            <a:ext cx="6015456" cy="1440160"/>
          </a:xfrm>
          <a:ln w="57150">
            <a:noFill/>
          </a:ln>
        </p:spPr>
        <p:style>
          <a:lnRef idx="2">
            <a:schemeClr val="dk1"/>
          </a:lnRef>
          <a:fillRef idx="1">
            <a:schemeClr val="lt1"/>
          </a:fillRef>
          <a:effectRef idx="0">
            <a:schemeClr val="dk1"/>
          </a:effectRef>
          <a:fontRef idx="minor">
            <a:schemeClr val="dk1"/>
          </a:fontRef>
        </p:style>
        <p:txBody>
          <a:bodyPr>
            <a:normAutofit/>
          </a:bodyPr>
          <a:lstStyle/>
          <a:p>
            <a:r>
              <a:rPr lang="en-US" sz="4000" b="1" dirty="0">
                <a:solidFill>
                  <a:sysClr val="windowText" lastClr="000000"/>
                </a:solidFill>
                <a:latin typeface="Century Gothic" panose="020B0502020202020204" pitchFamily="34" charset="0"/>
              </a:rPr>
              <a:t>Invoice reminders</a:t>
            </a:r>
          </a:p>
        </p:txBody>
      </p:sp>
      <p:sp>
        <p:nvSpPr>
          <p:cNvPr id="8" name="TextBox 7"/>
          <p:cNvSpPr txBox="1"/>
          <p:nvPr/>
        </p:nvSpPr>
        <p:spPr>
          <a:xfrm>
            <a:off x="899592" y="3212976"/>
            <a:ext cx="1008112" cy="369332"/>
          </a:xfrm>
          <a:prstGeom prst="rect">
            <a:avLst/>
          </a:prstGeom>
          <a:noFill/>
        </p:spPr>
        <p:txBody>
          <a:bodyPr wrap="square" rtlCol="0">
            <a:spAutoFit/>
          </a:bodyPr>
          <a:lstStyle/>
          <a:p>
            <a:r>
              <a:rPr lang="en-GB" dirty="0">
                <a:solidFill>
                  <a:schemeClr val="bg1"/>
                </a:solidFill>
              </a:rPr>
              <a:t>Picture?</a:t>
            </a:r>
            <a:endParaRPr lang="en-US" dirty="0">
              <a:solidFill>
                <a:schemeClr val="bg1"/>
              </a:solidFill>
            </a:endParaRPr>
          </a:p>
        </p:txBody>
      </p:sp>
      <p:sp>
        <p:nvSpPr>
          <p:cNvPr id="5" name="Rectangle 4"/>
          <p:cNvSpPr/>
          <p:nvPr/>
        </p:nvSpPr>
        <p:spPr>
          <a:xfrm>
            <a:off x="179512" y="188640"/>
            <a:ext cx="8784976" cy="6480720"/>
          </a:xfrm>
          <a:prstGeom prst="rect">
            <a:avLst/>
          </a:prstGeom>
          <a:noFill/>
          <a:ln w="38100">
            <a:solidFill>
              <a:srgbClr val="FEDE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p:cNvSpPr txBox="1"/>
          <p:nvPr/>
        </p:nvSpPr>
        <p:spPr>
          <a:xfrm>
            <a:off x="467544" y="1383591"/>
            <a:ext cx="8208912" cy="3785652"/>
          </a:xfrm>
          <a:prstGeom prst="rect">
            <a:avLst/>
          </a:prstGeom>
          <a:noFill/>
        </p:spPr>
        <p:txBody>
          <a:bodyPr wrap="square" lIns="91440" tIns="45720" rIns="91440" bIns="45720" rtlCol="0" anchor="t">
            <a:spAutoFit/>
          </a:bodyPr>
          <a:lstStyle/>
          <a:p>
            <a:r>
              <a:rPr lang="en-GB" sz="2000" dirty="0">
                <a:latin typeface="Century Gothic" panose="020B0502020202020204" pitchFamily="34" charset="0"/>
              </a:rPr>
              <a:t>Allow lots of time to receive an invoice and ensure it is paid before the deadline.</a:t>
            </a:r>
          </a:p>
          <a:p>
            <a:endParaRPr lang="en-GB" sz="2000" dirty="0">
              <a:latin typeface="Century Gothic" panose="020B0502020202020204" pitchFamily="34" charset="0"/>
            </a:endParaRPr>
          </a:p>
          <a:p>
            <a:r>
              <a:rPr lang="en-GB" sz="2000" dirty="0">
                <a:latin typeface="Century Gothic" panose="020B0502020202020204" pitchFamily="34" charset="0"/>
              </a:rPr>
              <a:t>If you have a strict deadline to meet e.g. entry fees, make the Societies team aware and ensure you have followed the timeline for approval.</a:t>
            </a:r>
          </a:p>
          <a:p>
            <a:endParaRPr lang="en-GB" sz="2000" dirty="0">
              <a:latin typeface="Century Gothic" panose="020B0502020202020204" pitchFamily="34" charset="0"/>
            </a:endParaRPr>
          </a:p>
          <a:p>
            <a:r>
              <a:rPr lang="en-GB" sz="2000" dirty="0">
                <a:latin typeface="Century Gothic" panose="020B0502020202020204" pitchFamily="34" charset="0"/>
              </a:rPr>
              <a:t>Please also be wary of sending invoices and expense claims over periods where there may not be staff in, for example between Christmas and new year. Payments will not be made during this period.</a:t>
            </a:r>
          </a:p>
          <a:p>
            <a:endParaRPr lang="en-GB" sz="2000" dirty="0">
              <a:latin typeface="Century Gothic" panose="020B0502020202020204" pitchFamily="34" charset="0"/>
            </a:endParaRPr>
          </a:p>
        </p:txBody>
      </p:sp>
      <p:pic>
        <p:nvPicPr>
          <p:cNvPr id="1229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44408" y="5752980"/>
            <a:ext cx="646113" cy="858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TextBox 8"/>
          <p:cNvSpPr txBox="1"/>
          <p:nvPr/>
        </p:nvSpPr>
        <p:spPr>
          <a:xfrm>
            <a:off x="62090" y="6328385"/>
            <a:ext cx="2520280" cy="923330"/>
          </a:xfrm>
          <a:prstGeom prst="rect">
            <a:avLst/>
          </a:prstGeom>
          <a:noFill/>
        </p:spPr>
        <p:txBody>
          <a:bodyPr wrap="square" lIns="91440" tIns="45720" rIns="91440" bIns="45720" rtlCol="0" anchor="t">
            <a:spAutoFit/>
          </a:bodyPr>
          <a:lstStyle/>
          <a:p>
            <a:pPr algn="ctr"/>
            <a:r>
              <a:rPr lang="en-GB" dirty="0">
                <a:latin typeface="Century Gothic" panose="020B0502020202020204" pitchFamily="34" charset="0"/>
                <a:hlinkClick r:id="rId4"/>
              </a:rPr>
              <a:t>susocs@essex.ac.uk</a:t>
            </a:r>
            <a:endParaRPr lang="en-GB" dirty="0">
              <a:latin typeface="Century Gothic" panose="020B0502020202020204" pitchFamily="34" charset="0"/>
            </a:endParaRPr>
          </a:p>
          <a:p>
            <a:pPr algn="ctr"/>
            <a:endParaRPr lang="en-GB" dirty="0">
              <a:latin typeface="Century Gothic" panose="020B0502020202020204" pitchFamily="34" charset="0"/>
            </a:endParaRPr>
          </a:p>
          <a:p>
            <a:pPr algn="ctr"/>
            <a:endParaRPr lang="en-GB" dirty="0">
              <a:latin typeface="Century Gothic" panose="020B0502020202020204" pitchFamily="34" charset="0"/>
            </a:endParaRPr>
          </a:p>
        </p:txBody>
      </p:sp>
    </p:spTree>
    <p:extLst>
      <p:ext uri="{BB962C8B-B14F-4D97-AF65-F5344CB8AC3E}">
        <p14:creationId xmlns:p14="http://schemas.microsoft.com/office/powerpoint/2010/main" val="416941383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91680" y="84616"/>
            <a:ext cx="6015456" cy="1142355"/>
          </a:xfrm>
          <a:ln w="57150">
            <a:noFill/>
          </a:ln>
        </p:spPr>
        <p:style>
          <a:lnRef idx="2">
            <a:schemeClr val="dk1"/>
          </a:lnRef>
          <a:fillRef idx="1">
            <a:schemeClr val="lt1"/>
          </a:fillRef>
          <a:effectRef idx="0">
            <a:schemeClr val="dk1"/>
          </a:effectRef>
          <a:fontRef idx="minor">
            <a:schemeClr val="dk1"/>
          </a:fontRef>
        </p:style>
        <p:txBody>
          <a:bodyPr>
            <a:normAutofit fontScale="90000"/>
          </a:bodyPr>
          <a:lstStyle/>
          <a:p>
            <a:r>
              <a:rPr lang="en-US" sz="5400" b="1" dirty="0">
                <a:solidFill>
                  <a:schemeClr val="tx1"/>
                </a:solidFill>
                <a:latin typeface="Century Gothic" panose="020B0502020202020204" pitchFamily="34" charset="0"/>
              </a:rPr>
              <a:t>Claiming expenses</a:t>
            </a:r>
          </a:p>
        </p:txBody>
      </p:sp>
      <p:sp>
        <p:nvSpPr>
          <p:cNvPr id="8" name="TextBox 7"/>
          <p:cNvSpPr txBox="1"/>
          <p:nvPr/>
        </p:nvSpPr>
        <p:spPr>
          <a:xfrm>
            <a:off x="899592" y="3212976"/>
            <a:ext cx="1008112" cy="369332"/>
          </a:xfrm>
          <a:prstGeom prst="rect">
            <a:avLst/>
          </a:prstGeom>
          <a:noFill/>
        </p:spPr>
        <p:txBody>
          <a:bodyPr wrap="square" rtlCol="0">
            <a:spAutoFit/>
          </a:bodyPr>
          <a:lstStyle/>
          <a:p>
            <a:r>
              <a:rPr lang="en-GB" dirty="0">
                <a:solidFill>
                  <a:schemeClr val="bg1"/>
                </a:solidFill>
              </a:rPr>
              <a:t>Picture?</a:t>
            </a:r>
            <a:endParaRPr lang="en-US" dirty="0">
              <a:solidFill>
                <a:schemeClr val="bg1"/>
              </a:solidFill>
            </a:endParaRPr>
          </a:p>
        </p:txBody>
      </p:sp>
      <p:sp>
        <p:nvSpPr>
          <p:cNvPr id="5" name="Rectangle 4"/>
          <p:cNvSpPr/>
          <p:nvPr/>
        </p:nvSpPr>
        <p:spPr>
          <a:xfrm>
            <a:off x="179512" y="188640"/>
            <a:ext cx="8784976" cy="6480720"/>
          </a:xfrm>
          <a:prstGeom prst="rect">
            <a:avLst/>
          </a:prstGeom>
          <a:noFill/>
          <a:ln w="38100">
            <a:solidFill>
              <a:srgbClr val="FEDE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p:cNvSpPr txBox="1"/>
          <p:nvPr/>
        </p:nvSpPr>
        <p:spPr>
          <a:xfrm>
            <a:off x="467544" y="1570509"/>
            <a:ext cx="8208912" cy="3908762"/>
          </a:xfrm>
          <a:prstGeom prst="rect">
            <a:avLst/>
          </a:prstGeom>
          <a:noFill/>
        </p:spPr>
        <p:txBody>
          <a:bodyPr wrap="square" lIns="91440" tIns="45720" rIns="91440" bIns="45720" rtlCol="0" anchor="t">
            <a:spAutoFit/>
          </a:bodyPr>
          <a:lstStyle/>
          <a:p>
            <a:pPr marL="285750" indent="-285750">
              <a:buFont typeface="Arial" panose="020B0604020202020204" pitchFamily="34" charset="0"/>
              <a:buChar char="•"/>
            </a:pPr>
            <a:r>
              <a:rPr lang="en-GB" sz="2000" dirty="0">
                <a:latin typeface="Century Gothic"/>
              </a:rPr>
              <a:t>For small amounts, individual members might pay for items upfront, then claim back expenses. </a:t>
            </a:r>
          </a:p>
          <a:p>
            <a:pPr marL="285750" indent="-285750">
              <a:buFont typeface="Arial" panose="020B0604020202020204" pitchFamily="34" charset="0"/>
              <a:buChar char="•"/>
            </a:pPr>
            <a:endParaRPr lang="en-GB" sz="2000" dirty="0">
              <a:latin typeface="Century Gothic"/>
            </a:endParaRPr>
          </a:p>
          <a:p>
            <a:pPr marL="285750" indent="-285750">
              <a:buFont typeface="Arial" panose="020B0604020202020204" pitchFamily="34" charset="0"/>
              <a:buChar char="•"/>
            </a:pPr>
            <a:r>
              <a:rPr lang="en-GB" sz="2000" dirty="0">
                <a:latin typeface="Century Gothic"/>
              </a:rPr>
              <a:t>For larger amounts, we encourage you to ask the company for an invoice or we can purchase items on your behalf in some circumstances with a department charge card.</a:t>
            </a:r>
            <a:endParaRPr lang="en-GB" sz="2000" i="1" dirty="0">
              <a:latin typeface="Century Gothic" panose="020B0502020202020204" pitchFamily="34" charset="0"/>
            </a:endParaRPr>
          </a:p>
          <a:p>
            <a:pPr marL="285750" indent="-285750">
              <a:buFont typeface="Arial" panose="020B0604020202020204" pitchFamily="34" charset="0"/>
              <a:buChar char="•"/>
            </a:pPr>
            <a:endParaRPr lang="en-GB" sz="2000" dirty="0">
              <a:latin typeface="Century Gothic" panose="020B0502020202020204" pitchFamily="34" charset="0"/>
            </a:endParaRPr>
          </a:p>
          <a:p>
            <a:pPr marL="285750" indent="-285750">
              <a:buFont typeface="Arial" panose="020B0604020202020204" pitchFamily="34" charset="0"/>
              <a:buChar char="•"/>
            </a:pPr>
            <a:r>
              <a:rPr lang="en-GB" sz="2000" dirty="0">
                <a:latin typeface="Century Gothic"/>
              </a:rPr>
              <a:t>Expense forms must be completed online by the person claiming the money and signed by the Treasurer.</a:t>
            </a:r>
            <a:r>
              <a:rPr lang="en-GB" sz="2000" dirty="0">
                <a:latin typeface="Century Gothic" panose="020B0502020202020204" pitchFamily="34" charset="0"/>
              </a:rPr>
              <a:t> </a:t>
            </a:r>
            <a:r>
              <a:rPr lang="en-GB" sz="2000" dirty="0">
                <a:latin typeface="Century Gothic"/>
              </a:rPr>
              <a:t>However, if the Treasurer is claiming expenses themselves, then the form must be signed off by the President.</a:t>
            </a:r>
            <a:br>
              <a:rPr lang="en-GB" sz="1400" dirty="0">
                <a:latin typeface="Century Gothic" panose="020B0502020202020204" pitchFamily="34" charset="0"/>
              </a:rPr>
            </a:br>
            <a:endParaRPr lang="en-GB" sz="1400" dirty="0">
              <a:latin typeface="Century Gothic" panose="020B0502020202020204" pitchFamily="34" charset="0"/>
            </a:endParaRPr>
          </a:p>
          <a:p>
            <a:pPr marL="285750" indent="-285750">
              <a:buFont typeface="Arial" panose="020B0604020202020204" pitchFamily="34" charset="0"/>
              <a:buChar char="•"/>
            </a:pPr>
            <a:endParaRPr lang="en-GB" sz="1400" dirty="0">
              <a:latin typeface="Century Gothic" panose="020B0502020202020204" pitchFamily="34" charset="0"/>
            </a:endParaRPr>
          </a:p>
        </p:txBody>
      </p:sp>
      <p:pic>
        <p:nvPicPr>
          <p:cNvPr id="819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44408" y="5712116"/>
            <a:ext cx="646113" cy="858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TextBox 8"/>
          <p:cNvSpPr txBox="1"/>
          <p:nvPr/>
        </p:nvSpPr>
        <p:spPr>
          <a:xfrm>
            <a:off x="71054" y="6355279"/>
            <a:ext cx="2520280" cy="923330"/>
          </a:xfrm>
          <a:prstGeom prst="rect">
            <a:avLst/>
          </a:prstGeom>
          <a:noFill/>
        </p:spPr>
        <p:txBody>
          <a:bodyPr wrap="square" lIns="91440" tIns="45720" rIns="91440" bIns="45720" rtlCol="0" anchor="t">
            <a:spAutoFit/>
          </a:bodyPr>
          <a:lstStyle/>
          <a:p>
            <a:pPr algn="ctr"/>
            <a:r>
              <a:rPr lang="en-GB" dirty="0">
                <a:latin typeface="Century Gothic" panose="020B0502020202020204" pitchFamily="34" charset="0"/>
                <a:hlinkClick r:id="rId4"/>
              </a:rPr>
              <a:t>susocs@essex.ac.uk</a:t>
            </a:r>
            <a:endParaRPr lang="en-GB" dirty="0">
              <a:latin typeface="Century Gothic" panose="020B0502020202020204" pitchFamily="34" charset="0"/>
            </a:endParaRPr>
          </a:p>
          <a:p>
            <a:pPr algn="ctr"/>
            <a:endParaRPr lang="en-GB" dirty="0">
              <a:latin typeface="Century Gothic" panose="020B0502020202020204" pitchFamily="34" charset="0"/>
            </a:endParaRPr>
          </a:p>
          <a:p>
            <a:pPr algn="ctr"/>
            <a:endParaRPr lang="en-GB" dirty="0">
              <a:latin typeface="Century Gothic" panose="020B0502020202020204" pitchFamily="34"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1656" y="-6312"/>
            <a:ext cx="7160688" cy="1470025"/>
          </a:xfrm>
          <a:ln w="57150">
            <a:noFill/>
          </a:ln>
        </p:spPr>
        <p:style>
          <a:lnRef idx="2">
            <a:schemeClr val="dk1"/>
          </a:lnRef>
          <a:fillRef idx="1">
            <a:schemeClr val="lt1"/>
          </a:fillRef>
          <a:effectRef idx="0">
            <a:schemeClr val="dk1"/>
          </a:effectRef>
          <a:fontRef idx="minor">
            <a:schemeClr val="dk1"/>
          </a:fontRef>
        </p:style>
        <p:txBody>
          <a:bodyPr>
            <a:normAutofit/>
          </a:bodyPr>
          <a:lstStyle/>
          <a:p>
            <a:r>
              <a:rPr lang="en-US" sz="4000" b="1" dirty="0">
                <a:solidFill>
                  <a:schemeClr val="tx1"/>
                </a:solidFill>
                <a:latin typeface="Century Gothic" panose="020B0502020202020204" pitchFamily="34" charset="0"/>
              </a:rPr>
              <a:t>Online expense form</a:t>
            </a:r>
          </a:p>
        </p:txBody>
      </p:sp>
      <p:sp>
        <p:nvSpPr>
          <p:cNvPr id="8" name="TextBox 7"/>
          <p:cNvSpPr txBox="1"/>
          <p:nvPr/>
        </p:nvSpPr>
        <p:spPr>
          <a:xfrm>
            <a:off x="899592" y="3212976"/>
            <a:ext cx="1008112" cy="369332"/>
          </a:xfrm>
          <a:prstGeom prst="rect">
            <a:avLst/>
          </a:prstGeom>
          <a:noFill/>
        </p:spPr>
        <p:txBody>
          <a:bodyPr wrap="square" rtlCol="0">
            <a:spAutoFit/>
          </a:bodyPr>
          <a:lstStyle/>
          <a:p>
            <a:r>
              <a:rPr lang="en-GB" dirty="0">
                <a:solidFill>
                  <a:schemeClr val="bg1"/>
                </a:solidFill>
              </a:rPr>
              <a:t>Picture?</a:t>
            </a:r>
            <a:endParaRPr lang="en-US" dirty="0">
              <a:solidFill>
                <a:schemeClr val="bg1"/>
              </a:solidFill>
            </a:endParaRPr>
          </a:p>
        </p:txBody>
      </p:sp>
      <p:sp>
        <p:nvSpPr>
          <p:cNvPr id="5" name="Rectangle 4"/>
          <p:cNvSpPr/>
          <p:nvPr/>
        </p:nvSpPr>
        <p:spPr>
          <a:xfrm>
            <a:off x="179512" y="188640"/>
            <a:ext cx="8784976" cy="6480720"/>
          </a:xfrm>
          <a:prstGeom prst="rect">
            <a:avLst/>
          </a:prstGeom>
          <a:noFill/>
          <a:ln w="38100">
            <a:solidFill>
              <a:srgbClr val="FEDE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p:cNvSpPr txBox="1"/>
          <p:nvPr/>
        </p:nvSpPr>
        <p:spPr>
          <a:xfrm>
            <a:off x="539552" y="1196752"/>
            <a:ext cx="8208912" cy="7571303"/>
          </a:xfrm>
          <a:prstGeom prst="rect">
            <a:avLst/>
          </a:prstGeom>
          <a:noFill/>
        </p:spPr>
        <p:txBody>
          <a:bodyPr wrap="square" lIns="91440" tIns="45720" rIns="91440" bIns="45720" rtlCol="0" anchor="t">
            <a:spAutoFit/>
          </a:bodyPr>
          <a:lstStyle/>
          <a:p>
            <a:pPr algn="ctr"/>
            <a:r>
              <a:rPr lang="en-GB" sz="2200" dirty="0">
                <a:latin typeface="Century Gothic"/>
              </a:rPr>
              <a:t>How to claim: </a:t>
            </a:r>
            <a:r>
              <a:rPr lang="en-GB" sz="2200" b="1" dirty="0">
                <a:latin typeface="Century Gothic"/>
                <a:hlinkClick r:id="rId3"/>
              </a:rPr>
              <a:t>https://essexsu.typeform.com/to/hOUikAPt</a:t>
            </a:r>
            <a:endParaRPr lang="en-GB" sz="2200" b="1" dirty="0">
              <a:latin typeface="Century Gothic" panose="020B0502020202020204" pitchFamily="34" charset="0"/>
            </a:endParaRPr>
          </a:p>
          <a:p>
            <a:endParaRPr lang="en-GB" dirty="0">
              <a:latin typeface="Century Gothic" panose="020B0502020202020204" pitchFamily="34" charset="0"/>
            </a:endParaRPr>
          </a:p>
          <a:p>
            <a:r>
              <a:rPr lang="en-GB" dirty="0">
                <a:latin typeface="Century Gothic"/>
              </a:rPr>
              <a:t>You’ll need to input details such as:</a:t>
            </a:r>
          </a:p>
          <a:p>
            <a:endParaRPr lang="en-GB" dirty="0">
              <a:latin typeface="Calibri"/>
              <a:cs typeface="Calibri"/>
            </a:endParaRPr>
          </a:p>
          <a:p>
            <a:pPr marL="285750" indent="-285750">
              <a:buFont typeface="Arial"/>
              <a:buChar char="•"/>
            </a:pPr>
            <a:r>
              <a:rPr lang="en-GB" dirty="0">
                <a:latin typeface="Century Gothic"/>
              </a:rPr>
              <a:t>Your name</a:t>
            </a:r>
            <a:endParaRPr lang="en-GB" dirty="0">
              <a:latin typeface="Calibri"/>
              <a:cs typeface="Calibri"/>
            </a:endParaRPr>
          </a:p>
          <a:p>
            <a:pPr marL="285750" indent="-285750">
              <a:buFont typeface="Arial"/>
              <a:buChar char="•"/>
            </a:pPr>
            <a:r>
              <a:rPr lang="en-GB" dirty="0">
                <a:latin typeface="Century Gothic"/>
              </a:rPr>
              <a:t>@essex email address</a:t>
            </a:r>
            <a:endParaRPr lang="en-GB" dirty="0">
              <a:latin typeface="Calibri"/>
              <a:cs typeface="Calibri"/>
            </a:endParaRPr>
          </a:p>
          <a:p>
            <a:pPr marL="285750" indent="-285750">
              <a:buFont typeface="Arial"/>
              <a:buChar char="•"/>
            </a:pPr>
            <a:r>
              <a:rPr lang="en-GB" dirty="0">
                <a:latin typeface="Century Gothic"/>
              </a:rPr>
              <a:t>society name</a:t>
            </a:r>
          </a:p>
          <a:p>
            <a:pPr marL="285750" indent="-285750">
              <a:buFont typeface="Arial"/>
              <a:buChar char="•"/>
            </a:pPr>
            <a:r>
              <a:rPr lang="en-GB" dirty="0">
                <a:latin typeface="Century Gothic"/>
              </a:rPr>
              <a:t>Info about your expense claim, including total to claim</a:t>
            </a:r>
          </a:p>
          <a:p>
            <a:pPr marL="285750" indent="-285750">
              <a:buFont typeface="Arial"/>
              <a:buChar char="•"/>
            </a:pPr>
            <a:r>
              <a:rPr lang="en-GB" dirty="0">
                <a:latin typeface="Century Gothic"/>
                <a:cs typeface="Calibri"/>
              </a:rPr>
              <a:t>Bank details</a:t>
            </a:r>
            <a:endParaRPr lang="en-GB" dirty="0">
              <a:cs typeface="Calibri"/>
            </a:endParaRPr>
          </a:p>
          <a:p>
            <a:pPr marL="285750" indent="-285750">
              <a:buFont typeface="Arial"/>
              <a:buChar char="•"/>
            </a:pPr>
            <a:r>
              <a:rPr lang="en-GB" dirty="0">
                <a:latin typeface="Century Gothic"/>
              </a:rPr>
              <a:t>Upload proof of purchase (receipt). </a:t>
            </a:r>
            <a:r>
              <a:rPr lang="en-GB" dirty="0">
                <a:solidFill>
                  <a:srgbClr val="FF0000"/>
                </a:solidFill>
                <a:latin typeface="Century Gothic"/>
              </a:rPr>
              <a:t>No receipt, no refund. </a:t>
            </a:r>
            <a:r>
              <a:rPr lang="en-GB" dirty="0">
                <a:latin typeface="Century Gothic"/>
              </a:rPr>
              <a:t>Ask for a VAT receipt where possible.</a:t>
            </a:r>
          </a:p>
          <a:p>
            <a:pPr marL="285750" indent="-285750">
              <a:buFont typeface="Arial"/>
              <a:buChar char="•"/>
            </a:pPr>
            <a:endParaRPr lang="en-GB" dirty="0">
              <a:latin typeface="Century Gothic"/>
            </a:endParaRPr>
          </a:p>
          <a:p>
            <a:r>
              <a:rPr lang="en-GB" dirty="0">
                <a:latin typeface="Century Gothic"/>
              </a:rPr>
              <a:t>Providing a VAT receipt will allow VAT to be claimed and less money to be taken from the society fund. </a:t>
            </a:r>
          </a:p>
          <a:p>
            <a:endParaRPr lang="en-GB" dirty="0">
              <a:latin typeface="Century Gothic"/>
            </a:endParaRPr>
          </a:p>
          <a:p>
            <a:r>
              <a:rPr lang="en-GB" dirty="0">
                <a:latin typeface="Century Gothic"/>
              </a:rPr>
              <a:t>Students claiming will still receive the total amount shown on the receipt into their own bank account.</a:t>
            </a:r>
          </a:p>
          <a:p>
            <a:pPr marL="285750" indent="-285750">
              <a:buFont typeface="Arial"/>
              <a:buChar char="•"/>
            </a:pPr>
            <a:endParaRPr lang="en-GB" dirty="0">
              <a:latin typeface="Century Gothic" panose="020B0502020202020204" pitchFamily="34" charset="0"/>
            </a:endParaRPr>
          </a:p>
          <a:p>
            <a:pPr marL="285750" indent="-285750">
              <a:buFont typeface="Arial"/>
              <a:buChar char="•"/>
            </a:pPr>
            <a:endParaRPr lang="en-GB" dirty="0">
              <a:latin typeface="Century Gothic" panose="020B0502020202020204" pitchFamily="34" charset="0"/>
            </a:endParaRPr>
          </a:p>
          <a:p>
            <a:endParaRPr lang="en-GB" dirty="0">
              <a:latin typeface="Century Gothic" panose="020B0502020202020204" pitchFamily="34" charset="0"/>
            </a:endParaRPr>
          </a:p>
          <a:p>
            <a:br>
              <a:rPr lang="en-GB" dirty="0">
                <a:latin typeface="Century Gothic" panose="020B0502020202020204" pitchFamily="34" charset="0"/>
              </a:rPr>
            </a:br>
            <a:endParaRPr lang="en-GB" dirty="0">
              <a:latin typeface="Century Gothic" panose="020B0502020202020204" pitchFamily="34" charset="0"/>
            </a:endParaRPr>
          </a:p>
          <a:p>
            <a:endParaRPr lang="en-GB" dirty="0">
              <a:latin typeface="Century Gothic" panose="020B0502020202020204" pitchFamily="34" charset="0"/>
            </a:endParaRPr>
          </a:p>
          <a:p>
            <a:pPr marL="285750" indent="-285750">
              <a:buFont typeface="Arial" panose="020B0604020202020204" pitchFamily="34" charset="0"/>
              <a:buChar char="•"/>
            </a:pPr>
            <a:endParaRPr lang="en-GB" dirty="0">
              <a:latin typeface="Century Gothic" panose="020B0502020202020204" pitchFamily="34" charset="0"/>
            </a:endParaRPr>
          </a:p>
          <a:p>
            <a:endParaRPr lang="en-GB" sz="1600" dirty="0"/>
          </a:p>
          <a:p>
            <a:endParaRPr lang="en-US" sz="1600" dirty="0"/>
          </a:p>
          <a:p>
            <a:endParaRPr lang="en-US" dirty="0"/>
          </a:p>
        </p:txBody>
      </p:sp>
      <p:pic>
        <p:nvPicPr>
          <p:cNvPr id="9220"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445246" y="5968864"/>
            <a:ext cx="445275" cy="5918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TextBox 9"/>
          <p:cNvSpPr txBox="1"/>
          <p:nvPr/>
        </p:nvSpPr>
        <p:spPr>
          <a:xfrm>
            <a:off x="53125" y="6328385"/>
            <a:ext cx="2520280" cy="923330"/>
          </a:xfrm>
          <a:prstGeom prst="rect">
            <a:avLst/>
          </a:prstGeom>
          <a:noFill/>
        </p:spPr>
        <p:txBody>
          <a:bodyPr wrap="square" lIns="91440" tIns="45720" rIns="91440" bIns="45720" rtlCol="0" anchor="t">
            <a:spAutoFit/>
          </a:bodyPr>
          <a:lstStyle/>
          <a:p>
            <a:pPr algn="ctr"/>
            <a:r>
              <a:rPr lang="en-GB" dirty="0">
                <a:latin typeface="Century Gothic" panose="020B0502020202020204" pitchFamily="34" charset="0"/>
                <a:hlinkClick r:id="rId5"/>
              </a:rPr>
              <a:t>susocs@essex.ac.uk</a:t>
            </a:r>
            <a:endParaRPr lang="en-GB" dirty="0">
              <a:latin typeface="Century Gothic" panose="020B0502020202020204" pitchFamily="34" charset="0"/>
            </a:endParaRPr>
          </a:p>
          <a:p>
            <a:pPr algn="ctr"/>
            <a:endParaRPr lang="en-GB" dirty="0">
              <a:latin typeface="Century Gothic" panose="020B0502020202020204" pitchFamily="34" charset="0"/>
            </a:endParaRPr>
          </a:p>
          <a:p>
            <a:pPr algn="ctr"/>
            <a:endParaRPr lang="en-GB" dirty="0">
              <a:latin typeface="Century Gothic" panose="020B0502020202020204" pitchFamily="34" charset="0"/>
            </a:endParaRPr>
          </a:p>
        </p:txBody>
      </p:sp>
    </p:spTree>
    <p:extLst>
      <p:ext uri="{BB962C8B-B14F-4D97-AF65-F5344CB8AC3E}">
        <p14:creationId xmlns:p14="http://schemas.microsoft.com/office/powerpoint/2010/main" val="212807651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1656" y="-6312"/>
            <a:ext cx="7160688" cy="1470025"/>
          </a:xfrm>
          <a:ln w="57150">
            <a:noFill/>
          </a:ln>
        </p:spPr>
        <p:style>
          <a:lnRef idx="2">
            <a:schemeClr val="dk1"/>
          </a:lnRef>
          <a:fillRef idx="1">
            <a:schemeClr val="lt1"/>
          </a:fillRef>
          <a:effectRef idx="0">
            <a:schemeClr val="dk1"/>
          </a:effectRef>
          <a:fontRef idx="minor">
            <a:schemeClr val="dk1"/>
          </a:fontRef>
        </p:style>
        <p:txBody>
          <a:bodyPr>
            <a:normAutofit/>
          </a:bodyPr>
          <a:lstStyle/>
          <a:p>
            <a:r>
              <a:rPr lang="en-US" sz="4000" b="1" dirty="0">
                <a:solidFill>
                  <a:schemeClr val="tx1"/>
                </a:solidFill>
                <a:latin typeface="Century Gothic" panose="020B0502020202020204" pitchFamily="34" charset="0"/>
              </a:rPr>
              <a:t>VAT receipt </a:t>
            </a:r>
          </a:p>
        </p:txBody>
      </p:sp>
      <p:sp>
        <p:nvSpPr>
          <p:cNvPr id="8" name="TextBox 7"/>
          <p:cNvSpPr txBox="1"/>
          <p:nvPr/>
        </p:nvSpPr>
        <p:spPr>
          <a:xfrm>
            <a:off x="613040" y="3645586"/>
            <a:ext cx="3364947" cy="2585323"/>
          </a:xfrm>
          <a:prstGeom prst="rect">
            <a:avLst/>
          </a:prstGeom>
          <a:noFill/>
        </p:spPr>
        <p:txBody>
          <a:bodyPr wrap="square" rtlCol="0">
            <a:spAutoFit/>
          </a:bodyPr>
          <a:lstStyle/>
          <a:p>
            <a:endParaRPr lang="en-GB" dirty="0">
              <a:latin typeface="Century Gothic" panose="020B0502020202020204" pitchFamily="34" charset="0"/>
            </a:endParaRPr>
          </a:p>
          <a:p>
            <a:r>
              <a:rPr lang="en-GB" dirty="0">
                <a:latin typeface="Century Gothic" panose="020B0502020202020204" pitchFamily="34" charset="0"/>
              </a:rPr>
              <a:t>The items with a * will identify the items that are </a:t>
            </a:r>
            <a:r>
              <a:rPr lang="en-GB" dirty="0" err="1">
                <a:latin typeface="Century Gothic" panose="020B0502020202020204" pitchFamily="34" charset="0"/>
              </a:rPr>
              <a:t>VATable</a:t>
            </a:r>
            <a:r>
              <a:rPr lang="en-GB" dirty="0">
                <a:latin typeface="Century Gothic" panose="020B0502020202020204" pitchFamily="34" charset="0"/>
              </a:rPr>
              <a:t>. No starred items, mean that nothing is </a:t>
            </a:r>
            <a:r>
              <a:rPr lang="en-GB" dirty="0" err="1">
                <a:latin typeface="Century Gothic" panose="020B0502020202020204" pitchFamily="34" charset="0"/>
              </a:rPr>
              <a:t>VATable</a:t>
            </a:r>
            <a:r>
              <a:rPr lang="en-GB" dirty="0">
                <a:latin typeface="Century Gothic" panose="020B0502020202020204" pitchFamily="34" charset="0"/>
              </a:rPr>
              <a:t>.</a:t>
            </a:r>
          </a:p>
          <a:p>
            <a:endParaRPr lang="en-GB" dirty="0">
              <a:latin typeface="Century Gothic" panose="020B0502020202020204" pitchFamily="34" charset="0"/>
            </a:endParaRPr>
          </a:p>
          <a:p>
            <a:endParaRPr lang="en-GB" dirty="0">
              <a:latin typeface="Century Gothic" panose="020B0502020202020204" pitchFamily="34" charset="0"/>
            </a:endParaRPr>
          </a:p>
          <a:p>
            <a:endParaRPr lang="en-GB" dirty="0">
              <a:latin typeface="Century Gothic" panose="020B0502020202020204" pitchFamily="34" charset="0"/>
            </a:endParaRPr>
          </a:p>
        </p:txBody>
      </p:sp>
      <p:sp>
        <p:nvSpPr>
          <p:cNvPr id="5" name="Rectangle 4"/>
          <p:cNvSpPr/>
          <p:nvPr/>
        </p:nvSpPr>
        <p:spPr>
          <a:xfrm>
            <a:off x="179512" y="188640"/>
            <a:ext cx="8784976" cy="6480720"/>
          </a:xfrm>
          <a:prstGeom prst="rect">
            <a:avLst/>
          </a:prstGeom>
          <a:noFill/>
          <a:ln w="38100">
            <a:solidFill>
              <a:srgbClr val="FEDE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p:cNvSpPr txBox="1"/>
          <p:nvPr/>
        </p:nvSpPr>
        <p:spPr>
          <a:xfrm>
            <a:off x="467544" y="1006939"/>
            <a:ext cx="8208912" cy="2308324"/>
          </a:xfrm>
          <a:prstGeom prst="rect">
            <a:avLst/>
          </a:prstGeom>
          <a:noFill/>
        </p:spPr>
        <p:txBody>
          <a:bodyPr wrap="square" lIns="91440" tIns="45720" rIns="91440" bIns="45720" rtlCol="0" anchor="t">
            <a:spAutoFit/>
          </a:bodyPr>
          <a:lstStyle/>
          <a:p>
            <a:endParaRPr lang="en-GB" dirty="0">
              <a:latin typeface="Century Gothic" panose="020B0502020202020204" pitchFamily="34" charset="0"/>
            </a:endParaRPr>
          </a:p>
          <a:p>
            <a:r>
              <a:rPr lang="en-GB" dirty="0">
                <a:latin typeface="Century Gothic" panose="020B0502020202020204" pitchFamily="34" charset="0"/>
              </a:rPr>
              <a:t>Always ask for a VAT receipt, not everywhere will be VAT registered, but ask. </a:t>
            </a:r>
          </a:p>
          <a:p>
            <a:endParaRPr lang="en-GB" dirty="0">
              <a:latin typeface="Century Gothic" panose="020B0502020202020204" pitchFamily="34" charset="0"/>
            </a:endParaRPr>
          </a:p>
          <a:p>
            <a:endParaRPr lang="en-GB" dirty="0">
              <a:latin typeface="Century Gothic" panose="020B0502020202020204" pitchFamily="34" charset="0"/>
            </a:endParaRPr>
          </a:p>
          <a:p>
            <a:r>
              <a:rPr lang="en-GB" dirty="0">
                <a:latin typeface="Century Gothic" panose="020B0502020202020204" pitchFamily="34" charset="0"/>
              </a:rPr>
              <a:t>The receipt needs to show the </a:t>
            </a:r>
          </a:p>
          <a:p>
            <a:r>
              <a:rPr lang="en-GB" dirty="0">
                <a:latin typeface="Century Gothic" panose="020B0502020202020204" pitchFamily="34" charset="0"/>
              </a:rPr>
              <a:t>VAT registration number and a </a:t>
            </a:r>
          </a:p>
          <a:p>
            <a:r>
              <a:rPr lang="en-GB" dirty="0">
                <a:latin typeface="Century Gothic" panose="020B0502020202020204" pitchFamily="34" charset="0"/>
              </a:rPr>
              <a:t>breakdown of VAT.</a:t>
            </a:r>
          </a:p>
        </p:txBody>
      </p:sp>
      <p:pic>
        <p:nvPicPr>
          <p:cNvPr id="9220"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445246" y="5968864"/>
            <a:ext cx="445275" cy="5918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TextBox 9"/>
          <p:cNvSpPr txBox="1"/>
          <p:nvPr/>
        </p:nvSpPr>
        <p:spPr>
          <a:xfrm>
            <a:off x="53125" y="6328385"/>
            <a:ext cx="2520280" cy="923330"/>
          </a:xfrm>
          <a:prstGeom prst="rect">
            <a:avLst/>
          </a:prstGeom>
          <a:noFill/>
        </p:spPr>
        <p:txBody>
          <a:bodyPr wrap="square" lIns="91440" tIns="45720" rIns="91440" bIns="45720" rtlCol="0" anchor="t">
            <a:spAutoFit/>
          </a:bodyPr>
          <a:lstStyle/>
          <a:p>
            <a:pPr algn="ctr"/>
            <a:r>
              <a:rPr lang="en-GB" dirty="0">
                <a:latin typeface="Century Gothic" panose="020B0502020202020204" pitchFamily="34" charset="0"/>
                <a:hlinkClick r:id="rId4"/>
              </a:rPr>
              <a:t>susocs@essex.ac.uk</a:t>
            </a:r>
            <a:endParaRPr lang="en-GB" dirty="0">
              <a:latin typeface="Century Gothic" panose="020B0502020202020204" pitchFamily="34" charset="0"/>
            </a:endParaRPr>
          </a:p>
          <a:p>
            <a:pPr algn="ctr"/>
            <a:endParaRPr lang="en-GB" dirty="0">
              <a:latin typeface="Century Gothic" panose="020B0502020202020204" pitchFamily="34" charset="0"/>
            </a:endParaRPr>
          </a:p>
          <a:p>
            <a:pPr algn="ctr"/>
            <a:endParaRPr lang="en-GB" dirty="0">
              <a:latin typeface="Century Gothic" panose="020B0502020202020204" pitchFamily="34" charset="0"/>
            </a:endParaRPr>
          </a:p>
        </p:txBody>
      </p:sp>
      <p:sp>
        <p:nvSpPr>
          <p:cNvPr id="3" name="AutoShape 2" descr="Tesco VAT Receipt FAQs: What to Know for Accounting">
            <a:extLst>
              <a:ext uri="{FF2B5EF4-FFF2-40B4-BE49-F238E27FC236}">
                <a16:creationId xmlns:a16="http://schemas.microsoft.com/office/drawing/2014/main" id="{18F03A35-4288-2BE0-E28C-A3554030C25A}"/>
              </a:ext>
            </a:extLst>
          </p:cNvPr>
          <p:cNvSpPr>
            <a:spLocks noChangeAspect="1" noChangeArrowheads="1"/>
          </p:cNvSpPr>
          <p:nvPr/>
        </p:nvSpPr>
        <p:spPr bwMode="auto">
          <a:xfrm>
            <a:off x="4419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pic>
        <p:nvPicPr>
          <p:cNvPr id="1032" name="Picture 8" descr="The coupon trail – Coupon Clippers UK">
            <a:extLst>
              <a:ext uri="{FF2B5EF4-FFF2-40B4-BE49-F238E27FC236}">
                <a16:creationId xmlns:a16="http://schemas.microsoft.com/office/drawing/2014/main" id="{44FDEA58-2BB2-1331-35F1-79CCD1B06623}"/>
              </a:ext>
            </a:extLst>
          </p:cNvPr>
          <p:cNvPicPr>
            <a:picLocks noChangeAspect="1" noChangeArrowheads="1"/>
          </p:cNvPicPr>
          <p:nvPr/>
        </p:nvPicPr>
        <p:blipFill rotWithShape="1">
          <a:blip r:embed="rId5">
            <a:extLst>
              <a:ext uri="{28A0092B-C50C-407E-A947-70E740481C1C}">
                <a14:useLocalDpi xmlns:a14="http://schemas.microsoft.com/office/drawing/2010/main" val="0"/>
              </a:ext>
            </a:extLst>
          </a:blip>
          <a:srcRect t="18348"/>
          <a:stretch/>
        </p:blipFill>
        <p:spPr bwMode="auto">
          <a:xfrm>
            <a:off x="4550221" y="1999407"/>
            <a:ext cx="3646075" cy="3969457"/>
          </a:xfrm>
          <a:prstGeom prst="rect">
            <a:avLst/>
          </a:prstGeom>
          <a:noFill/>
          <a:extLst>
            <a:ext uri="{909E8E84-426E-40DD-AFC4-6F175D3DCCD1}">
              <a14:hiddenFill xmlns:a14="http://schemas.microsoft.com/office/drawing/2010/main">
                <a:solidFill>
                  <a:srgbClr val="FFFFFF"/>
                </a:solidFill>
              </a14:hiddenFill>
            </a:ext>
          </a:extLst>
        </p:spPr>
      </p:pic>
      <p:sp>
        <p:nvSpPr>
          <p:cNvPr id="11" name="Rectangle 10">
            <a:extLst>
              <a:ext uri="{FF2B5EF4-FFF2-40B4-BE49-F238E27FC236}">
                <a16:creationId xmlns:a16="http://schemas.microsoft.com/office/drawing/2014/main" id="{A81A0E34-41E6-21D7-10E3-C022E11CDDDD}"/>
              </a:ext>
            </a:extLst>
          </p:cNvPr>
          <p:cNvSpPr/>
          <p:nvPr/>
        </p:nvSpPr>
        <p:spPr>
          <a:xfrm>
            <a:off x="5652120" y="5414861"/>
            <a:ext cx="1800200" cy="462411"/>
          </a:xfrm>
          <a:prstGeom prst="rect">
            <a:avLst/>
          </a:prstGeom>
          <a:noFill/>
          <a:ln w="28575">
            <a:solidFill>
              <a:srgbClr val="FFC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Rectangle 11">
            <a:extLst>
              <a:ext uri="{FF2B5EF4-FFF2-40B4-BE49-F238E27FC236}">
                <a16:creationId xmlns:a16="http://schemas.microsoft.com/office/drawing/2014/main" id="{E58205D0-77AF-8E77-0AB7-E1D3ADE59707}"/>
              </a:ext>
            </a:extLst>
          </p:cNvPr>
          <p:cNvSpPr/>
          <p:nvPr/>
        </p:nvSpPr>
        <p:spPr>
          <a:xfrm>
            <a:off x="5635620" y="4407084"/>
            <a:ext cx="1696543" cy="307281"/>
          </a:xfrm>
          <a:prstGeom prst="rect">
            <a:avLst/>
          </a:prstGeom>
          <a:noFill/>
          <a:ln w="28575">
            <a:solidFill>
              <a:srgbClr val="FFC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4" name="Straight Arrow Connector 13">
            <a:extLst>
              <a:ext uri="{FF2B5EF4-FFF2-40B4-BE49-F238E27FC236}">
                <a16:creationId xmlns:a16="http://schemas.microsoft.com/office/drawing/2014/main" id="{34635A61-D9AA-254D-AF68-003140DD4BEE}"/>
              </a:ext>
            </a:extLst>
          </p:cNvPr>
          <p:cNvCxnSpPr>
            <a:cxnSpLocks/>
          </p:cNvCxnSpPr>
          <p:nvPr/>
        </p:nvCxnSpPr>
        <p:spPr>
          <a:xfrm flipV="1">
            <a:off x="3347864" y="3140968"/>
            <a:ext cx="2808312" cy="951153"/>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2521954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1656" y="-6312"/>
            <a:ext cx="7160688" cy="1470025"/>
          </a:xfrm>
          <a:ln w="57150">
            <a:noFill/>
          </a:ln>
        </p:spPr>
        <p:style>
          <a:lnRef idx="2">
            <a:schemeClr val="dk1"/>
          </a:lnRef>
          <a:fillRef idx="1">
            <a:schemeClr val="lt1"/>
          </a:fillRef>
          <a:effectRef idx="0">
            <a:schemeClr val="dk1"/>
          </a:effectRef>
          <a:fontRef idx="minor">
            <a:schemeClr val="dk1"/>
          </a:fontRef>
        </p:style>
        <p:txBody>
          <a:bodyPr>
            <a:normAutofit/>
          </a:bodyPr>
          <a:lstStyle/>
          <a:p>
            <a:r>
              <a:rPr lang="en-US" sz="4000" b="1" dirty="0">
                <a:solidFill>
                  <a:schemeClr val="tx1"/>
                </a:solidFill>
                <a:latin typeface="Century Gothic" panose="020B0502020202020204" pitchFamily="34" charset="0"/>
              </a:rPr>
              <a:t>Online expense form</a:t>
            </a:r>
          </a:p>
        </p:txBody>
      </p:sp>
      <p:sp>
        <p:nvSpPr>
          <p:cNvPr id="8" name="TextBox 7"/>
          <p:cNvSpPr txBox="1"/>
          <p:nvPr/>
        </p:nvSpPr>
        <p:spPr>
          <a:xfrm>
            <a:off x="899592" y="3212976"/>
            <a:ext cx="1008112" cy="369332"/>
          </a:xfrm>
          <a:prstGeom prst="rect">
            <a:avLst/>
          </a:prstGeom>
          <a:noFill/>
        </p:spPr>
        <p:txBody>
          <a:bodyPr wrap="square" rtlCol="0">
            <a:spAutoFit/>
          </a:bodyPr>
          <a:lstStyle/>
          <a:p>
            <a:r>
              <a:rPr lang="en-GB" dirty="0">
                <a:solidFill>
                  <a:schemeClr val="bg1"/>
                </a:solidFill>
              </a:rPr>
              <a:t>Picture?</a:t>
            </a:r>
            <a:endParaRPr lang="en-US" dirty="0">
              <a:solidFill>
                <a:schemeClr val="bg1"/>
              </a:solidFill>
            </a:endParaRPr>
          </a:p>
        </p:txBody>
      </p:sp>
      <p:sp>
        <p:nvSpPr>
          <p:cNvPr id="5" name="Rectangle 4"/>
          <p:cNvSpPr/>
          <p:nvPr/>
        </p:nvSpPr>
        <p:spPr>
          <a:xfrm>
            <a:off x="179512" y="188640"/>
            <a:ext cx="8784976" cy="6480720"/>
          </a:xfrm>
          <a:prstGeom prst="rect">
            <a:avLst/>
          </a:prstGeom>
          <a:noFill/>
          <a:ln w="38100">
            <a:solidFill>
              <a:srgbClr val="FEDE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p:cNvSpPr txBox="1"/>
          <p:nvPr/>
        </p:nvSpPr>
        <p:spPr>
          <a:xfrm>
            <a:off x="539552" y="1196752"/>
            <a:ext cx="8208912" cy="6678751"/>
          </a:xfrm>
          <a:prstGeom prst="rect">
            <a:avLst/>
          </a:prstGeom>
          <a:noFill/>
        </p:spPr>
        <p:txBody>
          <a:bodyPr wrap="square" lIns="91440" tIns="45720" rIns="91440" bIns="45720" rtlCol="0" anchor="t">
            <a:spAutoFit/>
          </a:bodyPr>
          <a:lstStyle/>
          <a:p>
            <a:r>
              <a:rPr lang="en-GB" sz="2000" dirty="0">
                <a:latin typeface="Century Gothic"/>
              </a:rPr>
              <a:t>Once completed, the form will be sent for approval:</a:t>
            </a:r>
            <a:endParaRPr lang="en-GB" sz="2000" dirty="0">
              <a:latin typeface="Calibri"/>
              <a:cs typeface="Calibri"/>
            </a:endParaRPr>
          </a:p>
          <a:p>
            <a:pPr marL="285750" indent="-285750">
              <a:buFont typeface="Arial" panose="020B0604020202020204" pitchFamily="34" charset="0"/>
              <a:buChar char="•"/>
            </a:pPr>
            <a:endParaRPr lang="en-GB" sz="2000" dirty="0">
              <a:latin typeface="Century Gothic"/>
            </a:endParaRPr>
          </a:p>
          <a:p>
            <a:pPr marL="285750" indent="-285750">
              <a:buFont typeface="Arial"/>
              <a:buChar char="•"/>
            </a:pPr>
            <a:r>
              <a:rPr lang="en-GB" sz="2000" b="1" dirty="0">
                <a:latin typeface="Century Gothic"/>
              </a:rPr>
              <a:t>Claims under £50 </a:t>
            </a:r>
            <a:r>
              <a:rPr lang="en-GB" sz="2000" dirty="0">
                <a:latin typeface="Century Gothic"/>
              </a:rPr>
              <a:t>will be sent to the Treasurer (or President if the Treasurer is making the claim). This will be received via email from e-sign. All treasurers must check their inbox regularly for any emails from e-sign.</a:t>
            </a:r>
            <a:endParaRPr lang="en-GB" sz="2000" dirty="0">
              <a:latin typeface="Century Gothic"/>
              <a:cs typeface="Calibri"/>
            </a:endParaRPr>
          </a:p>
          <a:p>
            <a:endParaRPr lang="en-GB" sz="2000" dirty="0">
              <a:latin typeface="Century Gothic"/>
            </a:endParaRPr>
          </a:p>
          <a:p>
            <a:pPr marL="285750" indent="-285750">
              <a:buFont typeface="Arial"/>
              <a:buChar char="•"/>
            </a:pPr>
            <a:r>
              <a:rPr lang="en-GB" sz="2000" b="1" dirty="0">
                <a:latin typeface="Century Gothic"/>
              </a:rPr>
              <a:t>Claims over £50 </a:t>
            </a:r>
            <a:r>
              <a:rPr lang="en-GB" sz="2000" dirty="0">
                <a:latin typeface="Century Gothic"/>
              </a:rPr>
              <a:t>(or mileage claims) will be sent to the societies team for approval.</a:t>
            </a:r>
          </a:p>
          <a:p>
            <a:endParaRPr lang="en-GB" sz="1600" dirty="0">
              <a:latin typeface="Century Gothic"/>
            </a:endParaRPr>
          </a:p>
          <a:p>
            <a:r>
              <a:rPr lang="en-GB" sz="1600" dirty="0">
                <a:solidFill>
                  <a:srgbClr val="FF0000"/>
                </a:solidFill>
                <a:latin typeface="Century Gothic"/>
              </a:rPr>
              <a:t>For either option, your expense might be rejected and you could be asked to re-submit further information. </a:t>
            </a:r>
            <a:r>
              <a:rPr lang="en-GB" sz="1600" dirty="0">
                <a:latin typeface="Century Gothic"/>
              </a:rPr>
              <a:t>E.g. Incorrect receipt attached, total amount being claimed doesn’t match the receipt.</a:t>
            </a:r>
          </a:p>
          <a:p>
            <a:endParaRPr lang="en-GB" sz="1600" dirty="0">
              <a:latin typeface="Century Gothic"/>
            </a:endParaRPr>
          </a:p>
          <a:p>
            <a:r>
              <a:rPr lang="en-GB" sz="1600" dirty="0">
                <a:latin typeface="Century Gothic"/>
              </a:rPr>
              <a:t>If your claim is rejected, you will get an email from </a:t>
            </a:r>
            <a:r>
              <a:rPr lang="en-GB" sz="1600" dirty="0">
                <a:latin typeface="Century Gothic"/>
                <a:hlinkClick r:id="rId3"/>
              </a:rPr>
              <a:t>suexpenses@essex.ac.uk</a:t>
            </a:r>
            <a:r>
              <a:rPr lang="en-GB" sz="1600" dirty="0">
                <a:latin typeface="Century Gothic"/>
              </a:rPr>
              <a:t> asking you to re-submit a new typeform. </a:t>
            </a:r>
            <a:endParaRPr lang="en-GB" sz="1600" dirty="0">
              <a:latin typeface="Century Gothic" panose="020B0502020202020204" pitchFamily="34" charset="0"/>
            </a:endParaRPr>
          </a:p>
          <a:p>
            <a:endParaRPr lang="en-GB" sz="1600" dirty="0">
              <a:latin typeface="Century Gothic" panose="020B0502020202020204" pitchFamily="34" charset="0"/>
            </a:endParaRPr>
          </a:p>
          <a:p>
            <a:r>
              <a:rPr lang="en-GB" sz="1600" i="1" dirty="0">
                <a:latin typeface="Century Gothic"/>
              </a:rPr>
              <a:t>Please note this will be treated as a new claim.</a:t>
            </a:r>
            <a:br>
              <a:rPr lang="en-GB" dirty="0">
                <a:latin typeface="Century Gothic" panose="020B0502020202020204" pitchFamily="34" charset="0"/>
              </a:rPr>
            </a:br>
            <a:endParaRPr lang="en-GB" dirty="0">
              <a:latin typeface="Century Gothic" panose="020B0502020202020204" pitchFamily="34" charset="0"/>
            </a:endParaRPr>
          </a:p>
          <a:p>
            <a:endParaRPr lang="en-GB" dirty="0">
              <a:latin typeface="Century Gothic" panose="020B0502020202020204" pitchFamily="34" charset="0"/>
            </a:endParaRPr>
          </a:p>
          <a:p>
            <a:pPr marL="285750" indent="-285750">
              <a:buFont typeface="Arial" panose="020B0604020202020204" pitchFamily="34" charset="0"/>
              <a:buChar char="•"/>
            </a:pPr>
            <a:endParaRPr lang="en-GB" dirty="0">
              <a:latin typeface="Century Gothic" panose="020B0502020202020204" pitchFamily="34" charset="0"/>
            </a:endParaRPr>
          </a:p>
          <a:p>
            <a:endParaRPr lang="en-GB" sz="1600" dirty="0"/>
          </a:p>
          <a:p>
            <a:endParaRPr lang="en-US" sz="1600" dirty="0"/>
          </a:p>
          <a:p>
            <a:endParaRPr lang="en-US" dirty="0"/>
          </a:p>
        </p:txBody>
      </p:sp>
      <p:pic>
        <p:nvPicPr>
          <p:cNvPr id="9220"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445246" y="5968864"/>
            <a:ext cx="445275" cy="5918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TextBox 9"/>
          <p:cNvSpPr txBox="1"/>
          <p:nvPr/>
        </p:nvSpPr>
        <p:spPr>
          <a:xfrm>
            <a:off x="53125" y="6328385"/>
            <a:ext cx="2520280" cy="923330"/>
          </a:xfrm>
          <a:prstGeom prst="rect">
            <a:avLst/>
          </a:prstGeom>
          <a:noFill/>
        </p:spPr>
        <p:txBody>
          <a:bodyPr wrap="square" lIns="91440" tIns="45720" rIns="91440" bIns="45720" rtlCol="0" anchor="t">
            <a:spAutoFit/>
          </a:bodyPr>
          <a:lstStyle/>
          <a:p>
            <a:pPr algn="ctr"/>
            <a:r>
              <a:rPr lang="en-GB" dirty="0">
                <a:latin typeface="Century Gothic" panose="020B0502020202020204" pitchFamily="34" charset="0"/>
                <a:hlinkClick r:id="rId5"/>
              </a:rPr>
              <a:t>susocs@essex.ac.uk</a:t>
            </a:r>
            <a:endParaRPr lang="en-GB" dirty="0">
              <a:latin typeface="Century Gothic" panose="020B0502020202020204" pitchFamily="34" charset="0"/>
            </a:endParaRPr>
          </a:p>
          <a:p>
            <a:pPr algn="ctr"/>
            <a:endParaRPr lang="en-GB" dirty="0">
              <a:latin typeface="Century Gothic" panose="020B0502020202020204" pitchFamily="34" charset="0"/>
            </a:endParaRPr>
          </a:p>
          <a:p>
            <a:pPr algn="ctr"/>
            <a:endParaRPr lang="en-GB" dirty="0">
              <a:latin typeface="Century Gothic" panose="020B0502020202020204" pitchFamily="34" charset="0"/>
            </a:endParaRPr>
          </a:p>
        </p:txBody>
      </p:sp>
    </p:spTree>
    <p:extLst>
      <p:ext uri="{BB962C8B-B14F-4D97-AF65-F5344CB8AC3E}">
        <p14:creationId xmlns:p14="http://schemas.microsoft.com/office/powerpoint/2010/main" val="328547543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67545" y="377504"/>
            <a:ext cx="8335298" cy="836937"/>
          </a:xfrm>
          <a:ln w="57150">
            <a:noFill/>
          </a:ln>
        </p:spPr>
        <p:style>
          <a:lnRef idx="2">
            <a:schemeClr val="dk1"/>
          </a:lnRef>
          <a:fillRef idx="1">
            <a:schemeClr val="lt1"/>
          </a:fillRef>
          <a:effectRef idx="0">
            <a:schemeClr val="dk1"/>
          </a:effectRef>
          <a:fontRef idx="minor">
            <a:schemeClr val="dk1"/>
          </a:fontRef>
        </p:style>
        <p:txBody>
          <a:bodyPr>
            <a:normAutofit/>
          </a:bodyPr>
          <a:lstStyle/>
          <a:p>
            <a:r>
              <a:rPr lang="en-US" sz="4000" b="1" dirty="0">
                <a:solidFill>
                  <a:schemeClr val="tx1"/>
                </a:solidFill>
                <a:latin typeface="Century Gothic" panose="020B0502020202020204" pitchFamily="34" charset="0"/>
              </a:rPr>
              <a:t>Online expense form deadlines</a:t>
            </a:r>
          </a:p>
        </p:txBody>
      </p:sp>
      <p:sp>
        <p:nvSpPr>
          <p:cNvPr id="8" name="TextBox 7"/>
          <p:cNvSpPr txBox="1"/>
          <p:nvPr/>
        </p:nvSpPr>
        <p:spPr>
          <a:xfrm>
            <a:off x="899592" y="3212976"/>
            <a:ext cx="1008112" cy="369332"/>
          </a:xfrm>
          <a:prstGeom prst="rect">
            <a:avLst/>
          </a:prstGeom>
          <a:noFill/>
        </p:spPr>
        <p:txBody>
          <a:bodyPr wrap="square" rtlCol="0">
            <a:spAutoFit/>
          </a:bodyPr>
          <a:lstStyle/>
          <a:p>
            <a:r>
              <a:rPr lang="en-GB" dirty="0">
                <a:solidFill>
                  <a:schemeClr val="bg1"/>
                </a:solidFill>
              </a:rPr>
              <a:t>Picture?</a:t>
            </a:r>
            <a:endParaRPr lang="en-US" dirty="0">
              <a:solidFill>
                <a:schemeClr val="bg1"/>
              </a:solidFill>
            </a:endParaRPr>
          </a:p>
        </p:txBody>
      </p:sp>
      <p:sp>
        <p:nvSpPr>
          <p:cNvPr id="5" name="Rectangle 4"/>
          <p:cNvSpPr/>
          <p:nvPr/>
        </p:nvSpPr>
        <p:spPr>
          <a:xfrm>
            <a:off x="179512" y="188640"/>
            <a:ext cx="8784976" cy="6480720"/>
          </a:xfrm>
          <a:prstGeom prst="rect">
            <a:avLst/>
          </a:prstGeom>
          <a:noFill/>
          <a:ln w="38100">
            <a:solidFill>
              <a:srgbClr val="FEDE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p:cNvSpPr txBox="1"/>
          <p:nvPr/>
        </p:nvSpPr>
        <p:spPr>
          <a:xfrm>
            <a:off x="467544" y="1119562"/>
            <a:ext cx="8208912" cy="5078313"/>
          </a:xfrm>
          <a:prstGeom prst="rect">
            <a:avLst/>
          </a:prstGeom>
          <a:noFill/>
        </p:spPr>
        <p:txBody>
          <a:bodyPr wrap="square" lIns="91440" tIns="45720" rIns="91440" bIns="45720" rtlCol="0" anchor="t">
            <a:spAutoFit/>
          </a:bodyPr>
          <a:lstStyle/>
          <a:p>
            <a:endParaRPr lang="en-GB" dirty="0">
              <a:solidFill>
                <a:srgbClr val="FF0000"/>
              </a:solidFill>
              <a:latin typeface="Century Gothic" panose="020B0502020202020204" pitchFamily="34" charset="0"/>
            </a:endParaRPr>
          </a:p>
          <a:p>
            <a:r>
              <a:rPr lang="en-GB" b="1" dirty="0">
                <a:solidFill>
                  <a:srgbClr val="FF0000"/>
                </a:solidFill>
                <a:latin typeface="Century Gothic"/>
              </a:rPr>
              <a:t>Thursdays at 10am</a:t>
            </a:r>
            <a:r>
              <a:rPr lang="en-GB" dirty="0">
                <a:latin typeface="Century Gothic"/>
              </a:rPr>
              <a:t> – Deadline for expenses to be submitted for that week. SU finance team will then download and send to either Treasurers or the societies team for approval. </a:t>
            </a:r>
          </a:p>
          <a:p>
            <a:endParaRPr lang="en-GB" dirty="0">
              <a:latin typeface="Century Gothic"/>
            </a:endParaRPr>
          </a:p>
          <a:p>
            <a:r>
              <a:rPr lang="en-GB" b="1" dirty="0">
                <a:solidFill>
                  <a:srgbClr val="FF0000"/>
                </a:solidFill>
                <a:latin typeface="Century Gothic"/>
              </a:rPr>
              <a:t>Mondays at 5pm</a:t>
            </a:r>
            <a:r>
              <a:rPr lang="en-GB" dirty="0">
                <a:solidFill>
                  <a:srgbClr val="FF0000"/>
                </a:solidFill>
                <a:latin typeface="Century Gothic"/>
              </a:rPr>
              <a:t> – </a:t>
            </a:r>
            <a:r>
              <a:rPr lang="en-GB" dirty="0">
                <a:latin typeface="Century Gothic"/>
              </a:rPr>
              <a:t>Deadline for approval to meet payment that week. Any approved after this point, won’t be paid till the following week.</a:t>
            </a:r>
          </a:p>
          <a:p>
            <a:endParaRPr lang="en-GB" dirty="0">
              <a:latin typeface="Century Gothic"/>
            </a:endParaRPr>
          </a:p>
          <a:p>
            <a:r>
              <a:rPr lang="en-GB" b="1" dirty="0">
                <a:solidFill>
                  <a:srgbClr val="FF0000"/>
                </a:solidFill>
                <a:latin typeface="Century Gothic"/>
              </a:rPr>
              <a:t>Wednesdays</a:t>
            </a:r>
            <a:r>
              <a:rPr lang="en-GB" dirty="0">
                <a:latin typeface="Century Gothic"/>
              </a:rPr>
              <a:t> – All approved expenses will be processed and paid by SU finance team.</a:t>
            </a:r>
          </a:p>
          <a:p>
            <a:endParaRPr lang="en-GB" dirty="0">
              <a:latin typeface="Century Gothic" panose="020B0502020202020204" pitchFamily="34" charset="0"/>
            </a:endParaRPr>
          </a:p>
          <a:p>
            <a:r>
              <a:rPr lang="en-GB" b="1" dirty="0">
                <a:solidFill>
                  <a:srgbClr val="FF0000"/>
                </a:solidFill>
                <a:latin typeface="Century Gothic"/>
              </a:rPr>
              <a:t>Fridays</a:t>
            </a:r>
            <a:r>
              <a:rPr lang="en-GB" dirty="0">
                <a:latin typeface="Century Gothic"/>
              </a:rPr>
              <a:t> – Expenses will hit student accounts.</a:t>
            </a:r>
            <a:endParaRPr lang="en-GB" dirty="0">
              <a:latin typeface="Century Gothic" panose="020B0502020202020204" pitchFamily="34" charset="0"/>
            </a:endParaRPr>
          </a:p>
          <a:p>
            <a:endParaRPr lang="en-GB" dirty="0">
              <a:latin typeface="Century Gothic" panose="020B0502020202020204" pitchFamily="34" charset="0"/>
            </a:endParaRPr>
          </a:p>
          <a:p>
            <a:r>
              <a:rPr lang="en-GB" dirty="0">
                <a:latin typeface="Century Gothic"/>
              </a:rPr>
              <a:t>Any expenses submitted after Thursday 10am, won't be sent out for approval till the following Thursday.</a:t>
            </a:r>
          </a:p>
          <a:p>
            <a:endParaRPr lang="en-GB" dirty="0">
              <a:latin typeface="Century Gothic"/>
            </a:endParaRPr>
          </a:p>
          <a:p>
            <a:r>
              <a:rPr lang="en-GB" dirty="0">
                <a:latin typeface="Century Gothic"/>
              </a:rPr>
              <a:t>In general, allow up to 2 weeks from date of submission to be paid.</a:t>
            </a:r>
          </a:p>
          <a:p>
            <a:r>
              <a:rPr lang="en-GB" dirty="0">
                <a:latin typeface="Century Gothic"/>
              </a:rPr>
              <a:t>This is the usual timeframe, but might change in busy periods.</a:t>
            </a:r>
          </a:p>
        </p:txBody>
      </p:sp>
      <p:pic>
        <p:nvPicPr>
          <p:cNvPr id="9220"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44408" y="5701903"/>
            <a:ext cx="646113" cy="858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TextBox 9"/>
          <p:cNvSpPr txBox="1"/>
          <p:nvPr/>
        </p:nvSpPr>
        <p:spPr>
          <a:xfrm>
            <a:off x="53125" y="6328385"/>
            <a:ext cx="2520280" cy="923330"/>
          </a:xfrm>
          <a:prstGeom prst="rect">
            <a:avLst/>
          </a:prstGeom>
          <a:noFill/>
        </p:spPr>
        <p:txBody>
          <a:bodyPr wrap="square" lIns="91440" tIns="45720" rIns="91440" bIns="45720" rtlCol="0" anchor="t">
            <a:spAutoFit/>
          </a:bodyPr>
          <a:lstStyle/>
          <a:p>
            <a:pPr algn="ctr"/>
            <a:r>
              <a:rPr lang="en-GB" dirty="0">
                <a:latin typeface="Century Gothic" panose="020B0502020202020204" pitchFamily="34" charset="0"/>
                <a:hlinkClick r:id="rId4"/>
              </a:rPr>
              <a:t>susocs@essex.ac.uk</a:t>
            </a:r>
            <a:endParaRPr lang="en-GB" dirty="0">
              <a:latin typeface="Century Gothic" panose="020B0502020202020204" pitchFamily="34" charset="0"/>
            </a:endParaRPr>
          </a:p>
          <a:p>
            <a:pPr algn="ctr"/>
            <a:endParaRPr lang="en-GB" dirty="0">
              <a:latin typeface="Century Gothic" panose="020B0502020202020204" pitchFamily="34" charset="0"/>
            </a:endParaRPr>
          </a:p>
          <a:p>
            <a:pPr algn="ctr"/>
            <a:endParaRPr lang="en-GB" dirty="0">
              <a:latin typeface="Century Gothic" panose="020B0502020202020204" pitchFamily="34" charset="0"/>
            </a:endParaRPr>
          </a:p>
        </p:txBody>
      </p:sp>
    </p:spTree>
    <p:extLst>
      <p:ext uri="{BB962C8B-B14F-4D97-AF65-F5344CB8AC3E}">
        <p14:creationId xmlns:p14="http://schemas.microsoft.com/office/powerpoint/2010/main" val="279248621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64272" y="377504"/>
            <a:ext cx="6015456" cy="836937"/>
          </a:xfrm>
          <a:ln w="57150">
            <a:noFill/>
          </a:ln>
        </p:spPr>
        <p:style>
          <a:lnRef idx="2">
            <a:schemeClr val="dk1"/>
          </a:lnRef>
          <a:fillRef idx="1">
            <a:schemeClr val="lt1"/>
          </a:fillRef>
          <a:effectRef idx="0">
            <a:schemeClr val="dk1"/>
          </a:effectRef>
          <a:fontRef idx="minor">
            <a:schemeClr val="dk1"/>
          </a:fontRef>
        </p:style>
        <p:txBody>
          <a:bodyPr>
            <a:normAutofit/>
          </a:bodyPr>
          <a:lstStyle/>
          <a:p>
            <a:r>
              <a:rPr lang="en-US" sz="4000" b="1" dirty="0">
                <a:solidFill>
                  <a:schemeClr val="tx1"/>
                </a:solidFill>
                <a:latin typeface="Century Gothic" panose="020B0502020202020204" pitchFamily="34" charset="0"/>
              </a:rPr>
              <a:t>Online Expense Form</a:t>
            </a:r>
          </a:p>
        </p:txBody>
      </p:sp>
      <p:sp>
        <p:nvSpPr>
          <p:cNvPr id="8" name="TextBox 7"/>
          <p:cNvSpPr txBox="1"/>
          <p:nvPr/>
        </p:nvSpPr>
        <p:spPr>
          <a:xfrm>
            <a:off x="899592" y="3212976"/>
            <a:ext cx="1008112" cy="369332"/>
          </a:xfrm>
          <a:prstGeom prst="rect">
            <a:avLst/>
          </a:prstGeom>
          <a:noFill/>
        </p:spPr>
        <p:txBody>
          <a:bodyPr wrap="square" rtlCol="0">
            <a:spAutoFit/>
          </a:bodyPr>
          <a:lstStyle/>
          <a:p>
            <a:r>
              <a:rPr lang="en-GB" dirty="0">
                <a:solidFill>
                  <a:schemeClr val="bg1"/>
                </a:solidFill>
              </a:rPr>
              <a:t>Picture?</a:t>
            </a:r>
            <a:endParaRPr lang="en-US" dirty="0">
              <a:solidFill>
                <a:schemeClr val="bg1"/>
              </a:solidFill>
            </a:endParaRPr>
          </a:p>
        </p:txBody>
      </p:sp>
      <p:sp>
        <p:nvSpPr>
          <p:cNvPr id="5" name="Rectangle 4"/>
          <p:cNvSpPr/>
          <p:nvPr/>
        </p:nvSpPr>
        <p:spPr>
          <a:xfrm>
            <a:off x="179512" y="188640"/>
            <a:ext cx="8784976" cy="6480720"/>
          </a:xfrm>
          <a:prstGeom prst="rect">
            <a:avLst/>
          </a:prstGeom>
          <a:noFill/>
          <a:ln w="38100">
            <a:solidFill>
              <a:srgbClr val="FEDE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p:cNvSpPr txBox="1"/>
          <p:nvPr/>
        </p:nvSpPr>
        <p:spPr>
          <a:xfrm>
            <a:off x="599210" y="1412483"/>
            <a:ext cx="8208912" cy="4370427"/>
          </a:xfrm>
          <a:prstGeom prst="rect">
            <a:avLst/>
          </a:prstGeom>
          <a:noFill/>
        </p:spPr>
        <p:txBody>
          <a:bodyPr wrap="square" lIns="91440" tIns="45720" rIns="91440" bIns="45720" rtlCol="0" anchor="t">
            <a:spAutoFit/>
          </a:bodyPr>
          <a:lstStyle/>
          <a:p>
            <a:r>
              <a:rPr lang="en-US" sz="2000" dirty="0">
                <a:latin typeface="Century Gothic"/>
              </a:rPr>
              <a:t>Things to remember when claiming for an expense:</a:t>
            </a:r>
          </a:p>
          <a:p>
            <a:endParaRPr lang="en-US" sz="2000" dirty="0">
              <a:latin typeface="Century Gothic" panose="020B0502020202020204" pitchFamily="34" charset="0"/>
            </a:endParaRPr>
          </a:p>
          <a:p>
            <a:pPr marL="285750" indent="-285750">
              <a:buFont typeface="Arial" panose="020B0604020202020204" pitchFamily="34" charset="0"/>
              <a:buChar char="•"/>
            </a:pPr>
            <a:r>
              <a:rPr lang="en-GB" sz="2000" dirty="0">
                <a:latin typeface="Century Gothic" panose="020B0502020202020204" pitchFamily="34" charset="0"/>
              </a:rPr>
              <a:t>You can only claim an expense for yourself, the Bank account details on the claim must be your own.</a:t>
            </a:r>
          </a:p>
          <a:p>
            <a:pPr marL="285750" indent="-285750">
              <a:buFont typeface="Arial" panose="020B0604020202020204" pitchFamily="34" charset="0"/>
              <a:buChar char="•"/>
            </a:pPr>
            <a:endParaRPr lang="en-GB" sz="2000" dirty="0">
              <a:latin typeface="Century Gothic" panose="020B0502020202020204" pitchFamily="34" charset="0"/>
            </a:endParaRPr>
          </a:p>
          <a:p>
            <a:pPr marL="285750" indent="-285750">
              <a:buFont typeface="Arial" panose="020B0604020202020204" pitchFamily="34" charset="0"/>
              <a:buChar char="•"/>
            </a:pPr>
            <a:r>
              <a:rPr lang="en-GB" sz="2000" dirty="0">
                <a:latin typeface="Century Gothic"/>
              </a:rPr>
              <a:t>Upload all evidence to support the claim. Must have a receipt for refund.</a:t>
            </a:r>
          </a:p>
          <a:p>
            <a:pPr marL="285750" indent="-285750">
              <a:buFont typeface="Arial" panose="020B0604020202020204" pitchFamily="34" charset="0"/>
              <a:buChar char="•"/>
            </a:pPr>
            <a:endParaRPr lang="en-GB" sz="2000" dirty="0">
              <a:latin typeface="Century Gothic" panose="020B0502020202020204" pitchFamily="34" charset="0"/>
            </a:endParaRPr>
          </a:p>
          <a:p>
            <a:pPr marL="285750" indent="-285750">
              <a:buFont typeface="Arial" panose="020B0604020202020204" pitchFamily="34" charset="0"/>
              <a:buChar char="•"/>
            </a:pPr>
            <a:r>
              <a:rPr lang="en-GB" sz="2000" dirty="0">
                <a:latin typeface="Century Gothic" panose="020B0502020202020204" pitchFamily="34" charset="0"/>
              </a:rPr>
              <a:t>Brief but clear description on what the expense claim is for.</a:t>
            </a:r>
          </a:p>
          <a:p>
            <a:endParaRPr lang="en-GB" sz="2000" dirty="0">
              <a:latin typeface="Century Gothic" panose="020B0502020202020204" pitchFamily="34" charset="0"/>
            </a:endParaRPr>
          </a:p>
          <a:p>
            <a:pPr marL="285750" indent="-285750">
              <a:buFont typeface="Arial" panose="020B0604020202020204" pitchFamily="34" charset="0"/>
              <a:buChar char="•"/>
            </a:pPr>
            <a:r>
              <a:rPr lang="en-GB" sz="2000" dirty="0">
                <a:latin typeface="Century Gothic"/>
              </a:rPr>
              <a:t>Please note, just because you have submitted your claim this does not guarantee reimbursement. Check with the President and Treasurer before purchasing anything.</a:t>
            </a:r>
            <a:endParaRPr lang="en-GB" sz="2000" dirty="0">
              <a:latin typeface="Century Gothic" panose="020B0502020202020204" pitchFamily="34" charset="0"/>
            </a:endParaRPr>
          </a:p>
          <a:p>
            <a:pPr marL="285750" indent="-285750">
              <a:buFontTx/>
              <a:buChar char="-"/>
            </a:pPr>
            <a:endParaRPr lang="en-GB" dirty="0">
              <a:latin typeface="Century Gothic" panose="020B0502020202020204" pitchFamily="34" charset="0"/>
            </a:endParaRPr>
          </a:p>
        </p:txBody>
      </p:sp>
      <p:pic>
        <p:nvPicPr>
          <p:cNvPr id="9220"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44408" y="5701903"/>
            <a:ext cx="646113" cy="858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TextBox 9"/>
          <p:cNvSpPr txBox="1"/>
          <p:nvPr/>
        </p:nvSpPr>
        <p:spPr>
          <a:xfrm>
            <a:off x="53125" y="6328385"/>
            <a:ext cx="2520280" cy="923330"/>
          </a:xfrm>
          <a:prstGeom prst="rect">
            <a:avLst/>
          </a:prstGeom>
          <a:noFill/>
        </p:spPr>
        <p:txBody>
          <a:bodyPr wrap="square" lIns="91440" tIns="45720" rIns="91440" bIns="45720" rtlCol="0" anchor="t">
            <a:spAutoFit/>
          </a:bodyPr>
          <a:lstStyle/>
          <a:p>
            <a:pPr algn="ctr"/>
            <a:r>
              <a:rPr lang="en-GB" dirty="0">
                <a:latin typeface="Century Gothic" panose="020B0502020202020204" pitchFamily="34" charset="0"/>
                <a:hlinkClick r:id="rId4"/>
              </a:rPr>
              <a:t>susocs@essex.ac.uk</a:t>
            </a:r>
            <a:endParaRPr lang="en-GB" dirty="0">
              <a:latin typeface="Century Gothic" panose="020B0502020202020204" pitchFamily="34" charset="0"/>
            </a:endParaRPr>
          </a:p>
          <a:p>
            <a:pPr algn="ctr"/>
            <a:endParaRPr lang="en-GB" dirty="0">
              <a:latin typeface="Century Gothic" panose="020B0502020202020204" pitchFamily="34" charset="0"/>
            </a:endParaRPr>
          </a:p>
          <a:p>
            <a:pPr algn="ctr"/>
            <a:endParaRPr lang="en-GB" dirty="0">
              <a:latin typeface="Century Gothic" panose="020B0502020202020204" pitchFamily="34" charset="0"/>
            </a:endParaRPr>
          </a:p>
        </p:txBody>
      </p:sp>
      <p:sp>
        <p:nvSpPr>
          <p:cNvPr id="9" name="TextBox 8">
            <a:extLst>
              <a:ext uri="{FF2B5EF4-FFF2-40B4-BE49-F238E27FC236}">
                <a16:creationId xmlns:a16="http://schemas.microsoft.com/office/drawing/2014/main" id="{0E0D8642-2382-41A6-8268-614309134ABC}"/>
              </a:ext>
            </a:extLst>
          </p:cNvPr>
          <p:cNvSpPr txBox="1"/>
          <p:nvPr/>
        </p:nvSpPr>
        <p:spPr>
          <a:xfrm>
            <a:off x="8494062" y="240375"/>
            <a:ext cx="625487" cy="369332"/>
          </a:xfrm>
          <a:prstGeom prst="rect">
            <a:avLst/>
          </a:prstGeom>
          <a:noFill/>
        </p:spPr>
        <p:txBody>
          <a:bodyPr wrap="square" rtlCol="0">
            <a:spAutoFit/>
          </a:bodyPr>
          <a:lstStyle/>
          <a:p>
            <a:r>
              <a:rPr lang="en-GB" dirty="0">
                <a:latin typeface="Century Gothic" panose="020B0502020202020204" pitchFamily="34" charset="0"/>
              </a:rPr>
              <a:t>19</a:t>
            </a:r>
          </a:p>
        </p:txBody>
      </p:sp>
    </p:spTree>
    <p:extLst>
      <p:ext uri="{BB962C8B-B14F-4D97-AF65-F5344CB8AC3E}">
        <p14:creationId xmlns:p14="http://schemas.microsoft.com/office/powerpoint/2010/main" val="20606661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899592" y="3212976"/>
            <a:ext cx="1008112" cy="369332"/>
          </a:xfrm>
          <a:prstGeom prst="rect">
            <a:avLst/>
          </a:prstGeom>
          <a:noFill/>
        </p:spPr>
        <p:txBody>
          <a:bodyPr wrap="square" rtlCol="0">
            <a:spAutoFit/>
          </a:bodyPr>
          <a:lstStyle/>
          <a:p>
            <a:r>
              <a:rPr lang="en-GB" dirty="0">
                <a:solidFill>
                  <a:schemeClr val="bg1"/>
                </a:solidFill>
              </a:rPr>
              <a:t>Picture?</a:t>
            </a:r>
            <a:endParaRPr lang="en-US" dirty="0">
              <a:solidFill>
                <a:schemeClr val="bg1"/>
              </a:solidFill>
            </a:endParaRPr>
          </a:p>
        </p:txBody>
      </p:sp>
      <p:sp>
        <p:nvSpPr>
          <p:cNvPr id="5" name="Rectangle 4"/>
          <p:cNvSpPr/>
          <p:nvPr/>
        </p:nvSpPr>
        <p:spPr>
          <a:xfrm>
            <a:off x="179512" y="188640"/>
            <a:ext cx="8784976" cy="6480720"/>
          </a:xfrm>
          <a:prstGeom prst="rect">
            <a:avLst/>
          </a:prstGeom>
          <a:noFill/>
          <a:ln w="38100">
            <a:solidFill>
              <a:srgbClr val="FEDE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p:cNvSpPr txBox="1"/>
          <p:nvPr/>
        </p:nvSpPr>
        <p:spPr>
          <a:xfrm>
            <a:off x="514872" y="1417638"/>
            <a:ext cx="8208912" cy="4708981"/>
          </a:xfrm>
          <a:prstGeom prst="rect">
            <a:avLst/>
          </a:prstGeom>
          <a:noFill/>
        </p:spPr>
        <p:txBody>
          <a:bodyPr wrap="square" lIns="91440" tIns="45720" rIns="91440" bIns="45720" rtlCol="0" anchor="t">
            <a:spAutoFit/>
          </a:bodyPr>
          <a:lstStyle/>
          <a:p>
            <a:r>
              <a:rPr lang="en-US" sz="2000" dirty="0">
                <a:latin typeface="Century Gothic"/>
              </a:rPr>
              <a:t>On some occasions you may need to drive to an event or trip.</a:t>
            </a:r>
          </a:p>
          <a:p>
            <a:endParaRPr lang="en-US" sz="2000" dirty="0">
              <a:latin typeface="Century Gothic"/>
            </a:endParaRPr>
          </a:p>
          <a:p>
            <a:r>
              <a:rPr lang="en-US" sz="2000" dirty="0">
                <a:latin typeface="Century Gothic"/>
              </a:rPr>
              <a:t>Mileage claims are always sent to the Society team for approval.</a:t>
            </a:r>
          </a:p>
          <a:p>
            <a:endParaRPr lang="en-US" sz="2000" dirty="0">
              <a:latin typeface="Century Gothic" panose="020B0502020202020204" pitchFamily="34" charset="0"/>
            </a:endParaRPr>
          </a:p>
          <a:p>
            <a:r>
              <a:rPr lang="en-US" sz="2000" dirty="0">
                <a:latin typeface="Century Gothic" panose="020B0502020202020204" pitchFamily="34" charset="0"/>
              </a:rPr>
              <a:t>For an expense to be approved the student must have provided a copy of their Driving License (photo of license front and back) and a copy of their Insurance document.</a:t>
            </a:r>
          </a:p>
          <a:p>
            <a:endParaRPr lang="en-US" sz="2000" dirty="0">
              <a:latin typeface="Century Gothic" panose="020B0502020202020204" pitchFamily="34" charset="0"/>
            </a:endParaRPr>
          </a:p>
          <a:p>
            <a:r>
              <a:rPr lang="en-US" sz="2000" dirty="0">
                <a:latin typeface="Century Gothic" panose="020B0502020202020204" pitchFamily="34" charset="0"/>
              </a:rPr>
              <a:t>When submitting a Millage Expense claim, please state the postcode of where your journey started and where it ended, we also need full names of all passengers. </a:t>
            </a:r>
          </a:p>
          <a:p>
            <a:endParaRPr lang="en-US" sz="2000" dirty="0">
              <a:latin typeface="Century Gothic" panose="020B0502020202020204" pitchFamily="34" charset="0"/>
            </a:endParaRPr>
          </a:p>
          <a:p>
            <a:r>
              <a:rPr lang="en-US" sz="2000" dirty="0">
                <a:latin typeface="Century Gothic"/>
              </a:rPr>
              <a:t>Use this to work out total number of miles travelled: </a:t>
            </a:r>
            <a:r>
              <a:rPr lang="en-US" sz="1600" dirty="0">
                <a:latin typeface="Century Gothic"/>
                <a:hlinkClick r:id="rId3"/>
              </a:rPr>
              <a:t>http://www.theaa.com/route-planner/index.jsp</a:t>
            </a:r>
            <a:endParaRPr lang="en-US" sz="2000" dirty="0">
              <a:latin typeface="Century Gothic" panose="020B0502020202020204" pitchFamily="34" charset="0"/>
            </a:endParaRPr>
          </a:p>
          <a:p>
            <a:endParaRPr lang="en-US" sz="2000" dirty="0">
              <a:latin typeface="Century Gothic" panose="020B0502020202020204" pitchFamily="34" charset="0"/>
            </a:endParaRPr>
          </a:p>
        </p:txBody>
      </p:sp>
      <p:pic>
        <p:nvPicPr>
          <p:cNvPr id="9220"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244408" y="5701903"/>
            <a:ext cx="646113" cy="858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TextBox 9"/>
          <p:cNvSpPr txBox="1"/>
          <p:nvPr/>
        </p:nvSpPr>
        <p:spPr>
          <a:xfrm>
            <a:off x="71054" y="6337350"/>
            <a:ext cx="2520280" cy="923330"/>
          </a:xfrm>
          <a:prstGeom prst="rect">
            <a:avLst/>
          </a:prstGeom>
          <a:noFill/>
        </p:spPr>
        <p:txBody>
          <a:bodyPr wrap="square" lIns="91440" tIns="45720" rIns="91440" bIns="45720" rtlCol="0" anchor="t">
            <a:spAutoFit/>
          </a:bodyPr>
          <a:lstStyle/>
          <a:p>
            <a:pPr algn="ctr"/>
            <a:r>
              <a:rPr lang="en-GB" dirty="0">
                <a:latin typeface="Century Gothic" panose="020B0502020202020204" pitchFamily="34" charset="0"/>
                <a:hlinkClick r:id="rId5"/>
              </a:rPr>
              <a:t>susocs@essex.ac.uk</a:t>
            </a:r>
            <a:endParaRPr lang="en-GB" dirty="0">
              <a:latin typeface="Century Gothic" panose="020B0502020202020204" pitchFamily="34" charset="0"/>
            </a:endParaRPr>
          </a:p>
          <a:p>
            <a:pPr algn="ctr"/>
            <a:endParaRPr lang="en-GB" dirty="0">
              <a:latin typeface="Century Gothic" panose="020B0502020202020204" pitchFamily="34" charset="0"/>
            </a:endParaRPr>
          </a:p>
          <a:p>
            <a:pPr algn="ctr"/>
            <a:endParaRPr lang="en-GB" dirty="0">
              <a:latin typeface="Century Gothic" panose="020B0502020202020204" pitchFamily="34" charset="0"/>
            </a:endParaRPr>
          </a:p>
        </p:txBody>
      </p:sp>
      <p:sp>
        <p:nvSpPr>
          <p:cNvPr id="2" name="Title 1">
            <a:extLst>
              <a:ext uri="{FF2B5EF4-FFF2-40B4-BE49-F238E27FC236}">
                <a16:creationId xmlns:a16="http://schemas.microsoft.com/office/drawing/2014/main" id="{63B49F91-D067-759B-F519-F261A2607050}"/>
              </a:ext>
            </a:extLst>
          </p:cNvPr>
          <p:cNvSpPr txBox="1">
            <a:spLocks/>
          </p:cNvSpPr>
          <p:nvPr/>
        </p:nvSpPr>
        <p:spPr>
          <a:xfrm>
            <a:off x="457200" y="274638"/>
            <a:ext cx="8229600" cy="11430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sz="4000" b="1" dirty="0">
                <a:solidFill>
                  <a:sysClr val="windowText" lastClr="000000"/>
                </a:solidFill>
                <a:latin typeface="Century Gothic" panose="020B0502020202020204" pitchFamily="34" charset="0"/>
              </a:rPr>
              <a:t>Mileage expenses</a:t>
            </a:r>
          </a:p>
        </p:txBody>
      </p:sp>
    </p:spTree>
    <p:extLst>
      <p:ext uri="{BB962C8B-B14F-4D97-AF65-F5344CB8AC3E}">
        <p14:creationId xmlns:p14="http://schemas.microsoft.com/office/powerpoint/2010/main" val="213758360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899592" y="3212976"/>
            <a:ext cx="1008112" cy="369332"/>
          </a:xfrm>
          <a:prstGeom prst="rect">
            <a:avLst/>
          </a:prstGeom>
          <a:noFill/>
        </p:spPr>
        <p:txBody>
          <a:bodyPr wrap="square" rtlCol="0">
            <a:spAutoFit/>
          </a:bodyPr>
          <a:lstStyle/>
          <a:p>
            <a:r>
              <a:rPr lang="en-GB" dirty="0">
                <a:solidFill>
                  <a:schemeClr val="bg1"/>
                </a:solidFill>
              </a:rPr>
              <a:t>Picture?</a:t>
            </a:r>
            <a:endParaRPr lang="en-US" dirty="0">
              <a:solidFill>
                <a:schemeClr val="bg1"/>
              </a:solidFill>
            </a:endParaRPr>
          </a:p>
        </p:txBody>
      </p:sp>
      <p:sp>
        <p:nvSpPr>
          <p:cNvPr id="5" name="Rectangle 4"/>
          <p:cNvSpPr/>
          <p:nvPr/>
        </p:nvSpPr>
        <p:spPr>
          <a:xfrm>
            <a:off x="179512" y="188640"/>
            <a:ext cx="8784976" cy="6480720"/>
          </a:xfrm>
          <a:prstGeom prst="rect">
            <a:avLst/>
          </a:prstGeom>
          <a:noFill/>
          <a:ln w="38100">
            <a:solidFill>
              <a:srgbClr val="FEDE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p:cNvSpPr txBox="1"/>
          <p:nvPr/>
        </p:nvSpPr>
        <p:spPr>
          <a:xfrm>
            <a:off x="844386" y="1364410"/>
            <a:ext cx="8208912" cy="1015663"/>
          </a:xfrm>
          <a:prstGeom prst="rect">
            <a:avLst/>
          </a:prstGeom>
          <a:noFill/>
        </p:spPr>
        <p:txBody>
          <a:bodyPr wrap="square" lIns="91440" tIns="45720" rIns="91440" bIns="45720" rtlCol="0" anchor="t">
            <a:spAutoFit/>
          </a:bodyPr>
          <a:lstStyle/>
          <a:p>
            <a:r>
              <a:rPr lang="en-US" sz="2000" dirty="0">
                <a:latin typeface="Century Gothic"/>
              </a:rPr>
              <a:t>Use the table below to work out how much Mileage you can claim for.</a:t>
            </a:r>
          </a:p>
          <a:p>
            <a:endParaRPr lang="en-US" sz="2000" dirty="0">
              <a:latin typeface="Century Gothic" panose="020B0502020202020204" pitchFamily="34" charset="0"/>
            </a:endParaRPr>
          </a:p>
        </p:txBody>
      </p:sp>
      <p:pic>
        <p:nvPicPr>
          <p:cNvPr id="9220"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44408" y="5701903"/>
            <a:ext cx="646113" cy="858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TextBox 9"/>
          <p:cNvSpPr txBox="1"/>
          <p:nvPr/>
        </p:nvSpPr>
        <p:spPr>
          <a:xfrm>
            <a:off x="71054" y="6337350"/>
            <a:ext cx="2520280" cy="923330"/>
          </a:xfrm>
          <a:prstGeom prst="rect">
            <a:avLst/>
          </a:prstGeom>
          <a:noFill/>
        </p:spPr>
        <p:txBody>
          <a:bodyPr wrap="square" lIns="91440" tIns="45720" rIns="91440" bIns="45720" rtlCol="0" anchor="t">
            <a:spAutoFit/>
          </a:bodyPr>
          <a:lstStyle/>
          <a:p>
            <a:pPr algn="ctr"/>
            <a:r>
              <a:rPr lang="en-GB" dirty="0">
                <a:latin typeface="Century Gothic" panose="020B0502020202020204" pitchFamily="34" charset="0"/>
                <a:hlinkClick r:id="rId4"/>
              </a:rPr>
              <a:t>susocs@essex.ac.uk</a:t>
            </a:r>
            <a:endParaRPr lang="en-GB" dirty="0">
              <a:latin typeface="Century Gothic" panose="020B0502020202020204" pitchFamily="34" charset="0"/>
            </a:endParaRPr>
          </a:p>
          <a:p>
            <a:pPr algn="ctr"/>
            <a:endParaRPr lang="en-GB" dirty="0">
              <a:latin typeface="Century Gothic" panose="020B0502020202020204" pitchFamily="34" charset="0"/>
            </a:endParaRPr>
          </a:p>
          <a:p>
            <a:pPr algn="ctr"/>
            <a:endParaRPr lang="en-GB" dirty="0">
              <a:latin typeface="Century Gothic" panose="020B0502020202020204" pitchFamily="34" charset="0"/>
            </a:endParaRPr>
          </a:p>
        </p:txBody>
      </p:sp>
      <p:graphicFrame>
        <p:nvGraphicFramePr>
          <p:cNvPr id="2" name="Table 2">
            <a:extLst>
              <a:ext uri="{FF2B5EF4-FFF2-40B4-BE49-F238E27FC236}">
                <a16:creationId xmlns:a16="http://schemas.microsoft.com/office/drawing/2014/main" id="{08E9D9F2-1997-67B8-6969-AC2BDCA09FC4}"/>
              </a:ext>
            </a:extLst>
          </p:cNvPr>
          <p:cNvGraphicFramePr>
            <a:graphicFrameLocks noGrp="1"/>
          </p:cNvGraphicFramePr>
          <p:nvPr>
            <p:extLst>
              <p:ext uri="{D42A27DB-BD31-4B8C-83A1-F6EECF244321}">
                <p14:modId xmlns:p14="http://schemas.microsoft.com/office/powerpoint/2010/main" val="461752333"/>
              </p:ext>
            </p:extLst>
          </p:nvPr>
        </p:nvGraphicFramePr>
        <p:xfrm>
          <a:off x="1409077" y="2252888"/>
          <a:ext cx="6096000" cy="222504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3476150983"/>
                    </a:ext>
                  </a:extLst>
                </a:gridCol>
                <a:gridCol w="3048000">
                  <a:extLst>
                    <a:ext uri="{9D8B030D-6E8A-4147-A177-3AD203B41FA5}">
                      <a16:colId xmlns:a16="http://schemas.microsoft.com/office/drawing/2014/main" val="465547694"/>
                    </a:ext>
                  </a:extLst>
                </a:gridCol>
              </a:tblGrid>
              <a:tr h="370840">
                <a:tc>
                  <a:txBody>
                    <a:bodyPr/>
                    <a:lstStyle/>
                    <a:p>
                      <a:r>
                        <a:rPr lang="en-US" dirty="0"/>
                        <a:t>Number of Passengers </a:t>
                      </a:r>
                      <a:endParaRPr lang="en-GB" dirty="0"/>
                    </a:p>
                  </a:txBody>
                  <a:tcPr/>
                </a:tc>
                <a:tc>
                  <a:txBody>
                    <a:bodyPr/>
                    <a:lstStyle/>
                    <a:p>
                      <a:r>
                        <a:rPr lang="en-US" dirty="0"/>
                        <a:t>Amount per mile</a:t>
                      </a:r>
                      <a:endParaRPr lang="en-GB" dirty="0"/>
                    </a:p>
                  </a:txBody>
                  <a:tcPr/>
                </a:tc>
                <a:extLst>
                  <a:ext uri="{0D108BD9-81ED-4DB2-BD59-A6C34878D82A}">
                    <a16:rowId xmlns:a16="http://schemas.microsoft.com/office/drawing/2014/main" val="4219242308"/>
                  </a:ext>
                </a:extLst>
              </a:tr>
              <a:tr h="370840">
                <a:tc>
                  <a:txBody>
                    <a:bodyPr/>
                    <a:lstStyle/>
                    <a:p>
                      <a:r>
                        <a:rPr lang="en-US" dirty="0"/>
                        <a:t>1 Person in car</a:t>
                      </a:r>
                      <a:endParaRPr lang="en-GB" dirty="0"/>
                    </a:p>
                  </a:txBody>
                  <a:tcPr/>
                </a:tc>
                <a:tc>
                  <a:txBody>
                    <a:bodyPr/>
                    <a:lstStyle/>
                    <a:p>
                      <a:r>
                        <a:rPr lang="en-US" dirty="0"/>
                        <a:t>25p per mile</a:t>
                      </a:r>
                      <a:endParaRPr lang="en-GB" dirty="0"/>
                    </a:p>
                  </a:txBody>
                  <a:tcPr/>
                </a:tc>
                <a:extLst>
                  <a:ext uri="{0D108BD9-81ED-4DB2-BD59-A6C34878D82A}">
                    <a16:rowId xmlns:a16="http://schemas.microsoft.com/office/drawing/2014/main" val="1726821575"/>
                  </a:ext>
                </a:extLst>
              </a:tr>
              <a:tr h="370840">
                <a:tc>
                  <a:txBody>
                    <a:bodyPr/>
                    <a:lstStyle/>
                    <a:p>
                      <a:r>
                        <a:rPr lang="en-US" dirty="0"/>
                        <a:t>2 People in car</a:t>
                      </a:r>
                      <a:endParaRPr lang="en-GB" dirty="0"/>
                    </a:p>
                  </a:txBody>
                  <a:tcPr/>
                </a:tc>
                <a:tc>
                  <a:txBody>
                    <a:bodyPr/>
                    <a:lstStyle/>
                    <a:p>
                      <a:r>
                        <a:rPr lang="en-US" dirty="0"/>
                        <a:t>30p per mile</a:t>
                      </a:r>
                      <a:endParaRPr lang="en-GB" dirty="0"/>
                    </a:p>
                  </a:txBody>
                  <a:tcPr/>
                </a:tc>
                <a:extLst>
                  <a:ext uri="{0D108BD9-81ED-4DB2-BD59-A6C34878D82A}">
                    <a16:rowId xmlns:a16="http://schemas.microsoft.com/office/drawing/2014/main" val="133703590"/>
                  </a:ext>
                </a:extLst>
              </a:tr>
              <a:tr h="370840">
                <a:tc>
                  <a:txBody>
                    <a:bodyPr/>
                    <a:lstStyle/>
                    <a:p>
                      <a:r>
                        <a:rPr lang="en-US" dirty="0"/>
                        <a:t>3 People in car</a:t>
                      </a:r>
                      <a:endParaRPr lang="en-GB" dirty="0"/>
                    </a:p>
                  </a:txBody>
                  <a:tcPr/>
                </a:tc>
                <a:tc>
                  <a:txBody>
                    <a:bodyPr/>
                    <a:lstStyle/>
                    <a:p>
                      <a:r>
                        <a:rPr lang="en-US" dirty="0"/>
                        <a:t>35p per mile</a:t>
                      </a:r>
                      <a:endParaRPr lang="en-GB" dirty="0"/>
                    </a:p>
                  </a:txBody>
                  <a:tcPr/>
                </a:tc>
                <a:extLst>
                  <a:ext uri="{0D108BD9-81ED-4DB2-BD59-A6C34878D82A}">
                    <a16:rowId xmlns:a16="http://schemas.microsoft.com/office/drawing/2014/main" val="2309664961"/>
                  </a:ext>
                </a:extLst>
              </a:tr>
              <a:tr h="370840">
                <a:tc>
                  <a:txBody>
                    <a:bodyPr/>
                    <a:lstStyle/>
                    <a:p>
                      <a:r>
                        <a:rPr lang="en-US" dirty="0"/>
                        <a:t>4 People in car</a:t>
                      </a:r>
                      <a:endParaRPr lang="en-GB" dirty="0"/>
                    </a:p>
                  </a:txBody>
                  <a:tcPr/>
                </a:tc>
                <a:tc>
                  <a:txBody>
                    <a:bodyPr/>
                    <a:lstStyle/>
                    <a:p>
                      <a:r>
                        <a:rPr lang="en-US" dirty="0"/>
                        <a:t>40p per mile</a:t>
                      </a:r>
                      <a:endParaRPr lang="en-GB" dirty="0"/>
                    </a:p>
                  </a:txBody>
                  <a:tcPr/>
                </a:tc>
                <a:extLst>
                  <a:ext uri="{0D108BD9-81ED-4DB2-BD59-A6C34878D82A}">
                    <a16:rowId xmlns:a16="http://schemas.microsoft.com/office/drawing/2014/main" val="3651618909"/>
                  </a:ext>
                </a:extLst>
              </a:tr>
              <a:tr h="370840">
                <a:tc>
                  <a:txBody>
                    <a:bodyPr/>
                    <a:lstStyle/>
                    <a:p>
                      <a:r>
                        <a:rPr lang="en-US" dirty="0"/>
                        <a:t>5 People in car</a:t>
                      </a:r>
                      <a:endParaRPr lang="en-GB" dirty="0"/>
                    </a:p>
                  </a:txBody>
                  <a:tcPr/>
                </a:tc>
                <a:tc>
                  <a:txBody>
                    <a:bodyPr/>
                    <a:lstStyle/>
                    <a:p>
                      <a:r>
                        <a:rPr lang="en-US" dirty="0"/>
                        <a:t>45p per mile</a:t>
                      </a:r>
                      <a:endParaRPr lang="en-GB" dirty="0"/>
                    </a:p>
                  </a:txBody>
                  <a:tcPr/>
                </a:tc>
                <a:extLst>
                  <a:ext uri="{0D108BD9-81ED-4DB2-BD59-A6C34878D82A}">
                    <a16:rowId xmlns:a16="http://schemas.microsoft.com/office/drawing/2014/main" val="4247658544"/>
                  </a:ext>
                </a:extLst>
              </a:tr>
            </a:tbl>
          </a:graphicData>
        </a:graphic>
      </p:graphicFrame>
      <p:sp>
        <p:nvSpPr>
          <p:cNvPr id="3" name="TextBox 2">
            <a:extLst>
              <a:ext uri="{FF2B5EF4-FFF2-40B4-BE49-F238E27FC236}">
                <a16:creationId xmlns:a16="http://schemas.microsoft.com/office/drawing/2014/main" id="{FAB2412B-5E75-1313-2CB4-B22CE5DFFED5}"/>
              </a:ext>
            </a:extLst>
          </p:cNvPr>
          <p:cNvSpPr txBox="1"/>
          <p:nvPr/>
        </p:nvSpPr>
        <p:spPr>
          <a:xfrm>
            <a:off x="683568" y="4745919"/>
            <a:ext cx="7331380" cy="1323439"/>
          </a:xfrm>
          <a:prstGeom prst="rect">
            <a:avLst/>
          </a:prstGeom>
          <a:noFill/>
        </p:spPr>
        <p:txBody>
          <a:bodyPr wrap="square" rtlCol="0">
            <a:spAutoFit/>
          </a:bodyPr>
          <a:lstStyle/>
          <a:p>
            <a:r>
              <a:rPr lang="en-US" sz="2000" dirty="0">
                <a:latin typeface="Century Gothic" panose="020B0502020202020204" pitchFamily="34" charset="0"/>
              </a:rPr>
              <a:t>For example, if you drove 2 people to an event and travelled 25 miles you would use the below workings out</a:t>
            </a:r>
          </a:p>
          <a:p>
            <a:endParaRPr lang="en-US" sz="2000" dirty="0">
              <a:latin typeface="Century Gothic" panose="020B0502020202020204" pitchFamily="34" charset="0"/>
            </a:endParaRPr>
          </a:p>
          <a:p>
            <a:r>
              <a:rPr lang="en-US" sz="2000" dirty="0">
                <a:latin typeface="Century Gothic" panose="020B0502020202020204" pitchFamily="34" charset="0"/>
              </a:rPr>
              <a:t>0.35 (3 people in car per) x 25 miles = £8.75.</a:t>
            </a:r>
            <a:endParaRPr lang="en-GB" sz="2000" dirty="0">
              <a:latin typeface="Century Gothic" panose="020B0502020202020204" pitchFamily="34" charset="0"/>
            </a:endParaRPr>
          </a:p>
        </p:txBody>
      </p:sp>
      <p:sp>
        <p:nvSpPr>
          <p:cNvPr id="7" name="Title 1">
            <a:extLst>
              <a:ext uri="{FF2B5EF4-FFF2-40B4-BE49-F238E27FC236}">
                <a16:creationId xmlns:a16="http://schemas.microsoft.com/office/drawing/2014/main" id="{D15F50AD-681B-167F-5F31-B8C57D0CA429}"/>
              </a:ext>
            </a:extLst>
          </p:cNvPr>
          <p:cNvSpPr txBox="1">
            <a:spLocks/>
          </p:cNvSpPr>
          <p:nvPr/>
        </p:nvSpPr>
        <p:spPr>
          <a:xfrm>
            <a:off x="457200" y="274638"/>
            <a:ext cx="8229600" cy="11430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sz="4000" b="1" dirty="0">
                <a:solidFill>
                  <a:sysClr val="windowText" lastClr="000000"/>
                </a:solidFill>
                <a:latin typeface="Century Gothic" panose="020B0502020202020204" pitchFamily="34" charset="0"/>
              </a:rPr>
              <a:t>Working out mileage claims</a:t>
            </a:r>
          </a:p>
        </p:txBody>
      </p:sp>
    </p:spTree>
    <p:extLst>
      <p:ext uri="{BB962C8B-B14F-4D97-AF65-F5344CB8AC3E}">
        <p14:creationId xmlns:p14="http://schemas.microsoft.com/office/powerpoint/2010/main" val="22086520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23528" y="165987"/>
            <a:ext cx="8568952" cy="1174781"/>
          </a:xfrm>
          <a:ln w="57150">
            <a:noFill/>
          </a:ln>
        </p:spPr>
        <p:style>
          <a:lnRef idx="2">
            <a:schemeClr val="dk1"/>
          </a:lnRef>
          <a:fillRef idx="1">
            <a:schemeClr val="lt1"/>
          </a:fillRef>
          <a:effectRef idx="0">
            <a:schemeClr val="dk1"/>
          </a:effectRef>
          <a:fontRef idx="minor">
            <a:schemeClr val="dk1"/>
          </a:fontRef>
        </p:style>
        <p:txBody>
          <a:bodyPr>
            <a:normAutofit/>
          </a:bodyPr>
          <a:lstStyle/>
          <a:p>
            <a:r>
              <a:rPr lang="en-US" sz="4000" b="1" dirty="0">
                <a:solidFill>
                  <a:schemeClr val="tx1"/>
                </a:solidFill>
                <a:latin typeface="Century Gothic" panose="020B0502020202020204" pitchFamily="34" charset="0"/>
              </a:rPr>
              <a:t>What Are Your Roles?</a:t>
            </a:r>
          </a:p>
        </p:txBody>
      </p:sp>
      <p:sp>
        <p:nvSpPr>
          <p:cNvPr id="8" name="TextBox 7"/>
          <p:cNvSpPr txBox="1"/>
          <p:nvPr/>
        </p:nvSpPr>
        <p:spPr>
          <a:xfrm>
            <a:off x="899592" y="3212976"/>
            <a:ext cx="1008112" cy="369332"/>
          </a:xfrm>
          <a:prstGeom prst="rect">
            <a:avLst/>
          </a:prstGeom>
          <a:noFill/>
        </p:spPr>
        <p:txBody>
          <a:bodyPr wrap="square" rtlCol="0">
            <a:spAutoFit/>
          </a:bodyPr>
          <a:lstStyle/>
          <a:p>
            <a:r>
              <a:rPr lang="en-GB" dirty="0">
                <a:solidFill>
                  <a:schemeClr val="bg1"/>
                </a:solidFill>
              </a:rPr>
              <a:t>Picture?</a:t>
            </a:r>
            <a:endParaRPr lang="en-US" dirty="0">
              <a:solidFill>
                <a:schemeClr val="bg1"/>
              </a:solidFill>
            </a:endParaRPr>
          </a:p>
        </p:txBody>
      </p:sp>
      <p:sp>
        <p:nvSpPr>
          <p:cNvPr id="5" name="Rectangle 4"/>
          <p:cNvSpPr/>
          <p:nvPr/>
        </p:nvSpPr>
        <p:spPr>
          <a:xfrm>
            <a:off x="179512" y="188640"/>
            <a:ext cx="8784976" cy="6480720"/>
          </a:xfrm>
          <a:prstGeom prst="rect">
            <a:avLst/>
          </a:prstGeom>
          <a:noFill/>
          <a:ln w="38100">
            <a:solidFill>
              <a:srgbClr val="FEDE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p:cNvSpPr txBox="1"/>
          <p:nvPr/>
        </p:nvSpPr>
        <p:spPr>
          <a:xfrm>
            <a:off x="395536" y="1648893"/>
            <a:ext cx="8352928" cy="3339376"/>
          </a:xfrm>
          <a:prstGeom prst="rect">
            <a:avLst/>
          </a:prstGeom>
          <a:noFill/>
        </p:spPr>
        <p:txBody>
          <a:bodyPr wrap="square" lIns="91440" tIns="45720" rIns="91440" bIns="45720" rtlCol="0" anchor="t">
            <a:spAutoFit/>
          </a:bodyPr>
          <a:lstStyle/>
          <a:p>
            <a:r>
              <a:rPr lang="en-GB" sz="2400" b="1" dirty="0">
                <a:latin typeface="Century Gothic"/>
              </a:rPr>
              <a:t>President &amp; Treasurer</a:t>
            </a:r>
            <a:endParaRPr lang="en-US" sz="2400" dirty="0">
              <a:latin typeface="Century Gothic"/>
            </a:endParaRPr>
          </a:p>
          <a:p>
            <a:pPr marL="342900" indent="-342900">
              <a:buFont typeface="Arial" panose="020B0604020202020204" pitchFamily="34" charset="0"/>
              <a:buChar char="•"/>
            </a:pPr>
            <a:endParaRPr lang="en-GB" sz="2000" dirty="0">
              <a:latin typeface="Century Gothic" panose="020B0502020202020204" pitchFamily="34" charset="0"/>
            </a:endParaRPr>
          </a:p>
          <a:p>
            <a:pPr marL="342900" indent="-342900">
              <a:buFont typeface="Arial" panose="020B0604020202020204" pitchFamily="34" charset="0"/>
              <a:buChar char="•"/>
            </a:pPr>
            <a:r>
              <a:rPr lang="en-GB" sz="2000" dirty="0">
                <a:latin typeface="Century Gothic" panose="020B0502020202020204" pitchFamily="34" charset="0"/>
              </a:rPr>
              <a:t>Together, you have primary responsibility for all your society or club finances.</a:t>
            </a:r>
          </a:p>
          <a:p>
            <a:pPr marL="342900" indent="-342900">
              <a:buFont typeface="Arial" panose="020B0604020202020204" pitchFamily="34" charset="0"/>
              <a:buChar char="•"/>
            </a:pPr>
            <a:endParaRPr lang="en-GB" sz="900" dirty="0">
              <a:latin typeface="Century Gothic" panose="020B0502020202020204" pitchFamily="34" charset="0"/>
            </a:endParaRPr>
          </a:p>
          <a:p>
            <a:pPr marL="342900" indent="-342900">
              <a:buFont typeface="Arial" panose="020B0604020202020204" pitchFamily="34" charset="0"/>
              <a:buChar char="•"/>
            </a:pPr>
            <a:r>
              <a:rPr lang="en-GB" sz="2000" dirty="0">
                <a:latin typeface="Century Gothic"/>
              </a:rPr>
              <a:t>You are responsible for paying in money received through events and fundraising, and for approving expenses    </a:t>
            </a:r>
            <a:r>
              <a:rPr lang="en-GB" sz="2000" i="1" dirty="0">
                <a:latin typeface="Century Gothic"/>
              </a:rPr>
              <a:t>(President only where the Treasurer is claiming back).</a:t>
            </a:r>
            <a:r>
              <a:rPr lang="en-GB" sz="2000" dirty="0">
                <a:latin typeface="Century Gothic"/>
              </a:rPr>
              <a:t> </a:t>
            </a:r>
            <a:endParaRPr lang="en-GB" sz="2000" dirty="0">
              <a:latin typeface="Century Gothic" panose="020B0502020202020204" pitchFamily="34" charset="0"/>
            </a:endParaRPr>
          </a:p>
          <a:p>
            <a:pPr marL="342900" indent="-342900">
              <a:buFont typeface="Arial" panose="020B0604020202020204" pitchFamily="34" charset="0"/>
              <a:buChar char="•"/>
            </a:pPr>
            <a:endParaRPr lang="en-GB" sz="900" dirty="0">
              <a:latin typeface="Century Gothic" panose="020B0502020202020204" pitchFamily="34" charset="0"/>
            </a:endParaRPr>
          </a:p>
          <a:p>
            <a:endParaRPr lang="en-GB" sz="900" dirty="0">
              <a:latin typeface="Century Gothic" panose="020B0502020202020204" pitchFamily="34" charset="0"/>
            </a:endParaRPr>
          </a:p>
          <a:p>
            <a:pPr marL="342900" indent="-342900">
              <a:buFont typeface="Arial" panose="020B0604020202020204" pitchFamily="34" charset="0"/>
              <a:buChar char="•"/>
            </a:pPr>
            <a:r>
              <a:rPr lang="en-GB" sz="2000" dirty="0">
                <a:latin typeface="Century Gothic" panose="020B0502020202020204" pitchFamily="34" charset="0"/>
              </a:rPr>
              <a:t>You must attend meetings called by the Student Activities Team, together with any training which the role requires.</a:t>
            </a:r>
          </a:p>
        </p:txBody>
      </p:sp>
      <p:pic>
        <p:nvPicPr>
          <p:cNvPr id="2051"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244408" y="5733256"/>
            <a:ext cx="641435" cy="8573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TextBox 8"/>
          <p:cNvSpPr txBox="1"/>
          <p:nvPr/>
        </p:nvSpPr>
        <p:spPr>
          <a:xfrm>
            <a:off x="97949" y="6310456"/>
            <a:ext cx="2520280" cy="923330"/>
          </a:xfrm>
          <a:prstGeom prst="rect">
            <a:avLst/>
          </a:prstGeom>
          <a:noFill/>
        </p:spPr>
        <p:txBody>
          <a:bodyPr wrap="square" lIns="91440" tIns="45720" rIns="91440" bIns="45720" rtlCol="0" anchor="t">
            <a:spAutoFit/>
          </a:bodyPr>
          <a:lstStyle/>
          <a:p>
            <a:pPr algn="ctr"/>
            <a:r>
              <a:rPr lang="en-GB" dirty="0">
                <a:latin typeface="Century Gothic" panose="020B0502020202020204" pitchFamily="34" charset="0"/>
                <a:hlinkClick r:id="rId4"/>
              </a:rPr>
              <a:t>susocs@essex.ac.uk</a:t>
            </a:r>
            <a:endParaRPr lang="en-GB" dirty="0">
              <a:latin typeface="Century Gothic" panose="020B0502020202020204" pitchFamily="34" charset="0"/>
            </a:endParaRPr>
          </a:p>
          <a:p>
            <a:pPr algn="ctr"/>
            <a:endParaRPr lang="en-GB" dirty="0">
              <a:latin typeface="Century Gothic" panose="020B0502020202020204" pitchFamily="34" charset="0"/>
            </a:endParaRPr>
          </a:p>
          <a:p>
            <a:pPr algn="ctr"/>
            <a:endParaRPr lang="en-GB" dirty="0">
              <a:latin typeface="Century Gothic" panose="020B0502020202020204" pitchFamily="34" charset="0"/>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4000" b="1" dirty="0">
                <a:solidFill>
                  <a:sysClr val="windowText" lastClr="000000"/>
                </a:solidFill>
                <a:latin typeface="Century Gothic" panose="020B0502020202020204" pitchFamily="34" charset="0"/>
              </a:rPr>
              <a:t>Donations</a:t>
            </a:r>
          </a:p>
        </p:txBody>
      </p:sp>
      <p:sp>
        <p:nvSpPr>
          <p:cNvPr id="3" name="Content Placeholder 2"/>
          <p:cNvSpPr>
            <a:spLocks noGrp="1"/>
          </p:cNvSpPr>
          <p:nvPr>
            <p:ph idx="1"/>
          </p:nvPr>
        </p:nvSpPr>
        <p:spPr>
          <a:xfrm>
            <a:off x="457200" y="1196752"/>
            <a:ext cx="8229600" cy="5256584"/>
          </a:xfrm>
        </p:spPr>
        <p:txBody>
          <a:bodyPr vert="horz" lIns="91440" tIns="45720" rIns="91440" bIns="45720" rtlCol="0" anchor="t">
            <a:noAutofit/>
          </a:bodyPr>
          <a:lstStyle/>
          <a:p>
            <a:pPr marL="0" indent="0">
              <a:buNone/>
            </a:pPr>
            <a:r>
              <a:rPr lang="en-GB" sz="1800" dirty="0">
                <a:latin typeface="Century Gothic" panose="020B0502020202020204" pitchFamily="34" charset="0"/>
              </a:rPr>
              <a:t>An individual or organisation, may just wish to offer a donation to your society. </a:t>
            </a:r>
            <a:r>
              <a:rPr lang="en-GB" sz="1800" dirty="0">
                <a:latin typeface="Century Gothic"/>
              </a:rPr>
              <a:t>All they need to do it make the payment into the SU’s bank account (details on next slide).</a:t>
            </a:r>
          </a:p>
          <a:p>
            <a:pPr marL="0" indent="0">
              <a:buNone/>
            </a:pPr>
            <a:endParaRPr lang="en-GB" sz="1800" dirty="0">
              <a:latin typeface="Century Gothic" panose="020B0502020202020204" pitchFamily="34" charset="0"/>
            </a:endParaRPr>
          </a:p>
          <a:p>
            <a:pPr marL="0" indent="0">
              <a:buNone/>
            </a:pPr>
            <a:r>
              <a:rPr lang="en-GB" sz="1800" dirty="0">
                <a:latin typeface="Century Gothic"/>
              </a:rPr>
              <a:t>When paying into the SU’s account, please make sure you use a reference that includes: Society/Society finance code (E.g. TVL for Travel society), the First Name Initial and Surname, state that it is a donation.</a:t>
            </a:r>
            <a:br>
              <a:rPr lang="en-GB" sz="1800" dirty="0">
                <a:latin typeface="Century Gothic" panose="020B0502020202020204" pitchFamily="34" charset="0"/>
              </a:rPr>
            </a:br>
            <a:br>
              <a:rPr lang="en-GB" sz="1800" dirty="0">
                <a:latin typeface="Century Gothic" panose="020B0502020202020204" pitchFamily="34" charset="0"/>
              </a:rPr>
            </a:br>
            <a:r>
              <a:rPr lang="en-GB" sz="1800" dirty="0">
                <a:latin typeface="Century Gothic"/>
              </a:rPr>
              <a:t>Example: </a:t>
            </a:r>
            <a:r>
              <a:rPr lang="en-GB" sz="1800" b="1" dirty="0">
                <a:latin typeface="Century Gothic"/>
              </a:rPr>
              <a:t>TVL/</a:t>
            </a:r>
            <a:r>
              <a:rPr lang="en-GB" sz="1800" b="1" dirty="0" err="1">
                <a:latin typeface="Century Gothic"/>
              </a:rPr>
              <a:t>T.Smith</a:t>
            </a:r>
            <a:r>
              <a:rPr lang="en-GB" sz="1800" b="1" dirty="0">
                <a:latin typeface="Century Gothic"/>
              </a:rPr>
              <a:t>/donation</a:t>
            </a:r>
            <a:br>
              <a:rPr lang="en-GB" sz="1800" dirty="0">
                <a:latin typeface="Century Gothic" panose="020B0502020202020204" pitchFamily="34" charset="0"/>
              </a:rPr>
            </a:br>
            <a:br>
              <a:rPr lang="en-GB" sz="1800" dirty="0">
                <a:latin typeface="Century Gothic" panose="020B0502020202020204" pitchFamily="34" charset="0"/>
              </a:rPr>
            </a:br>
            <a:r>
              <a:rPr lang="en-GB" sz="1800" dirty="0">
                <a:latin typeface="Century Gothic"/>
              </a:rPr>
              <a:t>Email </a:t>
            </a:r>
            <a:r>
              <a:rPr lang="en-GB" sz="1800" dirty="0">
                <a:latin typeface="Century Gothic"/>
                <a:hlinkClick r:id="rId3"/>
              </a:rPr>
              <a:t>suexpenses@essex.ac.uk</a:t>
            </a:r>
            <a:r>
              <a:rPr lang="en-GB" sz="1800" dirty="0">
                <a:latin typeface="Century Gothic"/>
              </a:rPr>
              <a:t> and </a:t>
            </a:r>
            <a:r>
              <a:rPr lang="en-GB" sz="1800" dirty="0">
                <a:latin typeface="Century Gothic"/>
                <a:hlinkClick r:id="rId4"/>
              </a:rPr>
              <a:t>susocs@essex.ac.uk</a:t>
            </a:r>
            <a:r>
              <a:rPr lang="en-GB" sz="1800" dirty="0">
                <a:latin typeface="Century Gothic"/>
              </a:rPr>
              <a:t> to state who has donated, what organisation they’re from, how much they have donated, and that it is a ‘charitable donation’.</a:t>
            </a:r>
            <a:r>
              <a:rPr lang="en-GB" sz="1800" dirty="0">
                <a:cs typeface="Calibri"/>
              </a:rPr>
              <a:t> </a:t>
            </a:r>
            <a:r>
              <a:rPr lang="en-GB" sz="1800" dirty="0">
                <a:latin typeface="Century Gothic" panose="020B0502020202020204" pitchFamily="34" charset="0"/>
              </a:rPr>
              <a:t>By stating that it is a charitable donation, the money will not be subject to VAT and the person/organisation donating is acknowledging that they do not want anything in return.</a:t>
            </a:r>
          </a:p>
        </p:txBody>
      </p:sp>
      <p:sp>
        <p:nvSpPr>
          <p:cNvPr id="4" name="Rectangle 3"/>
          <p:cNvSpPr/>
          <p:nvPr/>
        </p:nvSpPr>
        <p:spPr>
          <a:xfrm>
            <a:off x="179512" y="188640"/>
            <a:ext cx="8784976" cy="6480720"/>
          </a:xfrm>
          <a:prstGeom prst="rect">
            <a:avLst/>
          </a:prstGeom>
          <a:noFill/>
          <a:ln w="38100">
            <a:solidFill>
              <a:srgbClr val="FEDE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4339"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167141" y="5722822"/>
            <a:ext cx="646113" cy="858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Box 6"/>
          <p:cNvSpPr txBox="1"/>
          <p:nvPr/>
        </p:nvSpPr>
        <p:spPr>
          <a:xfrm>
            <a:off x="44160" y="6319420"/>
            <a:ext cx="2520280" cy="923330"/>
          </a:xfrm>
          <a:prstGeom prst="rect">
            <a:avLst/>
          </a:prstGeom>
          <a:noFill/>
        </p:spPr>
        <p:txBody>
          <a:bodyPr wrap="square" lIns="91440" tIns="45720" rIns="91440" bIns="45720" rtlCol="0" anchor="t">
            <a:spAutoFit/>
          </a:bodyPr>
          <a:lstStyle/>
          <a:p>
            <a:pPr algn="ctr"/>
            <a:r>
              <a:rPr lang="en-GB" dirty="0">
                <a:latin typeface="Century Gothic" panose="020B0502020202020204" pitchFamily="34" charset="0"/>
                <a:hlinkClick r:id="rId4"/>
              </a:rPr>
              <a:t>susocs@essex.ac.uk</a:t>
            </a:r>
            <a:endParaRPr lang="en-GB" dirty="0">
              <a:latin typeface="Century Gothic" panose="020B0502020202020204" pitchFamily="34" charset="0"/>
            </a:endParaRPr>
          </a:p>
          <a:p>
            <a:pPr algn="ctr"/>
            <a:endParaRPr lang="en-GB" dirty="0">
              <a:latin typeface="Century Gothic" panose="020B0502020202020204" pitchFamily="34" charset="0"/>
            </a:endParaRPr>
          </a:p>
          <a:p>
            <a:pPr algn="ctr"/>
            <a:endParaRPr lang="en-GB" dirty="0">
              <a:latin typeface="Century Gothic" panose="020B0502020202020204" pitchFamily="34" charset="0"/>
            </a:endParaRPr>
          </a:p>
        </p:txBody>
      </p:sp>
    </p:spTree>
    <p:extLst>
      <p:ext uri="{BB962C8B-B14F-4D97-AF65-F5344CB8AC3E}">
        <p14:creationId xmlns:p14="http://schemas.microsoft.com/office/powerpoint/2010/main" val="349921369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4000" b="1" dirty="0">
                <a:solidFill>
                  <a:sysClr val="windowText" lastClr="000000"/>
                </a:solidFill>
                <a:latin typeface="Century Gothic" panose="020B0502020202020204" pitchFamily="34" charset="0"/>
              </a:rPr>
              <a:t>Donations</a:t>
            </a:r>
          </a:p>
        </p:txBody>
      </p:sp>
      <p:sp>
        <p:nvSpPr>
          <p:cNvPr id="3" name="Content Placeholder 2"/>
          <p:cNvSpPr>
            <a:spLocks noGrp="1"/>
          </p:cNvSpPr>
          <p:nvPr>
            <p:ph idx="1"/>
          </p:nvPr>
        </p:nvSpPr>
        <p:spPr>
          <a:xfrm>
            <a:off x="457200" y="1196752"/>
            <a:ext cx="8229600" cy="5256584"/>
          </a:xfrm>
        </p:spPr>
        <p:txBody>
          <a:bodyPr vert="horz" lIns="91440" tIns="45720" rIns="91440" bIns="45720" rtlCol="0" anchor="t">
            <a:noAutofit/>
          </a:bodyPr>
          <a:lstStyle/>
          <a:p>
            <a:pPr marL="0" indent="0" algn="ctr">
              <a:buNone/>
            </a:pPr>
            <a:endParaRPr lang="en-GB" sz="1800" b="1" dirty="0">
              <a:highlight>
                <a:srgbClr val="FFFF00"/>
              </a:highlight>
              <a:latin typeface="Century Gothic"/>
            </a:endParaRPr>
          </a:p>
          <a:p>
            <a:pPr marL="0" indent="0" algn="ctr">
              <a:buNone/>
            </a:pPr>
            <a:endParaRPr lang="en-GB" sz="1800" b="1" dirty="0">
              <a:highlight>
                <a:srgbClr val="FFFF00"/>
              </a:highlight>
              <a:latin typeface="Century Gothic"/>
            </a:endParaRPr>
          </a:p>
          <a:p>
            <a:pPr marL="0" indent="0" algn="ctr">
              <a:buNone/>
            </a:pPr>
            <a:endParaRPr lang="en-GB" sz="1800" b="1" dirty="0">
              <a:highlight>
                <a:srgbClr val="FEDE00"/>
              </a:highlight>
              <a:latin typeface="Century Gothic"/>
            </a:endParaRPr>
          </a:p>
          <a:p>
            <a:pPr marL="0" indent="0" algn="ctr">
              <a:buNone/>
            </a:pPr>
            <a:r>
              <a:rPr lang="en-GB" sz="1800" b="1" dirty="0">
                <a:highlight>
                  <a:srgbClr val="FEDE00"/>
                </a:highlight>
                <a:latin typeface="Century Gothic"/>
              </a:rPr>
              <a:t>The SU’s bank details are: </a:t>
            </a:r>
            <a:br>
              <a:rPr lang="en-GB" sz="1800" b="1" dirty="0">
                <a:highlight>
                  <a:srgbClr val="FEDE00"/>
                </a:highlight>
                <a:latin typeface="Century Gothic" panose="020B0502020202020204" pitchFamily="34" charset="0"/>
              </a:rPr>
            </a:br>
            <a:br>
              <a:rPr lang="en-GB" sz="1800" b="1" dirty="0">
                <a:highlight>
                  <a:srgbClr val="FEDE00"/>
                </a:highlight>
                <a:latin typeface="Century Gothic" panose="020B0502020202020204" pitchFamily="34" charset="0"/>
              </a:rPr>
            </a:br>
            <a:r>
              <a:rPr lang="en-GB" sz="1800" b="1" dirty="0">
                <a:highlight>
                  <a:srgbClr val="FEDE00"/>
                </a:highlight>
                <a:latin typeface="Century Gothic"/>
              </a:rPr>
              <a:t>LLoyds</a:t>
            </a:r>
            <a:br>
              <a:rPr lang="en-GB" sz="1800" b="1" dirty="0">
                <a:highlight>
                  <a:srgbClr val="FEDE00"/>
                </a:highlight>
                <a:latin typeface="Century Gothic" panose="020B0502020202020204" pitchFamily="34" charset="0"/>
              </a:rPr>
            </a:br>
            <a:r>
              <a:rPr lang="en-GB" sz="1800" b="1" dirty="0">
                <a:highlight>
                  <a:srgbClr val="FEDE00"/>
                </a:highlight>
                <a:latin typeface="Century Gothic"/>
              </a:rPr>
              <a:t>Sort Code: 30-92-16</a:t>
            </a:r>
            <a:br>
              <a:rPr lang="en-GB" sz="1800" b="1" dirty="0">
                <a:highlight>
                  <a:srgbClr val="FEDE00"/>
                </a:highlight>
                <a:latin typeface="Century Gothic" panose="020B0502020202020204" pitchFamily="34" charset="0"/>
              </a:rPr>
            </a:br>
            <a:r>
              <a:rPr lang="en-GB" sz="1800" b="1" dirty="0">
                <a:highlight>
                  <a:srgbClr val="FEDE00"/>
                </a:highlight>
                <a:latin typeface="Century Gothic"/>
              </a:rPr>
              <a:t>Account Number: 00379913</a:t>
            </a:r>
          </a:p>
          <a:p>
            <a:pPr marL="0" indent="0" algn="ctr">
              <a:buNone/>
            </a:pPr>
            <a:endParaRPr lang="en-GB" sz="1800" b="1" dirty="0">
              <a:highlight>
                <a:srgbClr val="FEDE00"/>
              </a:highlight>
              <a:latin typeface="Century Gothic"/>
            </a:endParaRPr>
          </a:p>
          <a:p>
            <a:pPr marL="0" indent="0" algn="ctr">
              <a:buNone/>
            </a:pPr>
            <a:endParaRPr lang="en-GB" sz="1800" b="1" dirty="0">
              <a:latin typeface="Century Gothic"/>
            </a:endParaRPr>
          </a:p>
          <a:p>
            <a:pPr marL="0" indent="0" algn="ctr">
              <a:buNone/>
            </a:pPr>
            <a:r>
              <a:rPr lang="en-GB" sz="1800" dirty="0">
                <a:latin typeface="Century Gothic"/>
              </a:rPr>
              <a:t>Remember to include the following reference: (</a:t>
            </a:r>
            <a:r>
              <a:rPr lang="en-GB" sz="1800" i="1" dirty="0">
                <a:latin typeface="Century Gothic"/>
              </a:rPr>
              <a:t>insert society finance code)/</a:t>
            </a:r>
            <a:r>
              <a:rPr lang="en-GB" sz="1800" dirty="0">
                <a:latin typeface="Century Gothic"/>
              </a:rPr>
              <a:t> (</a:t>
            </a:r>
            <a:r>
              <a:rPr lang="en-GB" sz="1800" i="1" dirty="0">
                <a:latin typeface="Century Gothic"/>
              </a:rPr>
              <a:t>insert </a:t>
            </a:r>
            <a:r>
              <a:rPr lang="en-GB" sz="1800" i="1" dirty="0" err="1">
                <a:latin typeface="Century Gothic"/>
              </a:rPr>
              <a:t>initial.surname</a:t>
            </a:r>
            <a:r>
              <a:rPr lang="en-GB" sz="1800" i="1" dirty="0">
                <a:latin typeface="Century Gothic"/>
              </a:rPr>
              <a:t>)/Donation</a:t>
            </a:r>
            <a:endParaRPr lang="en-US" sz="1800" dirty="0">
              <a:latin typeface="Century Gothic"/>
            </a:endParaRPr>
          </a:p>
          <a:p>
            <a:pPr marL="0" indent="0">
              <a:buNone/>
            </a:pPr>
            <a:endParaRPr lang="en-GB" sz="1800" dirty="0">
              <a:latin typeface="Century Gothic" panose="020B0502020202020204" pitchFamily="34" charset="0"/>
            </a:endParaRPr>
          </a:p>
        </p:txBody>
      </p:sp>
      <p:sp>
        <p:nvSpPr>
          <p:cNvPr id="4" name="Rectangle 3"/>
          <p:cNvSpPr/>
          <p:nvPr/>
        </p:nvSpPr>
        <p:spPr>
          <a:xfrm>
            <a:off x="179512" y="188640"/>
            <a:ext cx="8784976" cy="6480720"/>
          </a:xfrm>
          <a:prstGeom prst="rect">
            <a:avLst/>
          </a:prstGeom>
          <a:noFill/>
          <a:ln w="38100">
            <a:solidFill>
              <a:srgbClr val="FEDE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4339"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7141" y="5722822"/>
            <a:ext cx="646113" cy="858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Box 6"/>
          <p:cNvSpPr txBox="1"/>
          <p:nvPr/>
        </p:nvSpPr>
        <p:spPr>
          <a:xfrm>
            <a:off x="44160" y="6319420"/>
            <a:ext cx="2520280" cy="923330"/>
          </a:xfrm>
          <a:prstGeom prst="rect">
            <a:avLst/>
          </a:prstGeom>
          <a:noFill/>
        </p:spPr>
        <p:txBody>
          <a:bodyPr wrap="square" lIns="91440" tIns="45720" rIns="91440" bIns="45720" rtlCol="0" anchor="t">
            <a:spAutoFit/>
          </a:bodyPr>
          <a:lstStyle/>
          <a:p>
            <a:pPr algn="ctr"/>
            <a:r>
              <a:rPr lang="en-GB" dirty="0">
                <a:latin typeface="Century Gothic" panose="020B0502020202020204" pitchFamily="34" charset="0"/>
                <a:hlinkClick r:id="rId4"/>
              </a:rPr>
              <a:t>susocs@essex.ac.uk</a:t>
            </a:r>
            <a:endParaRPr lang="en-GB" dirty="0">
              <a:latin typeface="Century Gothic" panose="020B0502020202020204" pitchFamily="34" charset="0"/>
            </a:endParaRPr>
          </a:p>
          <a:p>
            <a:pPr algn="ctr"/>
            <a:endParaRPr lang="en-GB" dirty="0">
              <a:latin typeface="Century Gothic" panose="020B0502020202020204" pitchFamily="34" charset="0"/>
            </a:endParaRPr>
          </a:p>
          <a:p>
            <a:pPr algn="ctr"/>
            <a:endParaRPr lang="en-GB" dirty="0">
              <a:latin typeface="Century Gothic" panose="020B0502020202020204" pitchFamily="34" charset="0"/>
            </a:endParaRPr>
          </a:p>
        </p:txBody>
      </p:sp>
    </p:spTree>
    <p:extLst>
      <p:ext uri="{BB962C8B-B14F-4D97-AF65-F5344CB8AC3E}">
        <p14:creationId xmlns:p14="http://schemas.microsoft.com/office/powerpoint/2010/main" val="274892566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4000" b="1" dirty="0">
                <a:solidFill>
                  <a:sysClr val="windowText" lastClr="000000"/>
                </a:solidFill>
                <a:latin typeface="Century Gothic" panose="020B0502020202020204" pitchFamily="34" charset="0"/>
              </a:rPr>
              <a:t>Sponsorship</a:t>
            </a:r>
          </a:p>
        </p:txBody>
      </p:sp>
      <p:sp>
        <p:nvSpPr>
          <p:cNvPr id="3" name="Content Placeholder 2"/>
          <p:cNvSpPr>
            <a:spLocks noGrp="1"/>
          </p:cNvSpPr>
          <p:nvPr>
            <p:ph idx="1"/>
          </p:nvPr>
        </p:nvSpPr>
        <p:spPr>
          <a:xfrm>
            <a:off x="457200" y="1484784"/>
            <a:ext cx="8229600" cy="4525963"/>
          </a:xfrm>
        </p:spPr>
        <p:txBody>
          <a:bodyPr>
            <a:normAutofit/>
          </a:bodyPr>
          <a:lstStyle/>
          <a:p>
            <a:pPr marL="0" indent="0">
              <a:buNone/>
            </a:pPr>
            <a:r>
              <a:rPr lang="en-GB" sz="2000" dirty="0">
                <a:latin typeface="Century Gothic" panose="020B0502020202020204" pitchFamily="34" charset="0"/>
              </a:rPr>
              <a:t>Societies and clubs are allowed to seek sponsorships from external organisations, so long as:</a:t>
            </a:r>
          </a:p>
          <a:p>
            <a:endParaRPr lang="en-GB" sz="800" dirty="0">
              <a:latin typeface="Century Gothic" panose="020B0502020202020204" pitchFamily="34" charset="0"/>
            </a:endParaRPr>
          </a:p>
          <a:p>
            <a:r>
              <a:rPr lang="en-GB" sz="2000" dirty="0">
                <a:latin typeface="Century Gothic" panose="020B0502020202020204" pitchFamily="34" charset="0"/>
              </a:rPr>
              <a:t>The sponsor’s aims do not conflict with Students’ Union policy.</a:t>
            </a:r>
            <a:br>
              <a:rPr lang="en-GB" sz="2000" dirty="0">
                <a:latin typeface="Century Gothic" panose="020B0502020202020204" pitchFamily="34" charset="0"/>
              </a:rPr>
            </a:br>
            <a:endParaRPr lang="en-GB" sz="900" dirty="0">
              <a:latin typeface="Century Gothic" panose="020B0502020202020204" pitchFamily="34" charset="0"/>
            </a:endParaRPr>
          </a:p>
          <a:p>
            <a:r>
              <a:rPr lang="en-GB" sz="2000" dirty="0">
                <a:latin typeface="Century Gothic" panose="020B0502020202020204" pitchFamily="34" charset="0"/>
              </a:rPr>
              <a:t>The agreement is approved by the Student Activities team and signed by the Finance Director of the Students’ Union.</a:t>
            </a:r>
          </a:p>
          <a:p>
            <a:pPr marL="0" indent="0">
              <a:buNone/>
            </a:pPr>
            <a:endParaRPr lang="en-GB" sz="1600" dirty="0">
              <a:latin typeface="Century Gothic" panose="020B0502020202020204" pitchFamily="34" charset="0"/>
            </a:endParaRPr>
          </a:p>
          <a:p>
            <a:pPr marL="0" indent="0">
              <a:buNone/>
            </a:pPr>
            <a:r>
              <a:rPr lang="en-GB" sz="1800" b="1" dirty="0">
                <a:latin typeface="Century Gothic" panose="020B0502020202020204" pitchFamily="34" charset="0"/>
              </a:rPr>
              <a:t>SOCIETY/CLUB REPRESENTATIVES ARE NOT PERMITTED TO ENTER INTO ANY FORM OF CONTRACT ON BEHALF OF THEIR SOCIETY/CLUB. </a:t>
            </a:r>
          </a:p>
          <a:p>
            <a:pPr marL="0" indent="0">
              <a:buNone/>
            </a:pPr>
            <a:endParaRPr lang="en-GB" sz="1800" b="1" dirty="0">
              <a:latin typeface="Century Gothic" panose="020B0502020202020204" pitchFamily="34" charset="0"/>
            </a:endParaRPr>
          </a:p>
          <a:p>
            <a:pPr marL="0" indent="0">
              <a:buNone/>
            </a:pPr>
            <a:r>
              <a:rPr lang="en-GB" sz="1800" b="1" dirty="0">
                <a:latin typeface="Century Gothic" panose="020B0502020202020204" pitchFamily="34" charset="0"/>
              </a:rPr>
              <a:t>REMEMBER – NOT ALL CONTRACTS ARE FORMAL, SIGNED DOCUMENTS. MANY ARE ESTABLISHED BY A CONVERSATION, TEXT OR SOCIAL MEDIA MESSAGE, OR EMAIL – SO NEVER AGREE TO ANYTHING BEFORE CONSULTING WITH US.</a:t>
            </a:r>
          </a:p>
        </p:txBody>
      </p:sp>
      <p:sp>
        <p:nvSpPr>
          <p:cNvPr id="4" name="Rectangle 3"/>
          <p:cNvSpPr/>
          <p:nvPr/>
        </p:nvSpPr>
        <p:spPr>
          <a:xfrm>
            <a:off x="179512" y="188640"/>
            <a:ext cx="8784976" cy="6480720"/>
          </a:xfrm>
          <a:prstGeom prst="rect">
            <a:avLst/>
          </a:prstGeom>
          <a:noFill/>
          <a:ln w="38100">
            <a:solidFill>
              <a:srgbClr val="FEDE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4339"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7141" y="5722822"/>
            <a:ext cx="646113" cy="858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Box 6"/>
          <p:cNvSpPr txBox="1"/>
          <p:nvPr/>
        </p:nvSpPr>
        <p:spPr>
          <a:xfrm>
            <a:off x="44160" y="6328385"/>
            <a:ext cx="2520280" cy="923330"/>
          </a:xfrm>
          <a:prstGeom prst="rect">
            <a:avLst/>
          </a:prstGeom>
          <a:noFill/>
        </p:spPr>
        <p:txBody>
          <a:bodyPr wrap="square" lIns="91440" tIns="45720" rIns="91440" bIns="45720" rtlCol="0" anchor="t">
            <a:spAutoFit/>
          </a:bodyPr>
          <a:lstStyle/>
          <a:p>
            <a:pPr algn="ctr"/>
            <a:r>
              <a:rPr lang="en-GB" dirty="0">
                <a:latin typeface="Century Gothic" panose="020B0502020202020204" pitchFamily="34" charset="0"/>
                <a:hlinkClick r:id="rId4"/>
              </a:rPr>
              <a:t>susocs@essex.ac.uk</a:t>
            </a:r>
            <a:endParaRPr lang="en-GB" dirty="0">
              <a:latin typeface="Century Gothic" panose="020B0502020202020204" pitchFamily="34" charset="0"/>
            </a:endParaRPr>
          </a:p>
          <a:p>
            <a:pPr algn="ctr"/>
            <a:endParaRPr lang="en-GB" dirty="0">
              <a:latin typeface="Century Gothic" panose="020B0502020202020204" pitchFamily="34" charset="0"/>
            </a:endParaRPr>
          </a:p>
          <a:p>
            <a:pPr algn="ctr"/>
            <a:endParaRPr lang="en-GB" dirty="0">
              <a:latin typeface="Century Gothic" panose="020B0502020202020204" pitchFamily="34" charset="0"/>
            </a:endParaRPr>
          </a:p>
        </p:txBody>
      </p:sp>
    </p:spTree>
    <p:extLst>
      <p:ext uri="{BB962C8B-B14F-4D97-AF65-F5344CB8AC3E}">
        <p14:creationId xmlns:p14="http://schemas.microsoft.com/office/powerpoint/2010/main" val="53963067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3876"/>
            <a:ext cx="8229600" cy="1143000"/>
          </a:xfrm>
          <a:ln>
            <a:solidFill>
              <a:srgbClr val="FEDE00"/>
            </a:solidFill>
          </a:ln>
        </p:spPr>
        <p:txBody>
          <a:bodyPr>
            <a:noAutofit/>
          </a:bodyPr>
          <a:lstStyle/>
          <a:p>
            <a:r>
              <a:rPr lang="en-GB" sz="4000" b="1" dirty="0">
                <a:solidFill>
                  <a:sysClr val="windowText" lastClr="000000"/>
                </a:solidFill>
                <a:latin typeface="Century Gothic" panose="020B0502020202020204" pitchFamily="34" charset="0"/>
              </a:rPr>
              <a:t>Sponsorship</a:t>
            </a:r>
          </a:p>
        </p:txBody>
      </p:sp>
      <p:sp>
        <p:nvSpPr>
          <p:cNvPr id="3" name="Content Placeholder 2"/>
          <p:cNvSpPr>
            <a:spLocks noGrp="1"/>
          </p:cNvSpPr>
          <p:nvPr>
            <p:ph idx="1"/>
          </p:nvPr>
        </p:nvSpPr>
        <p:spPr>
          <a:xfrm>
            <a:off x="457200" y="1331640"/>
            <a:ext cx="8229600" cy="4525963"/>
          </a:xfrm>
        </p:spPr>
        <p:txBody>
          <a:bodyPr>
            <a:normAutofit fontScale="92500" lnSpcReduction="20000"/>
          </a:bodyPr>
          <a:lstStyle/>
          <a:p>
            <a:r>
              <a:rPr lang="en-GB" sz="1600" dirty="0">
                <a:latin typeface="Century Gothic" panose="020B0502020202020204" pitchFamily="34" charset="0"/>
              </a:rPr>
              <a:t>We encourage you to seek sponsorships from wherever possible, just as long as you never enter an official agreement with anyone.</a:t>
            </a:r>
          </a:p>
          <a:p>
            <a:endParaRPr lang="en-GB" sz="1600" dirty="0">
              <a:latin typeface="Century Gothic" panose="020B0502020202020204" pitchFamily="34" charset="0"/>
            </a:endParaRPr>
          </a:p>
          <a:p>
            <a:r>
              <a:rPr lang="en-GB" sz="1600" dirty="0">
                <a:latin typeface="Century Gothic" panose="020B0502020202020204" pitchFamily="34" charset="0"/>
              </a:rPr>
              <a:t>When approaching us to discuss the potential agreement, you need to email us with the following details:</a:t>
            </a:r>
            <a:br>
              <a:rPr lang="en-GB" sz="1600" dirty="0">
                <a:latin typeface="Century Gothic" panose="020B0502020202020204" pitchFamily="34" charset="0"/>
              </a:rPr>
            </a:br>
            <a:br>
              <a:rPr lang="en-GB" sz="1600" dirty="0">
                <a:latin typeface="Century Gothic" panose="020B0502020202020204" pitchFamily="34" charset="0"/>
              </a:rPr>
            </a:br>
            <a:r>
              <a:rPr lang="en-GB" sz="1600" dirty="0">
                <a:latin typeface="Century Gothic" panose="020B0502020202020204" pitchFamily="34" charset="0"/>
              </a:rPr>
              <a:t>- The name of the organisation you want to enter an agreement with.</a:t>
            </a:r>
            <a:br>
              <a:rPr lang="en-GB" sz="1600" dirty="0">
                <a:latin typeface="Century Gothic" panose="020B0502020202020204" pitchFamily="34" charset="0"/>
              </a:rPr>
            </a:br>
            <a:r>
              <a:rPr lang="en-GB" sz="1600" dirty="0">
                <a:latin typeface="Century Gothic" panose="020B0502020202020204" pitchFamily="34" charset="0"/>
              </a:rPr>
              <a:t>- The organisation’s address.</a:t>
            </a:r>
            <a:br>
              <a:rPr lang="en-GB" sz="1600" dirty="0">
                <a:latin typeface="Century Gothic" panose="020B0502020202020204" pitchFamily="34" charset="0"/>
              </a:rPr>
            </a:br>
            <a:r>
              <a:rPr lang="en-GB" sz="1600" dirty="0">
                <a:latin typeface="Century Gothic" panose="020B0502020202020204" pitchFamily="34" charset="0"/>
              </a:rPr>
              <a:t>- What the organisation wants to give you.</a:t>
            </a:r>
            <a:br>
              <a:rPr lang="en-GB" sz="1600" dirty="0">
                <a:latin typeface="Century Gothic" panose="020B0502020202020204" pitchFamily="34" charset="0"/>
              </a:rPr>
            </a:br>
            <a:r>
              <a:rPr lang="en-GB" sz="1600" dirty="0">
                <a:latin typeface="Century Gothic" panose="020B0502020202020204" pitchFamily="34" charset="0"/>
              </a:rPr>
              <a:t>- What you will give the organisation in return.</a:t>
            </a:r>
            <a:br>
              <a:rPr lang="en-GB" sz="1600" dirty="0">
                <a:latin typeface="Century Gothic" panose="020B0502020202020204" pitchFamily="34" charset="0"/>
              </a:rPr>
            </a:br>
            <a:r>
              <a:rPr lang="en-GB" sz="1600" dirty="0">
                <a:latin typeface="Century Gothic" panose="020B0502020202020204" pitchFamily="34" charset="0"/>
              </a:rPr>
              <a:t>- When the agreement will start and end. </a:t>
            </a:r>
          </a:p>
          <a:p>
            <a:endParaRPr lang="en-GB" sz="1600" dirty="0">
              <a:latin typeface="Century Gothic" panose="020B0502020202020204" pitchFamily="34" charset="0"/>
            </a:endParaRPr>
          </a:p>
          <a:p>
            <a:pPr marL="0" indent="0">
              <a:buNone/>
            </a:pPr>
            <a:r>
              <a:rPr lang="en-GB" sz="1600" dirty="0">
                <a:latin typeface="Century Gothic" panose="020B0502020202020204" pitchFamily="34" charset="0"/>
              </a:rPr>
              <a:t>For example:</a:t>
            </a:r>
            <a:br>
              <a:rPr lang="en-GB" sz="1600" dirty="0">
                <a:latin typeface="Century Gothic" panose="020B0502020202020204" pitchFamily="34" charset="0"/>
              </a:rPr>
            </a:br>
            <a:br>
              <a:rPr lang="en-GB" sz="1600" dirty="0">
                <a:latin typeface="Century Gothic" panose="020B0502020202020204" pitchFamily="34" charset="0"/>
              </a:rPr>
            </a:br>
            <a:r>
              <a:rPr lang="en-GB" sz="1600" i="1" dirty="0">
                <a:latin typeface="Century Gothic" panose="020B0502020202020204" pitchFamily="34" charset="0"/>
              </a:rPr>
              <a:t>The Hockey club have received a sponsorship offer from:</a:t>
            </a:r>
            <a:br>
              <a:rPr lang="en-GB" sz="1600" i="1" dirty="0">
                <a:latin typeface="Century Gothic" panose="020B0502020202020204" pitchFamily="34" charset="0"/>
              </a:rPr>
            </a:br>
            <a:br>
              <a:rPr lang="en-GB" sz="1600" i="1" dirty="0">
                <a:latin typeface="Century Gothic" panose="020B0502020202020204" pitchFamily="34" charset="0"/>
              </a:rPr>
            </a:br>
            <a:r>
              <a:rPr lang="en-GB" sz="1600" i="1" dirty="0">
                <a:latin typeface="Century Gothic" panose="020B0502020202020204" pitchFamily="34" charset="0"/>
              </a:rPr>
              <a:t>El Guaca Mexican Grill</a:t>
            </a:r>
            <a:br>
              <a:rPr lang="en-GB" sz="1600" i="1" dirty="0">
                <a:latin typeface="Century Gothic" panose="020B0502020202020204" pitchFamily="34" charset="0"/>
              </a:rPr>
            </a:br>
            <a:r>
              <a:rPr lang="en-GB" sz="1600" i="1" dirty="0">
                <a:latin typeface="Century Gothic" panose="020B0502020202020204" pitchFamily="34" charset="0"/>
              </a:rPr>
              <a:t>118 High St, Colchester, Essex, CO1 1SZ.</a:t>
            </a:r>
            <a:br>
              <a:rPr lang="en-GB" sz="1600" i="1" dirty="0">
                <a:latin typeface="Century Gothic" panose="020B0502020202020204" pitchFamily="34" charset="0"/>
              </a:rPr>
            </a:br>
            <a:br>
              <a:rPr lang="en-GB" sz="1600" i="1" dirty="0">
                <a:latin typeface="Century Gothic" panose="020B0502020202020204" pitchFamily="34" charset="0"/>
              </a:rPr>
            </a:br>
            <a:r>
              <a:rPr lang="en-GB" sz="1600" i="1" dirty="0">
                <a:latin typeface="Century Gothic" panose="020B0502020202020204" pitchFamily="34" charset="0"/>
              </a:rPr>
              <a:t>El Guaca Mexican Grill would like to sponsor us £100 to make 3 Instagram posts (1 per week for 3 weeks) about their restaurant. We would like to start the agreement now and the agreement will end once the final Instagram post has been made.</a:t>
            </a:r>
          </a:p>
        </p:txBody>
      </p:sp>
      <p:sp>
        <p:nvSpPr>
          <p:cNvPr id="4" name="Rectangle 3"/>
          <p:cNvSpPr/>
          <p:nvPr/>
        </p:nvSpPr>
        <p:spPr>
          <a:xfrm>
            <a:off x="179512" y="188640"/>
            <a:ext cx="8784976" cy="6480720"/>
          </a:xfrm>
          <a:prstGeom prst="rect">
            <a:avLst/>
          </a:prstGeom>
          <a:noFill/>
          <a:ln w="38100">
            <a:solidFill>
              <a:srgbClr val="FEDE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4339"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7141" y="5722822"/>
            <a:ext cx="646113" cy="858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Box 6"/>
          <p:cNvSpPr txBox="1"/>
          <p:nvPr/>
        </p:nvSpPr>
        <p:spPr>
          <a:xfrm>
            <a:off x="71054" y="6328385"/>
            <a:ext cx="2520280" cy="923330"/>
          </a:xfrm>
          <a:prstGeom prst="rect">
            <a:avLst/>
          </a:prstGeom>
          <a:noFill/>
        </p:spPr>
        <p:txBody>
          <a:bodyPr wrap="square" lIns="91440" tIns="45720" rIns="91440" bIns="45720" rtlCol="0" anchor="t">
            <a:spAutoFit/>
          </a:bodyPr>
          <a:lstStyle/>
          <a:p>
            <a:pPr algn="ctr"/>
            <a:r>
              <a:rPr lang="en-GB" dirty="0">
                <a:latin typeface="Century Gothic" panose="020B0502020202020204" pitchFamily="34" charset="0"/>
                <a:hlinkClick r:id="rId4"/>
              </a:rPr>
              <a:t>susocs@essex.ac.uk</a:t>
            </a:r>
            <a:endParaRPr lang="en-GB" dirty="0">
              <a:latin typeface="Century Gothic" panose="020B0502020202020204" pitchFamily="34" charset="0"/>
            </a:endParaRPr>
          </a:p>
          <a:p>
            <a:pPr algn="ctr"/>
            <a:endParaRPr lang="en-GB" dirty="0">
              <a:latin typeface="Century Gothic" panose="020B0502020202020204" pitchFamily="34" charset="0"/>
            </a:endParaRPr>
          </a:p>
          <a:p>
            <a:pPr algn="ctr"/>
            <a:endParaRPr lang="en-GB" dirty="0">
              <a:latin typeface="Century Gothic" panose="020B0502020202020204" pitchFamily="34" charset="0"/>
            </a:endParaRPr>
          </a:p>
        </p:txBody>
      </p:sp>
    </p:spTree>
    <p:extLst>
      <p:ext uri="{BB962C8B-B14F-4D97-AF65-F5344CB8AC3E}">
        <p14:creationId xmlns:p14="http://schemas.microsoft.com/office/powerpoint/2010/main" val="102683385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4000" b="1" dirty="0">
                <a:solidFill>
                  <a:sysClr val="windowText" lastClr="000000"/>
                </a:solidFill>
                <a:latin typeface="Century Gothic" panose="020B0502020202020204" pitchFamily="34" charset="0"/>
              </a:rPr>
              <a:t>Click Funding</a:t>
            </a:r>
          </a:p>
        </p:txBody>
      </p:sp>
      <p:sp>
        <p:nvSpPr>
          <p:cNvPr id="3" name="Content Placeholder 2"/>
          <p:cNvSpPr>
            <a:spLocks noGrp="1"/>
          </p:cNvSpPr>
          <p:nvPr>
            <p:ph idx="1"/>
          </p:nvPr>
        </p:nvSpPr>
        <p:spPr>
          <a:xfrm>
            <a:off x="457200" y="1268760"/>
            <a:ext cx="8229600" cy="5112568"/>
          </a:xfrm>
        </p:spPr>
        <p:txBody>
          <a:bodyPr>
            <a:normAutofit fontScale="55000" lnSpcReduction="20000"/>
          </a:bodyPr>
          <a:lstStyle/>
          <a:p>
            <a:r>
              <a:rPr lang="en-GB" sz="2900" dirty="0">
                <a:latin typeface="Century Gothic" panose="020B0502020202020204" pitchFamily="34" charset="0"/>
              </a:rPr>
              <a:t>Click Funding is another way you can fundraise money for your society </a:t>
            </a:r>
            <a:r>
              <a:rPr lang="en-GB" sz="2900" dirty="0">
                <a:latin typeface="Century Gothic" panose="020B0502020202020204" pitchFamily="34" charset="0"/>
                <a:hlinkClick r:id="rId3"/>
              </a:rPr>
              <a:t>https://click.hubbub.net/</a:t>
            </a:r>
            <a:endParaRPr lang="en-GB" sz="2900" dirty="0">
              <a:latin typeface="Century Gothic" panose="020B0502020202020204" pitchFamily="34" charset="0"/>
            </a:endParaRPr>
          </a:p>
          <a:p>
            <a:pPr marL="0" indent="0">
              <a:buNone/>
            </a:pPr>
            <a:endParaRPr lang="en-GB" sz="2900" dirty="0">
              <a:latin typeface="Century Gothic" panose="020B0502020202020204" pitchFamily="34" charset="0"/>
            </a:endParaRPr>
          </a:p>
          <a:p>
            <a:r>
              <a:rPr lang="en-US" sz="2900" dirty="0">
                <a:latin typeface="Century Gothic" panose="020B0502020202020204" pitchFamily="34" charset="0"/>
              </a:rPr>
              <a:t>Click is the University of Essex crowdfunding platform. Crowdfunding is funding a project or venture by raising lots of small amounts of money from a large number of people.</a:t>
            </a:r>
          </a:p>
          <a:p>
            <a:pPr marL="0" indent="0">
              <a:buNone/>
            </a:pPr>
            <a:endParaRPr lang="en-US" sz="2900" dirty="0">
              <a:latin typeface="Century Gothic" panose="020B0502020202020204" pitchFamily="34" charset="0"/>
            </a:endParaRPr>
          </a:p>
          <a:p>
            <a:r>
              <a:rPr lang="en-US" sz="2900" dirty="0">
                <a:latin typeface="Century Gothic" panose="020B0502020202020204" pitchFamily="34" charset="0"/>
              </a:rPr>
              <a:t>Click will match donations up to £250 – so if you raise £250, you will get £500 – </a:t>
            </a:r>
            <a:r>
              <a:rPr lang="en-US" sz="2900" b="1" dirty="0">
                <a:latin typeface="Century Gothic" panose="020B0502020202020204" pitchFamily="34" charset="0"/>
              </a:rPr>
              <a:t>this can change each year though however so make sure to check this before you start.</a:t>
            </a:r>
          </a:p>
          <a:p>
            <a:pPr marL="0" indent="0">
              <a:buNone/>
            </a:pPr>
            <a:endParaRPr lang="en-US" sz="2900" dirty="0">
              <a:latin typeface="Century Gothic" panose="020B0502020202020204" pitchFamily="34" charset="0"/>
            </a:endParaRPr>
          </a:p>
          <a:p>
            <a:r>
              <a:rPr lang="en-US" sz="2900" dirty="0">
                <a:latin typeface="Century Gothic" panose="020B0502020202020204" pitchFamily="34" charset="0"/>
              </a:rPr>
              <a:t>You have to set a minimum amount to be raised and if this is not raised, you will get no money and people who pledged won’t have the money taken from their bank accounts.</a:t>
            </a:r>
          </a:p>
          <a:p>
            <a:pPr marL="0" indent="0">
              <a:buNone/>
            </a:pPr>
            <a:endParaRPr lang="en-US" sz="2900" dirty="0">
              <a:latin typeface="Century Gothic" panose="020B0502020202020204" pitchFamily="34" charset="0"/>
            </a:endParaRPr>
          </a:p>
          <a:p>
            <a:r>
              <a:rPr lang="en-US" sz="2900" dirty="0">
                <a:latin typeface="Century Gothic" panose="020B0502020202020204" pitchFamily="34" charset="0"/>
              </a:rPr>
              <a:t>The money is only available to use AFTER the projected has reached its completion date so make sure your Click project finishes a good time before your event takes place or before you need to purchase something.</a:t>
            </a:r>
          </a:p>
          <a:p>
            <a:endParaRPr lang="en-US" sz="2900" dirty="0">
              <a:latin typeface="Century Gothic" panose="020B0502020202020204" pitchFamily="34" charset="0"/>
            </a:endParaRPr>
          </a:p>
          <a:p>
            <a:r>
              <a:rPr lang="en-GB" sz="2900" b="0" i="0" dirty="0">
                <a:effectLst/>
                <a:highlight>
                  <a:srgbClr val="FEDE00"/>
                </a:highlight>
                <a:latin typeface="Century Gothic" panose="020B0502020202020204" pitchFamily="34" charset="0"/>
              </a:rPr>
              <a:t>Book an individual appointment by emailing click@essex.ac.uk or visit 5N7.6 to ask any questions.</a:t>
            </a:r>
            <a:endParaRPr lang="en-US" sz="2400" dirty="0">
              <a:latin typeface="Century Gothic" panose="020B0502020202020204" pitchFamily="34" charset="0"/>
            </a:endParaRPr>
          </a:p>
          <a:p>
            <a:endParaRPr lang="en-GB" sz="2400" dirty="0">
              <a:latin typeface="Century Gothic" panose="020B0502020202020204" pitchFamily="34" charset="0"/>
            </a:endParaRPr>
          </a:p>
        </p:txBody>
      </p:sp>
      <p:sp>
        <p:nvSpPr>
          <p:cNvPr id="4" name="Rectangle 3"/>
          <p:cNvSpPr/>
          <p:nvPr/>
        </p:nvSpPr>
        <p:spPr>
          <a:xfrm>
            <a:off x="179512" y="188640"/>
            <a:ext cx="8784976" cy="6480720"/>
          </a:xfrm>
          <a:prstGeom prst="rect">
            <a:avLst/>
          </a:prstGeom>
          <a:noFill/>
          <a:ln w="38100">
            <a:solidFill>
              <a:srgbClr val="FEDE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7411"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244408" y="5766458"/>
            <a:ext cx="646113" cy="858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Box 6"/>
          <p:cNvSpPr txBox="1"/>
          <p:nvPr/>
        </p:nvSpPr>
        <p:spPr>
          <a:xfrm>
            <a:off x="80019" y="6346314"/>
            <a:ext cx="2520280" cy="923330"/>
          </a:xfrm>
          <a:prstGeom prst="rect">
            <a:avLst/>
          </a:prstGeom>
          <a:noFill/>
        </p:spPr>
        <p:txBody>
          <a:bodyPr wrap="square" lIns="91440" tIns="45720" rIns="91440" bIns="45720" rtlCol="0" anchor="t">
            <a:spAutoFit/>
          </a:bodyPr>
          <a:lstStyle/>
          <a:p>
            <a:pPr algn="ctr"/>
            <a:r>
              <a:rPr lang="en-GB" dirty="0">
                <a:latin typeface="Century Gothic" panose="020B0502020202020204" pitchFamily="34" charset="0"/>
                <a:hlinkClick r:id="rId5"/>
              </a:rPr>
              <a:t>susocs@essex.ac.uk</a:t>
            </a:r>
            <a:endParaRPr lang="en-GB" dirty="0">
              <a:latin typeface="Century Gothic" panose="020B0502020202020204" pitchFamily="34" charset="0"/>
            </a:endParaRPr>
          </a:p>
          <a:p>
            <a:pPr algn="ctr"/>
            <a:endParaRPr lang="en-GB" dirty="0">
              <a:latin typeface="Century Gothic" panose="020B0502020202020204" pitchFamily="34" charset="0"/>
            </a:endParaRPr>
          </a:p>
          <a:p>
            <a:pPr algn="ctr"/>
            <a:endParaRPr lang="en-GB" dirty="0">
              <a:latin typeface="Century Gothic" panose="020B0502020202020204" pitchFamily="34" charset="0"/>
            </a:endParaRPr>
          </a:p>
        </p:txBody>
      </p:sp>
    </p:spTree>
    <p:extLst>
      <p:ext uri="{BB962C8B-B14F-4D97-AF65-F5344CB8AC3E}">
        <p14:creationId xmlns:p14="http://schemas.microsoft.com/office/powerpoint/2010/main" val="356846286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87492" y="188640"/>
            <a:ext cx="7184192" cy="936104"/>
          </a:xfrm>
          <a:ln w="57150">
            <a:noFill/>
          </a:ln>
        </p:spPr>
        <p:style>
          <a:lnRef idx="2">
            <a:schemeClr val="dk1"/>
          </a:lnRef>
          <a:fillRef idx="1">
            <a:schemeClr val="lt1"/>
          </a:fillRef>
          <a:effectRef idx="0">
            <a:schemeClr val="dk1"/>
          </a:effectRef>
          <a:fontRef idx="minor">
            <a:schemeClr val="dk1"/>
          </a:fontRef>
        </p:style>
        <p:txBody>
          <a:bodyPr>
            <a:noAutofit/>
          </a:bodyPr>
          <a:lstStyle/>
          <a:p>
            <a:r>
              <a:rPr lang="en-US" sz="4000" b="1" dirty="0">
                <a:solidFill>
                  <a:sysClr val="windowText" lastClr="000000"/>
                </a:solidFill>
                <a:latin typeface="Century Gothic" panose="020B0502020202020204" pitchFamily="34" charset="0"/>
              </a:rPr>
              <a:t>Final Tips/Reminders</a:t>
            </a:r>
          </a:p>
        </p:txBody>
      </p:sp>
      <p:sp>
        <p:nvSpPr>
          <p:cNvPr id="8" name="TextBox 7"/>
          <p:cNvSpPr txBox="1"/>
          <p:nvPr/>
        </p:nvSpPr>
        <p:spPr>
          <a:xfrm>
            <a:off x="899592" y="3212976"/>
            <a:ext cx="1008112" cy="369332"/>
          </a:xfrm>
          <a:prstGeom prst="rect">
            <a:avLst/>
          </a:prstGeom>
          <a:noFill/>
        </p:spPr>
        <p:txBody>
          <a:bodyPr wrap="square" rtlCol="0">
            <a:spAutoFit/>
          </a:bodyPr>
          <a:lstStyle/>
          <a:p>
            <a:r>
              <a:rPr lang="en-GB" dirty="0">
                <a:solidFill>
                  <a:schemeClr val="bg1"/>
                </a:solidFill>
              </a:rPr>
              <a:t>Picture?</a:t>
            </a:r>
            <a:endParaRPr lang="en-US" dirty="0">
              <a:solidFill>
                <a:schemeClr val="bg1"/>
              </a:solidFill>
            </a:endParaRPr>
          </a:p>
        </p:txBody>
      </p:sp>
      <p:sp>
        <p:nvSpPr>
          <p:cNvPr id="5" name="Rectangle 4"/>
          <p:cNvSpPr/>
          <p:nvPr/>
        </p:nvSpPr>
        <p:spPr>
          <a:xfrm>
            <a:off x="179512" y="188640"/>
            <a:ext cx="8784976" cy="6480720"/>
          </a:xfrm>
          <a:prstGeom prst="rect">
            <a:avLst/>
          </a:prstGeom>
          <a:noFill/>
          <a:ln w="38100">
            <a:solidFill>
              <a:srgbClr val="FEDE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p:cNvSpPr txBox="1"/>
          <p:nvPr/>
        </p:nvSpPr>
        <p:spPr>
          <a:xfrm>
            <a:off x="1885121" y="2348880"/>
            <a:ext cx="5029539" cy="707886"/>
          </a:xfrm>
          <a:prstGeom prst="rect">
            <a:avLst/>
          </a:prstGeom>
          <a:noFill/>
        </p:spPr>
        <p:txBody>
          <a:bodyPr wrap="square" rtlCol="0">
            <a:spAutoFit/>
          </a:bodyPr>
          <a:lstStyle/>
          <a:p>
            <a:pPr>
              <a:buFont typeface="Wingdings" pitchFamily="2" charset="2"/>
              <a:buChar char="Ø"/>
            </a:pPr>
            <a:endParaRPr lang="en-GB" sz="2000" dirty="0"/>
          </a:p>
          <a:p>
            <a:pPr>
              <a:buFont typeface="Wingdings" pitchFamily="2" charset="2"/>
              <a:buChar char="Ø"/>
            </a:pPr>
            <a:endParaRPr lang="en-GB" sz="2000" dirty="0"/>
          </a:p>
        </p:txBody>
      </p:sp>
      <p:sp>
        <p:nvSpPr>
          <p:cNvPr id="3" name="TextBox 2"/>
          <p:cNvSpPr txBox="1"/>
          <p:nvPr/>
        </p:nvSpPr>
        <p:spPr>
          <a:xfrm>
            <a:off x="323528" y="1194179"/>
            <a:ext cx="8496943" cy="5262979"/>
          </a:xfrm>
          <a:prstGeom prst="rect">
            <a:avLst/>
          </a:prstGeom>
          <a:noFill/>
        </p:spPr>
        <p:txBody>
          <a:bodyPr wrap="square" lIns="91440" tIns="45720" rIns="91440" bIns="45720" rtlCol="0" anchor="t">
            <a:spAutoFit/>
          </a:bodyPr>
          <a:lstStyle/>
          <a:p>
            <a:pPr marL="342900" indent="-342900">
              <a:buFont typeface="Wingdings" panose="05000000000000000000" pitchFamily="2" charset="2"/>
              <a:buChar char="§"/>
            </a:pPr>
            <a:r>
              <a:rPr lang="en-GB" sz="1600" b="1" dirty="0">
                <a:latin typeface="Century Gothic" panose="020B0502020202020204" pitchFamily="34" charset="0"/>
              </a:rPr>
              <a:t>Stay on top of the finances.</a:t>
            </a:r>
            <a:r>
              <a:rPr lang="en-GB" sz="1600" dirty="0">
                <a:latin typeface="Century Gothic" panose="020B0502020202020204" pitchFamily="34" charset="0"/>
              </a:rPr>
              <a:t> Find out what people are claiming for money and why. </a:t>
            </a:r>
          </a:p>
          <a:p>
            <a:endParaRPr lang="en-GB" sz="1600" dirty="0">
              <a:latin typeface="Century Gothic" panose="020B0502020202020204" pitchFamily="34" charset="0"/>
            </a:endParaRPr>
          </a:p>
          <a:p>
            <a:pPr marL="342900" indent="-342900">
              <a:buFont typeface="Wingdings" panose="05000000000000000000" pitchFamily="2" charset="2"/>
              <a:buChar char="§"/>
            </a:pPr>
            <a:r>
              <a:rPr lang="en-GB" sz="1600" b="1" dirty="0">
                <a:latin typeface="Century Gothic"/>
              </a:rPr>
              <a:t>Read your weekly finance reports. </a:t>
            </a:r>
            <a:r>
              <a:rPr lang="en-GB" sz="1600" dirty="0">
                <a:latin typeface="Century Gothic"/>
              </a:rPr>
              <a:t>Ask questions if you think something’s wrong – there’s no such thing as a silly question.</a:t>
            </a:r>
          </a:p>
          <a:p>
            <a:endParaRPr lang="en-GB" sz="1600" dirty="0">
              <a:latin typeface="Century Gothic" panose="020B0502020202020204" pitchFamily="34" charset="0"/>
            </a:endParaRPr>
          </a:p>
          <a:p>
            <a:pPr marL="342900" indent="-342900">
              <a:buFont typeface="Wingdings" panose="05000000000000000000" pitchFamily="2" charset="2"/>
              <a:buChar char="§"/>
            </a:pPr>
            <a:r>
              <a:rPr lang="en-GB" sz="1600" b="1" dirty="0">
                <a:latin typeface="Century Gothic" panose="020B0502020202020204" pitchFamily="34" charset="0"/>
              </a:rPr>
              <a:t>Make sure your members are aware of the financial processes for your society. </a:t>
            </a:r>
            <a:r>
              <a:rPr lang="en-GB" sz="1600" dirty="0">
                <a:latin typeface="Century Gothic" panose="020B0502020202020204" pitchFamily="34" charset="0"/>
              </a:rPr>
              <a:t>Including the timeline for expenses to be approved and paid into their accounts.</a:t>
            </a:r>
            <a:endParaRPr lang="en-GB" sz="1600" b="1" dirty="0">
              <a:latin typeface="Century Gothic" panose="020B0502020202020204" pitchFamily="34" charset="0"/>
            </a:endParaRPr>
          </a:p>
          <a:p>
            <a:pPr marL="342900" indent="-342900">
              <a:buFont typeface="Wingdings" panose="05000000000000000000" pitchFamily="2" charset="2"/>
              <a:buChar char="§"/>
            </a:pPr>
            <a:endParaRPr lang="en-GB" sz="1600" b="1" dirty="0">
              <a:latin typeface="Century Gothic" panose="020B0502020202020204" pitchFamily="34" charset="0"/>
            </a:endParaRPr>
          </a:p>
          <a:p>
            <a:pPr marL="342900" indent="-342900">
              <a:buFont typeface="Wingdings" panose="05000000000000000000" pitchFamily="2" charset="2"/>
              <a:buChar char="§"/>
            </a:pPr>
            <a:r>
              <a:rPr lang="en-GB" sz="1600" b="1" dirty="0">
                <a:latin typeface="Century Gothic" panose="020B0502020202020204" pitchFamily="34" charset="0"/>
              </a:rPr>
              <a:t>Pay via invoice where possible. </a:t>
            </a:r>
            <a:r>
              <a:rPr lang="en-GB" sz="1600" dirty="0">
                <a:latin typeface="Century Gothic"/>
              </a:rPr>
              <a:t>There is one payment run made per week for invoices (Wednesday mornings) and payment should reach accounts by the Friday if all has been processed correctly.</a:t>
            </a:r>
          </a:p>
          <a:p>
            <a:pPr marL="342900" indent="-342900">
              <a:buFont typeface="Wingdings" panose="05000000000000000000" pitchFamily="2" charset="2"/>
              <a:buChar char="§"/>
            </a:pPr>
            <a:endParaRPr lang="en-GB" sz="1600" dirty="0">
              <a:latin typeface="Century Gothic"/>
            </a:endParaRPr>
          </a:p>
          <a:p>
            <a:pPr marL="342900" indent="-342900">
              <a:buFont typeface="Wingdings" panose="05000000000000000000" pitchFamily="2" charset="2"/>
              <a:buChar char="§"/>
            </a:pPr>
            <a:r>
              <a:rPr lang="en-GB" sz="1600" b="1" dirty="0">
                <a:latin typeface="Century Gothic" panose="020B0502020202020204" pitchFamily="34" charset="0"/>
              </a:rPr>
              <a:t>International payments may take longer, and have additional charges added to them. </a:t>
            </a:r>
            <a:r>
              <a:rPr lang="en-GB" sz="1600" dirty="0">
                <a:latin typeface="Century Gothic" panose="020B0502020202020204" pitchFamily="34" charset="0"/>
              </a:rPr>
              <a:t>These charges are not put on by the SU. </a:t>
            </a:r>
            <a:r>
              <a:rPr lang="en-GB" sz="1600" u="sng" dirty="0">
                <a:latin typeface="Century Gothic" panose="020B0502020202020204" pitchFamily="34" charset="0"/>
              </a:rPr>
              <a:t>Avoid where possible.</a:t>
            </a:r>
            <a:endParaRPr lang="en-GB" sz="1600" dirty="0">
              <a:latin typeface="Century Gothic"/>
            </a:endParaRPr>
          </a:p>
          <a:p>
            <a:endParaRPr lang="en-GB" sz="1600" dirty="0">
              <a:latin typeface="Century Gothic" panose="020B0502020202020204" pitchFamily="34" charset="0"/>
            </a:endParaRPr>
          </a:p>
          <a:p>
            <a:pPr marL="342900" indent="-342900">
              <a:buFont typeface="Wingdings" panose="05000000000000000000" pitchFamily="2" charset="2"/>
              <a:buChar char="§"/>
            </a:pPr>
            <a:r>
              <a:rPr lang="en-GB" sz="1600" b="1" dirty="0">
                <a:latin typeface="Century Gothic"/>
              </a:rPr>
              <a:t>Fill out expense forms correctly</a:t>
            </a:r>
            <a:r>
              <a:rPr lang="en-GB" sz="1600" dirty="0">
                <a:latin typeface="Century Gothic"/>
              </a:rPr>
              <a:t> with descriptions of what expense is for and attach all receipts. </a:t>
            </a:r>
          </a:p>
          <a:p>
            <a:pPr marL="342900" indent="-342900">
              <a:buFont typeface="Wingdings" panose="05000000000000000000" pitchFamily="2" charset="2"/>
              <a:buChar char="§"/>
            </a:pPr>
            <a:endParaRPr lang="en-GB" sz="1600" b="1" dirty="0">
              <a:latin typeface="Century Gothic"/>
            </a:endParaRPr>
          </a:p>
          <a:p>
            <a:pPr marL="342900" indent="-342900">
              <a:buFont typeface="Wingdings" panose="05000000000000000000" pitchFamily="2" charset="2"/>
              <a:buChar char="§"/>
            </a:pPr>
            <a:r>
              <a:rPr lang="en-GB" sz="1600" b="1" dirty="0">
                <a:latin typeface="Century Gothic"/>
              </a:rPr>
              <a:t>No receipt, no refund.</a:t>
            </a:r>
          </a:p>
          <a:p>
            <a:pPr marL="342900" indent="-342900">
              <a:buFont typeface="Wingdings" panose="05000000000000000000" pitchFamily="2" charset="2"/>
              <a:buChar char="§"/>
            </a:pPr>
            <a:endParaRPr lang="en-GB" sz="1600" b="1" dirty="0">
              <a:latin typeface="Century Gothic"/>
            </a:endParaRPr>
          </a:p>
        </p:txBody>
      </p:sp>
      <p:pic>
        <p:nvPicPr>
          <p:cNvPr id="20483"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4357" y="5733256"/>
            <a:ext cx="646113" cy="858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TextBox 8"/>
          <p:cNvSpPr txBox="1"/>
          <p:nvPr/>
        </p:nvSpPr>
        <p:spPr>
          <a:xfrm>
            <a:off x="53125" y="6364244"/>
            <a:ext cx="2520280" cy="923330"/>
          </a:xfrm>
          <a:prstGeom prst="rect">
            <a:avLst/>
          </a:prstGeom>
          <a:noFill/>
        </p:spPr>
        <p:txBody>
          <a:bodyPr wrap="square" lIns="91440" tIns="45720" rIns="91440" bIns="45720" rtlCol="0" anchor="t">
            <a:spAutoFit/>
          </a:bodyPr>
          <a:lstStyle/>
          <a:p>
            <a:pPr algn="ctr"/>
            <a:r>
              <a:rPr lang="en-GB" dirty="0">
                <a:latin typeface="Century Gothic" panose="020B0502020202020204" pitchFamily="34" charset="0"/>
                <a:hlinkClick r:id="rId4"/>
              </a:rPr>
              <a:t>susocs@essex.ac.uk</a:t>
            </a:r>
            <a:endParaRPr lang="en-GB" dirty="0">
              <a:latin typeface="Century Gothic" panose="020B0502020202020204" pitchFamily="34" charset="0"/>
            </a:endParaRPr>
          </a:p>
          <a:p>
            <a:pPr algn="ctr"/>
            <a:endParaRPr lang="en-GB" dirty="0">
              <a:latin typeface="Century Gothic" panose="020B0502020202020204" pitchFamily="34" charset="0"/>
            </a:endParaRPr>
          </a:p>
          <a:p>
            <a:pPr algn="ctr"/>
            <a:endParaRPr lang="en-GB" dirty="0">
              <a:latin typeface="Century Gothic" panose="020B0502020202020204" pitchFamily="34" charset="0"/>
            </a:endParaRPr>
          </a:p>
        </p:txBody>
      </p:sp>
    </p:spTree>
    <p:extLst>
      <p:ext uri="{BB962C8B-B14F-4D97-AF65-F5344CB8AC3E}">
        <p14:creationId xmlns:p14="http://schemas.microsoft.com/office/powerpoint/2010/main" val="369091967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99592" y="404664"/>
            <a:ext cx="7184192" cy="936104"/>
          </a:xfrm>
          <a:ln w="57150">
            <a:noFill/>
          </a:ln>
        </p:spPr>
        <p:style>
          <a:lnRef idx="2">
            <a:schemeClr val="dk1"/>
          </a:lnRef>
          <a:fillRef idx="1">
            <a:schemeClr val="lt1"/>
          </a:fillRef>
          <a:effectRef idx="0">
            <a:schemeClr val="dk1"/>
          </a:effectRef>
          <a:fontRef idx="minor">
            <a:schemeClr val="dk1"/>
          </a:fontRef>
        </p:style>
        <p:txBody>
          <a:bodyPr>
            <a:noAutofit/>
          </a:bodyPr>
          <a:lstStyle/>
          <a:p>
            <a:r>
              <a:rPr lang="en-US" sz="4000" b="1" dirty="0">
                <a:solidFill>
                  <a:schemeClr val="tx1"/>
                </a:solidFill>
                <a:latin typeface="Century Gothic" panose="020B0502020202020204" pitchFamily="34" charset="0"/>
              </a:rPr>
              <a:t>Final Tips/Reminders</a:t>
            </a:r>
          </a:p>
        </p:txBody>
      </p:sp>
      <p:sp>
        <p:nvSpPr>
          <p:cNvPr id="8" name="TextBox 7"/>
          <p:cNvSpPr txBox="1"/>
          <p:nvPr/>
        </p:nvSpPr>
        <p:spPr>
          <a:xfrm>
            <a:off x="899592" y="3212976"/>
            <a:ext cx="1008112" cy="369332"/>
          </a:xfrm>
          <a:prstGeom prst="rect">
            <a:avLst/>
          </a:prstGeom>
          <a:noFill/>
        </p:spPr>
        <p:txBody>
          <a:bodyPr wrap="square" rtlCol="0">
            <a:spAutoFit/>
          </a:bodyPr>
          <a:lstStyle/>
          <a:p>
            <a:r>
              <a:rPr lang="en-GB" dirty="0">
                <a:solidFill>
                  <a:schemeClr val="bg1"/>
                </a:solidFill>
              </a:rPr>
              <a:t>Picture?</a:t>
            </a:r>
            <a:endParaRPr lang="en-US" dirty="0">
              <a:solidFill>
                <a:schemeClr val="bg1"/>
              </a:solidFill>
            </a:endParaRPr>
          </a:p>
        </p:txBody>
      </p:sp>
      <p:sp>
        <p:nvSpPr>
          <p:cNvPr id="5" name="Rectangle 4"/>
          <p:cNvSpPr/>
          <p:nvPr/>
        </p:nvSpPr>
        <p:spPr>
          <a:xfrm>
            <a:off x="179512" y="188640"/>
            <a:ext cx="8784976" cy="6480720"/>
          </a:xfrm>
          <a:prstGeom prst="rect">
            <a:avLst/>
          </a:prstGeom>
          <a:noFill/>
          <a:ln w="38100">
            <a:solidFill>
              <a:srgbClr val="FEDE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p:cNvSpPr txBox="1"/>
          <p:nvPr/>
        </p:nvSpPr>
        <p:spPr>
          <a:xfrm>
            <a:off x="1885121" y="2348880"/>
            <a:ext cx="5029539" cy="707886"/>
          </a:xfrm>
          <a:prstGeom prst="rect">
            <a:avLst/>
          </a:prstGeom>
          <a:noFill/>
        </p:spPr>
        <p:txBody>
          <a:bodyPr wrap="square" rtlCol="0">
            <a:spAutoFit/>
          </a:bodyPr>
          <a:lstStyle/>
          <a:p>
            <a:pPr>
              <a:buFont typeface="Wingdings" pitchFamily="2" charset="2"/>
              <a:buChar char="Ø"/>
            </a:pPr>
            <a:endParaRPr lang="en-GB" sz="2000" dirty="0"/>
          </a:p>
          <a:p>
            <a:pPr>
              <a:buFont typeface="Wingdings" pitchFamily="2" charset="2"/>
              <a:buChar char="Ø"/>
            </a:pPr>
            <a:endParaRPr lang="en-GB" sz="2000" dirty="0"/>
          </a:p>
        </p:txBody>
      </p:sp>
      <p:sp>
        <p:nvSpPr>
          <p:cNvPr id="3" name="TextBox 2"/>
          <p:cNvSpPr txBox="1"/>
          <p:nvPr/>
        </p:nvSpPr>
        <p:spPr>
          <a:xfrm>
            <a:off x="293021" y="1504816"/>
            <a:ext cx="8496943" cy="4401205"/>
          </a:xfrm>
          <a:prstGeom prst="rect">
            <a:avLst/>
          </a:prstGeom>
          <a:noFill/>
        </p:spPr>
        <p:txBody>
          <a:bodyPr wrap="square" lIns="91440" tIns="45720" rIns="91440" bIns="45720" rtlCol="0" anchor="t">
            <a:spAutoFit/>
          </a:bodyPr>
          <a:lstStyle/>
          <a:p>
            <a:pPr marL="342900" indent="-342900">
              <a:buFont typeface="Wingdings" panose="05000000000000000000" pitchFamily="2" charset="2"/>
              <a:buChar char="§"/>
            </a:pPr>
            <a:r>
              <a:rPr lang="en-GB" sz="1600" b="1" dirty="0">
                <a:latin typeface="Century Gothic"/>
              </a:rPr>
              <a:t>Regularly check your inbox for any expense claims to sign </a:t>
            </a:r>
            <a:r>
              <a:rPr lang="en-GB" sz="1600" dirty="0">
                <a:latin typeface="Century Gothic"/>
              </a:rPr>
              <a:t>– Anything under £50 it is down to treasurers to approve. Approve as quick as possible.</a:t>
            </a:r>
          </a:p>
          <a:p>
            <a:pPr marL="342900" indent="-342900">
              <a:buFont typeface="Wingdings" panose="05000000000000000000" pitchFamily="2" charset="2"/>
              <a:buChar char="§"/>
            </a:pPr>
            <a:endParaRPr lang="en-GB" sz="1600" b="1" dirty="0">
              <a:latin typeface="Century Gothic"/>
            </a:endParaRPr>
          </a:p>
          <a:p>
            <a:pPr marL="342900" indent="-342900">
              <a:buFont typeface="Wingdings" panose="05000000000000000000" pitchFamily="2" charset="2"/>
              <a:buChar char="§"/>
            </a:pPr>
            <a:r>
              <a:rPr lang="en-GB" sz="1600" b="1" dirty="0">
                <a:latin typeface="Century Gothic"/>
              </a:rPr>
              <a:t>Expenses over £50 will be sent to the societies team for approval</a:t>
            </a:r>
            <a:endParaRPr lang="en-GB" sz="1600" dirty="0">
              <a:solidFill>
                <a:srgbClr val="FF0000"/>
              </a:solidFill>
              <a:latin typeface="Century Gothic" panose="020B0502020202020204" pitchFamily="34" charset="0"/>
            </a:endParaRPr>
          </a:p>
          <a:p>
            <a:pPr marL="342900" indent="-342900">
              <a:buFont typeface="Wingdings" panose="05000000000000000000" pitchFamily="2" charset="2"/>
              <a:buChar char="§"/>
            </a:pPr>
            <a:endParaRPr lang="en-GB" sz="1600" b="1" dirty="0">
              <a:latin typeface="Century Gothic" panose="020B0502020202020204" pitchFamily="34" charset="0"/>
            </a:endParaRPr>
          </a:p>
          <a:p>
            <a:pPr marL="342900" indent="-342900">
              <a:buFont typeface="Wingdings" panose="05000000000000000000" pitchFamily="2" charset="2"/>
              <a:buChar char="§"/>
            </a:pPr>
            <a:r>
              <a:rPr lang="en-GB" sz="1600" b="1" dirty="0">
                <a:latin typeface="Century Gothic" panose="020B0502020202020204" pitchFamily="34" charset="0"/>
              </a:rPr>
              <a:t>Be proactive. </a:t>
            </a:r>
            <a:r>
              <a:rPr lang="en-GB" sz="1600" dirty="0">
                <a:latin typeface="Century Gothic" panose="020B0502020202020204" pitchFamily="34" charset="0"/>
              </a:rPr>
              <a:t>If your club/society needs something and you don’t have the money, fundraise. </a:t>
            </a:r>
            <a:endParaRPr lang="en-GB" sz="1600" b="1" dirty="0">
              <a:latin typeface="Century Gothic" panose="020B0502020202020204" pitchFamily="34" charset="0"/>
            </a:endParaRPr>
          </a:p>
          <a:p>
            <a:endParaRPr lang="en-GB" sz="1600" dirty="0">
              <a:latin typeface="Century Gothic" panose="020B0502020202020204" pitchFamily="34" charset="0"/>
            </a:endParaRPr>
          </a:p>
          <a:p>
            <a:pPr marL="342900" indent="-342900">
              <a:buFont typeface="Wingdings" panose="05000000000000000000" pitchFamily="2" charset="2"/>
              <a:buChar char="§"/>
            </a:pPr>
            <a:r>
              <a:rPr lang="en-GB" sz="1600" b="1" dirty="0">
                <a:latin typeface="Century Gothic" panose="020B0502020202020204" pitchFamily="34" charset="0"/>
              </a:rPr>
              <a:t>Do not keep money that has been fundraised in cash in a ‘safe’ place. </a:t>
            </a:r>
            <a:r>
              <a:rPr lang="en-GB" sz="1600" dirty="0">
                <a:latin typeface="Century Gothic" panose="020B0502020202020204" pitchFamily="34" charset="0"/>
              </a:rPr>
              <a:t>It’s probably not safe, pay it in to the SU Reception as soon as possible.</a:t>
            </a:r>
          </a:p>
          <a:p>
            <a:endParaRPr lang="en-GB" sz="1600" u="sng" dirty="0">
              <a:latin typeface="Century Gothic" panose="020B0502020202020204" pitchFamily="34" charset="0"/>
            </a:endParaRPr>
          </a:p>
          <a:p>
            <a:pPr marL="342900" indent="-342900">
              <a:buFont typeface="Wingdings" panose="05000000000000000000" pitchFamily="2" charset="2"/>
              <a:buChar char="§"/>
            </a:pPr>
            <a:r>
              <a:rPr lang="en-GB" sz="1600" b="1" dirty="0">
                <a:latin typeface="Century Gothic"/>
              </a:rPr>
              <a:t>Do not open any other bank accounts relating to the society or in the society name. </a:t>
            </a:r>
            <a:r>
              <a:rPr lang="en-GB" sz="1600" dirty="0">
                <a:latin typeface="Century Gothic"/>
              </a:rPr>
              <a:t>It’s illegal.</a:t>
            </a:r>
            <a:endParaRPr lang="en-GB" sz="1600" u="sng" dirty="0">
              <a:latin typeface="Century Gothic" panose="020B0502020202020204" pitchFamily="34" charset="0"/>
            </a:endParaRPr>
          </a:p>
          <a:p>
            <a:endParaRPr lang="en-GB" sz="1600" dirty="0">
              <a:latin typeface="Century Gothic" panose="020B0502020202020204" pitchFamily="34" charset="0"/>
            </a:endParaRPr>
          </a:p>
          <a:p>
            <a:pPr marL="342900" indent="-342900">
              <a:buFont typeface="Wingdings" panose="05000000000000000000" pitchFamily="2" charset="2"/>
              <a:buChar char="§"/>
            </a:pPr>
            <a:r>
              <a:rPr lang="en-GB" sz="1600" b="1" dirty="0">
                <a:latin typeface="Century Gothic" panose="020B0502020202020204" pitchFamily="34" charset="0"/>
              </a:rPr>
              <a:t>If your committee does not complete it’s obligations, payments will be withheld and society activity may be suspended.</a:t>
            </a:r>
          </a:p>
          <a:p>
            <a:endParaRPr lang="en-GB" sz="2400" dirty="0">
              <a:latin typeface="Century Gothic" panose="020B0502020202020204" pitchFamily="34" charset="0"/>
            </a:endParaRPr>
          </a:p>
        </p:txBody>
      </p:sp>
      <p:pic>
        <p:nvPicPr>
          <p:cNvPr id="20483"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4357" y="5733256"/>
            <a:ext cx="646113" cy="858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TextBox 8"/>
          <p:cNvSpPr txBox="1"/>
          <p:nvPr/>
        </p:nvSpPr>
        <p:spPr>
          <a:xfrm>
            <a:off x="62090" y="6292526"/>
            <a:ext cx="2520280" cy="923330"/>
          </a:xfrm>
          <a:prstGeom prst="rect">
            <a:avLst/>
          </a:prstGeom>
          <a:noFill/>
        </p:spPr>
        <p:txBody>
          <a:bodyPr wrap="square" lIns="91440" tIns="45720" rIns="91440" bIns="45720" rtlCol="0" anchor="t">
            <a:spAutoFit/>
          </a:bodyPr>
          <a:lstStyle/>
          <a:p>
            <a:pPr algn="ctr"/>
            <a:r>
              <a:rPr lang="en-GB" dirty="0">
                <a:latin typeface="Century Gothic" panose="020B0502020202020204" pitchFamily="34" charset="0"/>
                <a:hlinkClick r:id="rId4"/>
              </a:rPr>
              <a:t>susocs@essex.ac.uk</a:t>
            </a:r>
            <a:endParaRPr lang="en-GB" dirty="0">
              <a:latin typeface="Century Gothic" panose="020B0502020202020204" pitchFamily="34" charset="0"/>
            </a:endParaRPr>
          </a:p>
          <a:p>
            <a:pPr algn="ctr"/>
            <a:endParaRPr lang="en-GB" dirty="0">
              <a:latin typeface="Century Gothic" panose="020B0502020202020204" pitchFamily="34" charset="0"/>
            </a:endParaRPr>
          </a:p>
          <a:p>
            <a:pPr algn="ctr"/>
            <a:endParaRPr lang="en-GB" dirty="0">
              <a:latin typeface="Century Gothic" panose="020B0502020202020204" pitchFamily="34" charset="0"/>
            </a:endParaRPr>
          </a:p>
        </p:txBody>
      </p:sp>
    </p:spTree>
    <p:extLst>
      <p:ext uri="{BB962C8B-B14F-4D97-AF65-F5344CB8AC3E}">
        <p14:creationId xmlns:p14="http://schemas.microsoft.com/office/powerpoint/2010/main" val="5844279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23528" y="175071"/>
            <a:ext cx="8496944" cy="1244104"/>
          </a:xfrm>
          <a:ln w="57150">
            <a:noFill/>
          </a:ln>
        </p:spPr>
        <p:style>
          <a:lnRef idx="2">
            <a:schemeClr val="dk1"/>
          </a:lnRef>
          <a:fillRef idx="1">
            <a:schemeClr val="lt1"/>
          </a:fillRef>
          <a:effectRef idx="0">
            <a:schemeClr val="dk1"/>
          </a:effectRef>
          <a:fontRef idx="minor">
            <a:schemeClr val="dk1"/>
          </a:fontRef>
        </p:style>
        <p:txBody>
          <a:bodyPr>
            <a:noAutofit/>
          </a:bodyPr>
          <a:lstStyle/>
          <a:p>
            <a:r>
              <a:rPr lang="en-US" sz="4000" b="1" dirty="0">
                <a:solidFill>
                  <a:schemeClr val="tx1"/>
                </a:solidFill>
                <a:latin typeface="Century Gothic" panose="020B0502020202020204" pitchFamily="34" charset="0"/>
              </a:rPr>
              <a:t>Your ‘Account’</a:t>
            </a:r>
          </a:p>
        </p:txBody>
      </p:sp>
      <p:sp>
        <p:nvSpPr>
          <p:cNvPr id="8" name="TextBox 7"/>
          <p:cNvSpPr txBox="1"/>
          <p:nvPr/>
        </p:nvSpPr>
        <p:spPr>
          <a:xfrm>
            <a:off x="899592" y="3212976"/>
            <a:ext cx="1008112" cy="369332"/>
          </a:xfrm>
          <a:prstGeom prst="rect">
            <a:avLst/>
          </a:prstGeom>
          <a:noFill/>
        </p:spPr>
        <p:txBody>
          <a:bodyPr wrap="square" rtlCol="0">
            <a:spAutoFit/>
          </a:bodyPr>
          <a:lstStyle/>
          <a:p>
            <a:r>
              <a:rPr lang="en-GB" dirty="0">
                <a:solidFill>
                  <a:schemeClr val="bg1"/>
                </a:solidFill>
              </a:rPr>
              <a:t>Picture?</a:t>
            </a:r>
            <a:endParaRPr lang="en-US" dirty="0">
              <a:solidFill>
                <a:schemeClr val="bg1"/>
              </a:solidFill>
            </a:endParaRPr>
          </a:p>
        </p:txBody>
      </p:sp>
      <p:sp>
        <p:nvSpPr>
          <p:cNvPr id="5" name="Rectangle 4"/>
          <p:cNvSpPr/>
          <p:nvPr/>
        </p:nvSpPr>
        <p:spPr>
          <a:xfrm>
            <a:off x="179512" y="188640"/>
            <a:ext cx="8784976" cy="6480720"/>
          </a:xfrm>
          <a:prstGeom prst="rect">
            <a:avLst/>
          </a:prstGeom>
          <a:noFill/>
          <a:ln w="38100">
            <a:solidFill>
              <a:srgbClr val="FEDE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p:cNvSpPr txBox="1"/>
          <p:nvPr/>
        </p:nvSpPr>
        <p:spPr>
          <a:xfrm>
            <a:off x="395536" y="1269320"/>
            <a:ext cx="8352928" cy="5370701"/>
          </a:xfrm>
          <a:prstGeom prst="rect">
            <a:avLst/>
          </a:prstGeom>
          <a:noFill/>
        </p:spPr>
        <p:txBody>
          <a:bodyPr wrap="square" lIns="91440" tIns="45720" rIns="91440" bIns="45720" rtlCol="0" anchor="t">
            <a:spAutoFit/>
          </a:bodyPr>
          <a:lstStyle/>
          <a:p>
            <a:pPr marL="342900" indent="-342900">
              <a:buFont typeface="Arial" panose="020B0604020202020204" pitchFamily="34" charset="0"/>
              <a:buChar char="•"/>
            </a:pPr>
            <a:r>
              <a:rPr lang="en-GB" sz="1900" dirty="0">
                <a:latin typeface="Century Gothic"/>
              </a:rPr>
              <a:t>Everything should go through your official society account.</a:t>
            </a:r>
          </a:p>
          <a:p>
            <a:endParaRPr lang="en-GB" sz="1900" dirty="0">
              <a:latin typeface="Century Gothic"/>
            </a:endParaRPr>
          </a:p>
          <a:p>
            <a:pPr marL="342900" indent="-342900">
              <a:buFont typeface="Arial" panose="020B0604020202020204" pitchFamily="34" charset="0"/>
              <a:buChar char="•"/>
            </a:pPr>
            <a:r>
              <a:rPr lang="en-GB" sz="1900" dirty="0">
                <a:latin typeface="Century Gothic"/>
              </a:rPr>
              <a:t>When you start receiving your weekly finance reports, it’ll look a bit like you have your own bank account. </a:t>
            </a:r>
          </a:p>
          <a:p>
            <a:endParaRPr lang="en-GB" sz="1900" dirty="0">
              <a:latin typeface="Century Gothic" panose="020B0502020202020204" pitchFamily="34" charset="0"/>
            </a:endParaRPr>
          </a:p>
          <a:p>
            <a:pPr marL="342900" indent="-342900">
              <a:buFont typeface="Arial" panose="020B0604020202020204" pitchFamily="34" charset="0"/>
              <a:buChar char="•"/>
            </a:pPr>
            <a:r>
              <a:rPr lang="en-GB" sz="1900" dirty="0">
                <a:latin typeface="Century Gothic" panose="020B0502020202020204" pitchFamily="34" charset="0"/>
              </a:rPr>
              <a:t>However, societies and clubs do not actually have their own bank account – just a sub section within the SU’s account.</a:t>
            </a:r>
          </a:p>
          <a:p>
            <a:endParaRPr lang="en-GB" sz="1900" dirty="0">
              <a:latin typeface="Century Gothic" panose="020B0502020202020204" pitchFamily="34" charset="0"/>
            </a:endParaRPr>
          </a:p>
          <a:p>
            <a:pPr marL="342900" indent="-342900">
              <a:buFont typeface="Arial" panose="020B0604020202020204" pitchFamily="34" charset="0"/>
              <a:buChar char="•"/>
            </a:pPr>
            <a:r>
              <a:rPr lang="en-GB" sz="1900" dirty="0">
                <a:latin typeface="Century Gothic"/>
              </a:rPr>
              <a:t>Societies and clubs cannot open their own bank accounts – this is against the law. If a society does this, there will be consequences faced and you could potentially face closure.</a:t>
            </a:r>
          </a:p>
          <a:p>
            <a:endParaRPr lang="en-GB" sz="1900" dirty="0">
              <a:latin typeface="Century Gothic"/>
            </a:endParaRPr>
          </a:p>
          <a:p>
            <a:pPr marL="342900" indent="-342900">
              <a:buFont typeface="Arial" panose="020B0604020202020204" pitchFamily="34" charset="0"/>
              <a:buChar char="•"/>
            </a:pPr>
            <a:r>
              <a:rPr lang="en-GB" sz="1900" dirty="0">
                <a:latin typeface="Century Gothic"/>
              </a:rPr>
              <a:t>Each society will be assigned their own unique 3 digit finance code. </a:t>
            </a:r>
            <a:r>
              <a:rPr lang="en-GB" sz="1900" i="1" dirty="0">
                <a:latin typeface="Century Gothic"/>
              </a:rPr>
              <a:t>E.g. Travel society is TVL </a:t>
            </a:r>
            <a:r>
              <a:rPr lang="en-GB" sz="1900" dirty="0">
                <a:latin typeface="Century Gothic"/>
              </a:rPr>
              <a:t>to identify your account.</a:t>
            </a:r>
            <a:endParaRPr lang="en-GB" sz="1900" dirty="0">
              <a:latin typeface="Century Gothic" panose="020B0502020202020204" pitchFamily="34" charset="0"/>
            </a:endParaRPr>
          </a:p>
          <a:p>
            <a:pPr marL="342900" indent="-342900">
              <a:buFont typeface="Arial" panose="020B0604020202020204" pitchFamily="34" charset="0"/>
              <a:buChar char="•"/>
            </a:pPr>
            <a:endParaRPr lang="en-GB" sz="1900" dirty="0">
              <a:latin typeface="Century Gothic"/>
            </a:endParaRPr>
          </a:p>
          <a:p>
            <a:pPr marL="342900" indent="-342900">
              <a:buFont typeface="Arial" panose="020B0604020202020204" pitchFamily="34" charset="0"/>
              <a:buChar char="•"/>
            </a:pPr>
            <a:r>
              <a:rPr lang="en-GB" sz="1900" b="0" i="0" dirty="0">
                <a:solidFill>
                  <a:srgbClr val="212529"/>
                </a:solidFill>
                <a:effectLst/>
                <a:latin typeface="Century Gothic" panose="020B0502020202020204" pitchFamily="34" charset="0"/>
              </a:rPr>
              <a:t>This is not a formal bank account so does not provide a card,   chip &amp; pin etc, but allows societies to make transactions easily.</a:t>
            </a:r>
            <a:endParaRPr lang="en-GB" sz="1900" dirty="0">
              <a:latin typeface="Century Gothic" panose="020B0502020202020204" pitchFamily="34" charset="0"/>
            </a:endParaRPr>
          </a:p>
          <a:p>
            <a:pPr marL="342900" indent="-342900">
              <a:buFont typeface="Arial" panose="020B0604020202020204" pitchFamily="34" charset="0"/>
              <a:buChar char="•"/>
            </a:pPr>
            <a:endParaRPr lang="en-GB" sz="2000" dirty="0">
              <a:latin typeface="Century Gothic"/>
            </a:endParaRPr>
          </a:p>
        </p:txBody>
      </p:sp>
      <p:pic>
        <p:nvPicPr>
          <p:cNvPr id="307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88025" y="5733255"/>
            <a:ext cx="646113" cy="858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TextBox 8"/>
          <p:cNvSpPr txBox="1"/>
          <p:nvPr/>
        </p:nvSpPr>
        <p:spPr>
          <a:xfrm>
            <a:off x="71054" y="6328385"/>
            <a:ext cx="2520280" cy="923330"/>
          </a:xfrm>
          <a:prstGeom prst="rect">
            <a:avLst/>
          </a:prstGeom>
          <a:noFill/>
        </p:spPr>
        <p:txBody>
          <a:bodyPr wrap="square" lIns="91440" tIns="45720" rIns="91440" bIns="45720" rtlCol="0" anchor="t">
            <a:spAutoFit/>
          </a:bodyPr>
          <a:lstStyle/>
          <a:p>
            <a:pPr algn="ctr"/>
            <a:r>
              <a:rPr lang="en-GB" dirty="0">
                <a:latin typeface="Century Gothic" panose="020B0502020202020204" pitchFamily="34" charset="0"/>
                <a:hlinkClick r:id="rId4"/>
              </a:rPr>
              <a:t>susocs@essex.ac.uk</a:t>
            </a:r>
            <a:endParaRPr lang="en-GB" dirty="0">
              <a:latin typeface="Century Gothic" panose="020B0502020202020204" pitchFamily="34" charset="0"/>
            </a:endParaRPr>
          </a:p>
          <a:p>
            <a:pPr algn="ctr"/>
            <a:endParaRPr lang="en-GB" dirty="0">
              <a:latin typeface="Century Gothic" panose="020B0502020202020204" pitchFamily="34" charset="0"/>
            </a:endParaRPr>
          </a:p>
          <a:p>
            <a:pPr algn="ctr"/>
            <a:endParaRPr lang="en-GB" dirty="0">
              <a:latin typeface="Century Gothic" panose="020B0502020202020204" pitchFamily="34" charset="0"/>
            </a:endParaRPr>
          </a:p>
        </p:txBody>
      </p:sp>
    </p:spTree>
    <p:extLst>
      <p:ext uri="{BB962C8B-B14F-4D97-AF65-F5344CB8AC3E}">
        <p14:creationId xmlns:p14="http://schemas.microsoft.com/office/powerpoint/2010/main" val="896047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68278" y="346567"/>
            <a:ext cx="8496944" cy="706169"/>
          </a:xfrm>
          <a:ln w="57150">
            <a:noFill/>
          </a:ln>
        </p:spPr>
        <p:style>
          <a:lnRef idx="2">
            <a:schemeClr val="dk1"/>
          </a:lnRef>
          <a:fillRef idx="1">
            <a:schemeClr val="lt1"/>
          </a:fillRef>
          <a:effectRef idx="0">
            <a:schemeClr val="dk1"/>
          </a:effectRef>
          <a:fontRef idx="minor">
            <a:schemeClr val="dk1"/>
          </a:fontRef>
        </p:style>
        <p:txBody>
          <a:bodyPr>
            <a:noAutofit/>
          </a:bodyPr>
          <a:lstStyle/>
          <a:p>
            <a:r>
              <a:rPr lang="en-US" sz="4000" b="1" dirty="0">
                <a:solidFill>
                  <a:schemeClr val="tx1"/>
                </a:solidFill>
                <a:latin typeface="Century Gothic" panose="020B0502020202020204" pitchFamily="34" charset="0"/>
              </a:rPr>
              <a:t>Understanding Your Account</a:t>
            </a:r>
          </a:p>
        </p:txBody>
      </p:sp>
      <p:sp>
        <p:nvSpPr>
          <p:cNvPr id="8" name="TextBox 7"/>
          <p:cNvSpPr txBox="1"/>
          <p:nvPr/>
        </p:nvSpPr>
        <p:spPr>
          <a:xfrm>
            <a:off x="899592" y="3212976"/>
            <a:ext cx="1008112" cy="369332"/>
          </a:xfrm>
          <a:prstGeom prst="rect">
            <a:avLst/>
          </a:prstGeom>
          <a:noFill/>
        </p:spPr>
        <p:txBody>
          <a:bodyPr wrap="square" rtlCol="0">
            <a:spAutoFit/>
          </a:bodyPr>
          <a:lstStyle/>
          <a:p>
            <a:r>
              <a:rPr lang="en-GB" dirty="0">
                <a:solidFill>
                  <a:schemeClr val="bg1"/>
                </a:solidFill>
              </a:rPr>
              <a:t>Picture?</a:t>
            </a:r>
            <a:endParaRPr lang="en-US" dirty="0">
              <a:solidFill>
                <a:schemeClr val="bg1"/>
              </a:solidFill>
            </a:endParaRPr>
          </a:p>
        </p:txBody>
      </p:sp>
      <p:sp>
        <p:nvSpPr>
          <p:cNvPr id="5" name="Rectangle 4"/>
          <p:cNvSpPr/>
          <p:nvPr/>
        </p:nvSpPr>
        <p:spPr>
          <a:xfrm>
            <a:off x="179512" y="188640"/>
            <a:ext cx="8784976" cy="6480720"/>
          </a:xfrm>
          <a:prstGeom prst="rect">
            <a:avLst/>
          </a:prstGeom>
          <a:noFill/>
          <a:ln w="38100">
            <a:solidFill>
              <a:srgbClr val="FEDE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07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88025" y="5733255"/>
            <a:ext cx="646113" cy="858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TextBox 8"/>
          <p:cNvSpPr txBox="1"/>
          <p:nvPr/>
        </p:nvSpPr>
        <p:spPr>
          <a:xfrm>
            <a:off x="62090" y="6328385"/>
            <a:ext cx="2520280" cy="923330"/>
          </a:xfrm>
          <a:prstGeom prst="rect">
            <a:avLst/>
          </a:prstGeom>
          <a:noFill/>
        </p:spPr>
        <p:txBody>
          <a:bodyPr wrap="square" lIns="91440" tIns="45720" rIns="91440" bIns="45720" rtlCol="0" anchor="t">
            <a:spAutoFit/>
          </a:bodyPr>
          <a:lstStyle/>
          <a:p>
            <a:pPr algn="ctr"/>
            <a:r>
              <a:rPr lang="en-GB" dirty="0">
                <a:latin typeface="Century Gothic" panose="020B0502020202020204" pitchFamily="34" charset="0"/>
                <a:hlinkClick r:id="rId4"/>
              </a:rPr>
              <a:t>susocs@essex.ac.uk</a:t>
            </a:r>
            <a:endParaRPr lang="en-GB" dirty="0">
              <a:latin typeface="Century Gothic" panose="020B0502020202020204" pitchFamily="34" charset="0"/>
            </a:endParaRPr>
          </a:p>
          <a:p>
            <a:pPr algn="ctr"/>
            <a:endParaRPr lang="en-GB" dirty="0">
              <a:latin typeface="Century Gothic" panose="020B0502020202020204" pitchFamily="34" charset="0"/>
            </a:endParaRPr>
          </a:p>
          <a:p>
            <a:pPr algn="ctr"/>
            <a:endParaRPr lang="en-GB" dirty="0">
              <a:latin typeface="Century Gothic" panose="020B0502020202020204" pitchFamily="34" charset="0"/>
            </a:endParaRPr>
          </a:p>
        </p:txBody>
      </p:sp>
      <p:sp>
        <p:nvSpPr>
          <p:cNvPr id="3" name="TextBox 2">
            <a:extLst>
              <a:ext uri="{FF2B5EF4-FFF2-40B4-BE49-F238E27FC236}">
                <a16:creationId xmlns:a16="http://schemas.microsoft.com/office/drawing/2014/main" id="{D84BE05D-2D74-4B05-DB26-7EE11EA07C71}"/>
              </a:ext>
            </a:extLst>
          </p:cNvPr>
          <p:cNvSpPr txBox="1"/>
          <p:nvPr/>
        </p:nvSpPr>
        <p:spPr>
          <a:xfrm>
            <a:off x="433667" y="5004946"/>
            <a:ext cx="5763645" cy="1323439"/>
          </a:xfrm>
          <a:prstGeom prst="rect">
            <a:avLst/>
          </a:prstGeom>
          <a:noFill/>
        </p:spPr>
        <p:txBody>
          <a:bodyPr wrap="square" lIns="91440" tIns="45720" rIns="91440" bIns="45720" rtlCol="0" anchor="t">
            <a:spAutoFit/>
          </a:bodyPr>
          <a:lstStyle/>
          <a:p>
            <a:endParaRPr lang="en-GB" sz="2000" dirty="0">
              <a:latin typeface="Century Gothic"/>
            </a:endParaRPr>
          </a:p>
          <a:p>
            <a:pPr marL="342900" indent="-342900">
              <a:buFont typeface="Arial" panose="020B0604020202020204" pitchFamily="34" charset="0"/>
              <a:buChar char="•"/>
            </a:pPr>
            <a:r>
              <a:rPr lang="en-GB" sz="2000" dirty="0">
                <a:latin typeface="Century Gothic"/>
              </a:rPr>
              <a:t>Income/fundraising is all positive</a:t>
            </a:r>
          </a:p>
          <a:p>
            <a:pPr marL="342900" indent="-342900">
              <a:buFont typeface="Arial" panose="020B0604020202020204" pitchFamily="34" charset="0"/>
              <a:buChar char="•"/>
            </a:pPr>
            <a:r>
              <a:rPr lang="en-GB" sz="2000" dirty="0">
                <a:latin typeface="Century Gothic"/>
              </a:rPr>
              <a:t>Expenditure/spending is all negative</a:t>
            </a:r>
          </a:p>
          <a:p>
            <a:pPr marL="342900" indent="-342900">
              <a:buFont typeface="Arial" panose="020B0604020202020204" pitchFamily="34" charset="0"/>
              <a:buChar char="•"/>
            </a:pPr>
            <a:endParaRPr lang="en-GB" sz="2000" dirty="0">
              <a:latin typeface="Century Gothic"/>
            </a:endParaRPr>
          </a:p>
        </p:txBody>
      </p:sp>
      <p:pic>
        <p:nvPicPr>
          <p:cNvPr id="6" name="Picture 5">
            <a:extLst>
              <a:ext uri="{FF2B5EF4-FFF2-40B4-BE49-F238E27FC236}">
                <a16:creationId xmlns:a16="http://schemas.microsoft.com/office/drawing/2014/main" id="{0346C680-1628-2C47-2458-56A2A98F09EE}"/>
              </a:ext>
            </a:extLst>
          </p:cNvPr>
          <p:cNvPicPr>
            <a:picLocks noChangeAspect="1"/>
          </p:cNvPicPr>
          <p:nvPr/>
        </p:nvPicPr>
        <p:blipFill rotWithShape="1">
          <a:blip r:embed="rId5"/>
          <a:srcRect r="2042"/>
          <a:stretch/>
        </p:blipFill>
        <p:spPr>
          <a:xfrm>
            <a:off x="506272" y="1061200"/>
            <a:ext cx="7854432" cy="4152436"/>
          </a:xfrm>
          <a:prstGeom prst="rect">
            <a:avLst/>
          </a:prstGeom>
        </p:spPr>
      </p:pic>
      <p:sp>
        <p:nvSpPr>
          <p:cNvPr id="7" name="Rectangle 6">
            <a:extLst>
              <a:ext uri="{FF2B5EF4-FFF2-40B4-BE49-F238E27FC236}">
                <a16:creationId xmlns:a16="http://schemas.microsoft.com/office/drawing/2014/main" id="{277EA48A-E245-F107-64D7-FE9C970D9553}"/>
              </a:ext>
            </a:extLst>
          </p:cNvPr>
          <p:cNvSpPr/>
          <p:nvPr/>
        </p:nvSpPr>
        <p:spPr>
          <a:xfrm>
            <a:off x="6372200" y="3750462"/>
            <a:ext cx="2030237" cy="648072"/>
          </a:xfrm>
          <a:prstGeom prst="rect">
            <a:avLst/>
          </a:prstGeom>
        </p:spPr>
        <p:style>
          <a:lnRef idx="2">
            <a:schemeClr val="dk1">
              <a:shade val="15000"/>
            </a:schemeClr>
          </a:lnRef>
          <a:fillRef idx="1">
            <a:schemeClr val="dk1"/>
          </a:fillRef>
          <a:effectRef idx="0">
            <a:schemeClr val="dk1"/>
          </a:effectRef>
          <a:fontRef idx="minor">
            <a:schemeClr val="lt1"/>
          </a:fontRef>
        </p:style>
        <p:txBody>
          <a:bodyPr rtlCol="0" anchor="ctr"/>
          <a:lstStyle/>
          <a:p>
            <a:pPr algn="ctr"/>
            <a:endParaRPr lang="en-GB"/>
          </a:p>
        </p:txBody>
      </p:sp>
      <p:sp>
        <p:nvSpPr>
          <p:cNvPr id="10" name="Rectangle 9">
            <a:extLst>
              <a:ext uri="{FF2B5EF4-FFF2-40B4-BE49-F238E27FC236}">
                <a16:creationId xmlns:a16="http://schemas.microsoft.com/office/drawing/2014/main" id="{D45DD5C2-94F2-A6DB-64B8-4D313F8EDE5C}"/>
              </a:ext>
            </a:extLst>
          </p:cNvPr>
          <p:cNvSpPr/>
          <p:nvPr/>
        </p:nvSpPr>
        <p:spPr>
          <a:xfrm>
            <a:off x="4829757" y="4797152"/>
            <a:ext cx="864096" cy="424948"/>
          </a:xfrm>
          <a:prstGeom prst="rect">
            <a:avLst/>
          </a:prstGeom>
          <a:noFill/>
        </p:spPr>
        <p:style>
          <a:lnRef idx="2">
            <a:schemeClr val="accent6"/>
          </a:lnRef>
          <a:fillRef idx="1">
            <a:schemeClr val="lt1"/>
          </a:fillRef>
          <a:effectRef idx="0">
            <a:schemeClr val="accent6"/>
          </a:effectRef>
          <a:fontRef idx="minor">
            <a:schemeClr val="dk1"/>
          </a:fontRef>
        </p:style>
        <p:txBody>
          <a:bodyPr rtlCol="0" anchor="ctr"/>
          <a:lstStyle/>
          <a:p>
            <a:pPr algn="ctr"/>
            <a:endParaRPr lang="en-GB"/>
          </a:p>
        </p:txBody>
      </p:sp>
      <p:sp>
        <p:nvSpPr>
          <p:cNvPr id="11" name="TextBox 10">
            <a:extLst>
              <a:ext uri="{FF2B5EF4-FFF2-40B4-BE49-F238E27FC236}">
                <a16:creationId xmlns:a16="http://schemas.microsoft.com/office/drawing/2014/main" id="{E12BDBAC-69FF-924D-9CCF-671BD442DE32}"/>
              </a:ext>
            </a:extLst>
          </p:cNvPr>
          <p:cNvSpPr txBox="1"/>
          <p:nvPr/>
        </p:nvSpPr>
        <p:spPr>
          <a:xfrm>
            <a:off x="5959407" y="4651003"/>
            <a:ext cx="2731446" cy="707886"/>
          </a:xfrm>
          <a:prstGeom prst="rect">
            <a:avLst/>
          </a:prstGeom>
          <a:noFill/>
        </p:spPr>
        <p:txBody>
          <a:bodyPr wrap="square" lIns="91440" tIns="45720" rIns="91440" bIns="45720" rtlCol="0" anchor="t">
            <a:spAutoFit/>
          </a:bodyPr>
          <a:lstStyle/>
          <a:p>
            <a:r>
              <a:rPr lang="en-GB" sz="2000" dirty="0">
                <a:latin typeface="Century Gothic"/>
              </a:rPr>
              <a:t>Total amount in the account available</a:t>
            </a:r>
          </a:p>
        </p:txBody>
      </p:sp>
    </p:spTree>
    <p:extLst>
      <p:ext uri="{BB962C8B-B14F-4D97-AF65-F5344CB8AC3E}">
        <p14:creationId xmlns:p14="http://schemas.microsoft.com/office/powerpoint/2010/main" val="33545753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23528" y="188640"/>
            <a:ext cx="8496944" cy="1244104"/>
          </a:xfrm>
          <a:ln w="57150">
            <a:noFill/>
          </a:ln>
        </p:spPr>
        <p:style>
          <a:lnRef idx="2">
            <a:schemeClr val="dk1"/>
          </a:lnRef>
          <a:fillRef idx="1">
            <a:schemeClr val="lt1"/>
          </a:fillRef>
          <a:effectRef idx="0">
            <a:schemeClr val="dk1"/>
          </a:effectRef>
          <a:fontRef idx="minor">
            <a:schemeClr val="dk1"/>
          </a:fontRef>
        </p:style>
        <p:txBody>
          <a:bodyPr>
            <a:noAutofit/>
          </a:bodyPr>
          <a:lstStyle/>
          <a:p>
            <a:r>
              <a:rPr lang="en-US" sz="4000" b="1" dirty="0">
                <a:solidFill>
                  <a:schemeClr val="tx1"/>
                </a:solidFill>
                <a:latin typeface="Century Gothic" panose="020B0502020202020204" pitchFamily="34" charset="0"/>
              </a:rPr>
              <a:t>What’s in Your Account? </a:t>
            </a:r>
          </a:p>
        </p:txBody>
      </p:sp>
      <p:sp>
        <p:nvSpPr>
          <p:cNvPr id="8" name="TextBox 7"/>
          <p:cNvSpPr txBox="1"/>
          <p:nvPr/>
        </p:nvSpPr>
        <p:spPr>
          <a:xfrm>
            <a:off x="899592" y="3212976"/>
            <a:ext cx="1008112" cy="369332"/>
          </a:xfrm>
          <a:prstGeom prst="rect">
            <a:avLst/>
          </a:prstGeom>
          <a:noFill/>
        </p:spPr>
        <p:txBody>
          <a:bodyPr wrap="square" rtlCol="0">
            <a:spAutoFit/>
          </a:bodyPr>
          <a:lstStyle/>
          <a:p>
            <a:r>
              <a:rPr lang="en-GB" dirty="0">
                <a:solidFill>
                  <a:schemeClr val="bg1"/>
                </a:solidFill>
              </a:rPr>
              <a:t>Picture?</a:t>
            </a:r>
            <a:endParaRPr lang="en-US" dirty="0">
              <a:solidFill>
                <a:schemeClr val="bg1"/>
              </a:solidFill>
            </a:endParaRPr>
          </a:p>
        </p:txBody>
      </p:sp>
      <p:sp>
        <p:nvSpPr>
          <p:cNvPr id="5" name="Rectangle 4"/>
          <p:cNvSpPr/>
          <p:nvPr/>
        </p:nvSpPr>
        <p:spPr>
          <a:xfrm>
            <a:off x="179512" y="188640"/>
            <a:ext cx="8784976" cy="6480720"/>
          </a:xfrm>
          <a:prstGeom prst="rect">
            <a:avLst/>
          </a:prstGeom>
          <a:noFill/>
          <a:ln w="38100">
            <a:solidFill>
              <a:srgbClr val="FEDE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p:cNvSpPr txBox="1"/>
          <p:nvPr/>
        </p:nvSpPr>
        <p:spPr>
          <a:xfrm>
            <a:off x="378768" y="1482164"/>
            <a:ext cx="8352928" cy="4755148"/>
          </a:xfrm>
          <a:prstGeom prst="rect">
            <a:avLst/>
          </a:prstGeom>
          <a:noFill/>
        </p:spPr>
        <p:txBody>
          <a:bodyPr wrap="square" lIns="91440" tIns="45720" rIns="91440" bIns="45720" rtlCol="0" anchor="t">
            <a:spAutoFit/>
          </a:bodyPr>
          <a:lstStyle/>
          <a:p>
            <a:pPr marL="342900" indent="-342900">
              <a:buFont typeface="Arial" panose="020B0604020202020204" pitchFamily="34" charset="0"/>
              <a:buChar char="•"/>
            </a:pPr>
            <a:r>
              <a:rPr lang="en-GB" b="1" dirty="0">
                <a:latin typeface="Century Gothic"/>
              </a:rPr>
              <a:t>Membership Funds – </a:t>
            </a:r>
            <a:r>
              <a:rPr lang="en-GB" dirty="0">
                <a:latin typeface="Century Gothic"/>
              </a:rPr>
              <a:t>When people buy a membership for your society, the money (after VAT has been deducted) will display in your weekly finance report.</a:t>
            </a:r>
          </a:p>
          <a:p>
            <a:endParaRPr lang="en-GB" dirty="0">
              <a:latin typeface="Century Gothic" panose="020B0502020202020204" pitchFamily="34" charset="0"/>
            </a:endParaRPr>
          </a:p>
          <a:p>
            <a:pPr marL="285750" indent="-285750">
              <a:buFont typeface="Arial" panose="020B0604020202020204" pitchFamily="34" charset="0"/>
              <a:buChar char="•"/>
            </a:pPr>
            <a:r>
              <a:rPr lang="en-GB" b="1" dirty="0">
                <a:latin typeface="Century Gothic"/>
              </a:rPr>
              <a:t>Other Funds – </a:t>
            </a:r>
            <a:r>
              <a:rPr lang="en-GB" dirty="0">
                <a:latin typeface="Century Gothic"/>
              </a:rPr>
              <a:t>Any other funds will usually come from the following:</a:t>
            </a:r>
            <a:endParaRPr lang="en-GB" dirty="0">
              <a:latin typeface="Century Gothic" panose="020B0502020202020204" pitchFamily="34" charset="0"/>
            </a:endParaRPr>
          </a:p>
          <a:p>
            <a:pPr marL="285750" indent="-285750">
              <a:buFont typeface="Arial" panose="020B0604020202020204" pitchFamily="34" charset="0"/>
              <a:buChar char="•"/>
            </a:pPr>
            <a:endParaRPr lang="en-GB" dirty="0">
              <a:latin typeface="Century Gothic"/>
            </a:endParaRPr>
          </a:p>
          <a:p>
            <a:pPr marL="342900" indent="-342900">
              <a:buAutoNum type="arabicParenR"/>
            </a:pPr>
            <a:r>
              <a:rPr lang="en-GB" dirty="0">
                <a:latin typeface="Century Gothic"/>
              </a:rPr>
              <a:t>if you’ve paid money in that you’ve raised at an event</a:t>
            </a:r>
            <a:endParaRPr lang="en-GB" dirty="0">
              <a:latin typeface="Century Gothic" panose="020B0502020202020204" pitchFamily="34" charset="0"/>
            </a:endParaRPr>
          </a:p>
          <a:p>
            <a:pPr marL="342900" indent="-342900">
              <a:buFontTx/>
              <a:buAutoNum type="arabicParenR"/>
            </a:pPr>
            <a:r>
              <a:rPr lang="en-GB" dirty="0">
                <a:latin typeface="Century Gothic"/>
              </a:rPr>
              <a:t>money from ticket sales through the website (ticket</a:t>
            </a:r>
            <a:r>
              <a:rPr lang="en-GB" sz="1800" dirty="0">
                <a:latin typeface="Century Gothic"/>
              </a:rPr>
              <a:t>/website sales aren’t processed till the end of that month. Therefore, ticket income won’t show till 1 month later).</a:t>
            </a:r>
            <a:endParaRPr lang="en-GB" sz="2400" dirty="0">
              <a:latin typeface="Century Gothic"/>
            </a:endParaRPr>
          </a:p>
          <a:p>
            <a:pPr marL="342900" indent="-342900">
              <a:buAutoNum type="arabicParenR"/>
            </a:pPr>
            <a:endParaRPr lang="en-GB" dirty="0">
              <a:latin typeface="Century Gothic" panose="020B0502020202020204" pitchFamily="34" charset="0"/>
            </a:endParaRPr>
          </a:p>
          <a:p>
            <a:r>
              <a:rPr lang="en-GB" dirty="0">
                <a:latin typeface="Century Gothic"/>
              </a:rPr>
              <a:t>Both will have VAT deducted before going into your account.</a:t>
            </a:r>
            <a:br>
              <a:rPr lang="en-GB" dirty="0">
                <a:latin typeface="Century Gothic" panose="020B0502020202020204" pitchFamily="34" charset="0"/>
              </a:rPr>
            </a:br>
            <a:endParaRPr lang="en-GB" dirty="0">
              <a:highlight>
                <a:srgbClr val="FFFF00"/>
              </a:highlight>
              <a:latin typeface="Century Gothic"/>
            </a:endParaRPr>
          </a:p>
          <a:p>
            <a:r>
              <a:rPr lang="en-GB" dirty="0">
                <a:latin typeface="Century Gothic"/>
              </a:rPr>
              <a:t>External organisations can also make donations or sponsorships to your society, but please speak to the Student Activities team before arranging this. </a:t>
            </a:r>
            <a:br>
              <a:rPr lang="en-GB" sz="1500" dirty="0">
                <a:latin typeface="Century Gothic" panose="020B0502020202020204" pitchFamily="34" charset="0"/>
              </a:rPr>
            </a:br>
            <a:endParaRPr lang="en-GB" sz="1500" dirty="0">
              <a:latin typeface="Century Gothic" panose="020B0502020202020204" pitchFamily="34" charset="0"/>
            </a:endParaRPr>
          </a:p>
        </p:txBody>
      </p:sp>
      <p:pic>
        <p:nvPicPr>
          <p:cNvPr id="307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88025" y="5733255"/>
            <a:ext cx="646113" cy="858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TextBox 8"/>
          <p:cNvSpPr txBox="1"/>
          <p:nvPr/>
        </p:nvSpPr>
        <p:spPr>
          <a:xfrm>
            <a:off x="71054" y="6355279"/>
            <a:ext cx="2520280" cy="923330"/>
          </a:xfrm>
          <a:prstGeom prst="rect">
            <a:avLst/>
          </a:prstGeom>
          <a:noFill/>
        </p:spPr>
        <p:txBody>
          <a:bodyPr wrap="square" lIns="91440" tIns="45720" rIns="91440" bIns="45720" rtlCol="0" anchor="t">
            <a:spAutoFit/>
          </a:bodyPr>
          <a:lstStyle/>
          <a:p>
            <a:pPr algn="ctr"/>
            <a:r>
              <a:rPr lang="en-GB" dirty="0">
                <a:latin typeface="Century Gothic" panose="020B0502020202020204" pitchFamily="34" charset="0"/>
                <a:hlinkClick r:id="rId4"/>
              </a:rPr>
              <a:t>susocs@essex.ac.uk</a:t>
            </a:r>
            <a:endParaRPr lang="en-GB" dirty="0">
              <a:latin typeface="Century Gothic" panose="020B0502020202020204" pitchFamily="34" charset="0"/>
            </a:endParaRPr>
          </a:p>
          <a:p>
            <a:pPr algn="ctr"/>
            <a:endParaRPr lang="en-GB" dirty="0">
              <a:latin typeface="Century Gothic" panose="020B0502020202020204" pitchFamily="34" charset="0"/>
            </a:endParaRPr>
          </a:p>
          <a:p>
            <a:pPr algn="ctr"/>
            <a:endParaRPr lang="en-GB" dirty="0">
              <a:latin typeface="Century Gothic" panose="020B0502020202020204" pitchFamily="34" charset="0"/>
            </a:endParaRPr>
          </a:p>
        </p:txBody>
      </p:sp>
    </p:spTree>
    <p:extLst>
      <p:ext uri="{BB962C8B-B14F-4D97-AF65-F5344CB8AC3E}">
        <p14:creationId xmlns:p14="http://schemas.microsoft.com/office/powerpoint/2010/main" val="15997277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93653" y="481422"/>
            <a:ext cx="8156694" cy="936104"/>
          </a:xfrm>
          <a:ln w="57150">
            <a:noFill/>
          </a:ln>
        </p:spPr>
        <p:style>
          <a:lnRef idx="2">
            <a:schemeClr val="dk1"/>
          </a:lnRef>
          <a:fillRef idx="1">
            <a:schemeClr val="lt1"/>
          </a:fillRef>
          <a:effectRef idx="0">
            <a:schemeClr val="dk1"/>
          </a:effectRef>
          <a:fontRef idx="minor">
            <a:schemeClr val="dk1"/>
          </a:fontRef>
        </p:style>
        <p:txBody>
          <a:bodyPr>
            <a:noAutofit/>
          </a:bodyPr>
          <a:lstStyle/>
          <a:p>
            <a:r>
              <a:rPr lang="en-US" sz="4000" b="1" dirty="0">
                <a:solidFill>
                  <a:schemeClr val="tx1"/>
                </a:solidFill>
                <a:latin typeface="Century Gothic" panose="020B0502020202020204" pitchFamily="34" charset="0"/>
              </a:rPr>
              <a:t>Weekly Finance Reports</a:t>
            </a:r>
          </a:p>
        </p:txBody>
      </p:sp>
      <p:sp>
        <p:nvSpPr>
          <p:cNvPr id="8" name="TextBox 7"/>
          <p:cNvSpPr txBox="1"/>
          <p:nvPr/>
        </p:nvSpPr>
        <p:spPr>
          <a:xfrm>
            <a:off x="899592" y="3212976"/>
            <a:ext cx="1008112" cy="369332"/>
          </a:xfrm>
          <a:prstGeom prst="rect">
            <a:avLst/>
          </a:prstGeom>
          <a:noFill/>
        </p:spPr>
        <p:txBody>
          <a:bodyPr wrap="square" rtlCol="0">
            <a:spAutoFit/>
          </a:bodyPr>
          <a:lstStyle/>
          <a:p>
            <a:r>
              <a:rPr lang="en-GB" dirty="0">
                <a:solidFill>
                  <a:schemeClr val="bg1"/>
                </a:solidFill>
              </a:rPr>
              <a:t>Picture?</a:t>
            </a:r>
            <a:endParaRPr lang="en-US" dirty="0">
              <a:solidFill>
                <a:schemeClr val="bg1"/>
              </a:solidFill>
            </a:endParaRPr>
          </a:p>
        </p:txBody>
      </p:sp>
      <p:sp>
        <p:nvSpPr>
          <p:cNvPr id="5" name="Rectangle 4"/>
          <p:cNvSpPr/>
          <p:nvPr/>
        </p:nvSpPr>
        <p:spPr>
          <a:xfrm>
            <a:off x="179512" y="188640"/>
            <a:ext cx="8784976" cy="6480720"/>
          </a:xfrm>
          <a:prstGeom prst="rect">
            <a:avLst/>
          </a:prstGeom>
          <a:noFill/>
          <a:ln w="38100">
            <a:solidFill>
              <a:srgbClr val="FEDE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TextBox 2"/>
          <p:cNvSpPr txBox="1"/>
          <p:nvPr/>
        </p:nvSpPr>
        <p:spPr>
          <a:xfrm>
            <a:off x="424360" y="1699909"/>
            <a:ext cx="8507526" cy="4401205"/>
          </a:xfrm>
          <a:prstGeom prst="rect">
            <a:avLst/>
          </a:prstGeom>
          <a:noFill/>
        </p:spPr>
        <p:txBody>
          <a:bodyPr wrap="square" lIns="91440" tIns="45720" rIns="91440" bIns="45720" rtlCol="0" anchor="t">
            <a:spAutoFit/>
          </a:bodyPr>
          <a:lstStyle/>
          <a:p>
            <a:r>
              <a:rPr lang="en-GB" sz="2000" b="1" dirty="0">
                <a:latin typeface="Century Gothic"/>
              </a:rPr>
              <a:t>These reports are sent to the listed President and Treasurer only. </a:t>
            </a:r>
          </a:p>
          <a:p>
            <a:r>
              <a:rPr lang="en-GB" sz="2000" dirty="0">
                <a:latin typeface="Century Gothic"/>
              </a:rPr>
              <a:t>If you aren’t receiving these updates, check we have the right details for your society.</a:t>
            </a:r>
          </a:p>
          <a:p>
            <a:endParaRPr lang="en-GB" sz="2000" b="1" dirty="0">
              <a:latin typeface="Century Gothic"/>
            </a:endParaRPr>
          </a:p>
          <a:p>
            <a:r>
              <a:rPr lang="en-GB" sz="2000" b="1" dirty="0">
                <a:latin typeface="Century Gothic"/>
              </a:rPr>
              <a:t>The are automatically sent out every weekend.</a:t>
            </a:r>
          </a:p>
          <a:p>
            <a:endParaRPr lang="en-GB" sz="2000" dirty="0">
              <a:latin typeface="Century Gothic"/>
            </a:endParaRPr>
          </a:p>
          <a:p>
            <a:r>
              <a:rPr lang="en-US" sz="2000" dirty="0">
                <a:latin typeface="Century Gothic" panose="020B0502020202020204" pitchFamily="34" charset="0"/>
              </a:rPr>
              <a:t>It’s the responsibility of the treasurer to check these weekly reports and flag any issues – email suexpenses@essex.ac.uk if you notice any concerns.</a:t>
            </a:r>
            <a:endParaRPr lang="en-GB" sz="2000" dirty="0">
              <a:latin typeface="Century Gothic" panose="020B0502020202020204" pitchFamily="34" charset="0"/>
            </a:endParaRPr>
          </a:p>
          <a:p>
            <a:endParaRPr lang="en-GB" sz="2000" dirty="0">
              <a:latin typeface="Century Gothic"/>
            </a:endParaRPr>
          </a:p>
          <a:p>
            <a:r>
              <a:rPr lang="en-GB" sz="2000" dirty="0">
                <a:latin typeface="Century Gothic"/>
              </a:rPr>
              <a:t>Any member of your society has the right to view the finance report. They can request to view the weekly finance report by submitting a request in writing (email) to either the President or Treasurer of their society.</a:t>
            </a:r>
            <a:endParaRPr lang="en-US" sz="2000" dirty="0">
              <a:latin typeface="Century Gothic"/>
            </a:endParaRPr>
          </a:p>
        </p:txBody>
      </p:sp>
      <p:pic>
        <p:nvPicPr>
          <p:cNvPr id="20483"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4357" y="5733256"/>
            <a:ext cx="646113" cy="858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TextBox 8"/>
          <p:cNvSpPr txBox="1"/>
          <p:nvPr/>
        </p:nvSpPr>
        <p:spPr>
          <a:xfrm>
            <a:off x="97949" y="6301491"/>
            <a:ext cx="2520280" cy="923330"/>
          </a:xfrm>
          <a:prstGeom prst="rect">
            <a:avLst/>
          </a:prstGeom>
          <a:noFill/>
        </p:spPr>
        <p:txBody>
          <a:bodyPr wrap="square" lIns="91440" tIns="45720" rIns="91440" bIns="45720" rtlCol="0" anchor="t">
            <a:spAutoFit/>
          </a:bodyPr>
          <a:lstStyle/>
          <a:p>
            <a:pPr algn="ctr"/>
            <a:r>
              <a:rPr lang="en-GB" dirty="0">
                <a:latin typeface="Century Gothic" panose="020B0502020202020204" pitchFamily="34" charset="0"/>
                <a:hlinkClick r:id="rId4"/>
              </a:rPr>
              <a:t>susocs@essex.ac.uk</a:t>
            </a:r>
            <a:endParaRPr lang="en-GB" dirty="0">
              <a:latin typeface="Century Gothic" panose="020B0502020202020204" pitchFamily="34" charset="0"/>
            </a:endParaRPr>
          </a:p>
          <a:p>
            <a:pPr algn="ctr"/>
            <a:endParaRPr lang="en-GB" dirty="0">
              <a:latin typeface="Century Gothic" panose="020B0502020202020204" pitchFamily="34" charset="0"/>
            </a:endParaRPr>
          </a:p>
          <a:p>
            <a:pPr algn="ctr"/>
            <a:endParaRPr lang="en-GB" dirty="0">
              <a:latin typeface="Century Gothic" panose="020B0502020202020204" pitchFamily="34" charset="0"/>
            </a:endParaRPr>
          </a:p>
        </p:txBody>
      </p:sp>
    </p:spTree>
    <p:extLst>
      <p:ext uri="{BB962C8B-B14F-4D97-AF65-F5344CB8AC3E}">
        <p14:creationId xmlns:p14="http://schemas.microsoft.com/office/powerpoint/2010/main" val="38598167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332656"/>
            <a:ext cx="7920880" cy="792088"/>
          </a:xfrm>
        </p:spPr>
        <p:txBody>
          <a:bodyPr>
            <a:noAutofit/>
          </a:bodyPr>
          <a:lstStyle/>
          <a:p>
            <a:r>
              <a:rPr lang="en-GB" sz="4000" b="1" dirty="0">
                <a:latin typeface="Century Gothic" panose="020B0502020202020204" pitchFamily="34" charset="0"/>
              </a:rPr>
              <a:t>Value Added Tax (VAT)</a:t>
            </a:r>
          </a:p>
        </p:txBody>
      </p:sp>
      <p:sp>
        <p:nvSpPr>
          <p:cNvPr id="3" name="Content Placeholder 2"/>
          <p:cNvSpPr>
            <a:spLocks noGrp="1"/>
          </p:cNvSpPr>
          <p:nvPr>
            <p:ph idx="1"/>
          </p:nvPr>
        </p:nvSpPr>
        <p:spPr>
          <a:xfrm>
            <a:off x="390364" y="1711323"/>
            <a:ext cx="8363272" cy="3672408"/>
          </a:xfrm>
        </p:spPr>
        <p:txBody>
          <a:bodyPr vert="horz" lIns="91440" tIns="45720" rIns="91440" bIns="45720" rtlCol="0" anchor="t">
            <a:normAutofit/>
          </a:bodyPr>
          <a:lstStyle/>
          <a:p>
            <a:pPr marL="0" indent="0">
              <a:buNone/>
            </a:pPr>
            <a:r>
              <a:rPr lang="en-GB" sz="2000" b="1" dirty="0">
                <a:latin typeface="Century Gothic"/>
              </a:rPr>
              <a:t>Societies will pay VAT at a rate of 20% </a:t>
            </a:r>
            <a:r>
              <a:rPr lang="en-GB" sz="2000" dirty="0">
                <a:latin typeface="Century Gothic"/>
              </a:rPr>
              <a:t>on any income they receive, so make sure you factor this into spending and decision making with your money.</a:t>
            </a:r>
            <a:br>
              <a:rPr lang="en-GB" sz="2000" dirty="0">
                <a:latin typeface="Century Gothic" panose="020B0502020202020204" pitchFamily="34" charset="0"/>
              </a:rPr>
            </a:br>
            <a:br>
              <a:rPr lang="en-GB" sz="2000" dirty="0">
                <a:latin typeface="Century Gothic" panose="020B0502020202020204" pitchFamily="34" charset="0"/>
              </a:rPr>
            </a:br>
            <a:endParaRPr lang="en-GB" sz="2000" dirty="0">
              <a:latin typeface="Century Gothic" panose="020B0502020202020204" pitchFamily="34" charset="0"/>
            </a:endParaRPr>
          </a:p>
          <a:p>
            <a:pPr marL="0" indent="0">
              <a:buNone/>
            </a:pPr>
            <a:r>
              <a:rPr lang="en-GB" sz="2000" dirty="0">
                <a:latin typeface="Century Gothic"/>
              </a:rPr>
              <a:t>You can claim back any VAT you pay when you buy goods or pay for travel </a:t>
            </a:r>
            <a:r>
              <a:rPr lang="en-GB" sz="2000" b="1" dirty="0">
                <a:latin typeface="Century Gothic"/>
              </a:rPr>
              <a:t>but only if you ask for a VAT receipt when you pay</a:t>
            </a:r>
            <a:r>
              <a:rPr lang="en-GB" sz="2000" dirty="0">
                <a:latin typeface="Century Gothic"/>
              </a:rPr>
              <a:t>. This must show the VAT registration number and a breakdown of the VAT.</a:t>
            </a:r>
          </a:p>
          <a:p>
            <a:pPr marL="0" indent="0">
              <a:buNone/>
            </a:pPr>
            <a:endParaRPr lang="en-GB" sz="2000" i="1" dirty="0">
              <a:latin typeface="Century Gothic" panose="020B0502020202020204" pitchFamily="34" charset="0"/>
            </a:endParaRPr>
          </a:p>
          <a:p>
            <a:pPr marL="0" indent="0">
              <a:buNone/>
            </a:pPr>
            <a:r>
              <a:rPr lang="en-GB" sz="2000" i="1" dirty="0">
                <a:latin typeface="Century Gothic"/>
              </a:rPr>
              <a:t>Please note that not all companies are VAT registered</a:t>
            </a:r>
            <a:endParaRPr lang="en-GB" sz="2000" i="1" dirty="0">
              <a:latin typeface="Century Gothic" panose="020B0502020202020204" pitchFamily="34" charset="0"/>
            </a:endParaRPr>
          </a:p>
          <a:p>
            <a:pPr marL="0" indent="0">
              <a:buNone/>
            </a:pPr>
            <a:endParaRPr lang="en-GB" sz="1600" dirty="0">
              <a:latin typeface="Century Gothic" panose="020B0502020202020204" pitchFamily="34" charset="0"/>
            </a:endParaRPr>
          </a:p>
        </p:txBody>
      </p:sp>
      <p:sp>
        <p:nvSpPr>
          <p:cNvPr id="4" name="Rectangle 3"/>
          <p:cNvSpPr/>
          <p:nvPr/>
        </p:nvSpPr>
        <p:spPr>
          <a:xfrm>
            <a:off x="179512" y="188640"/>
            <a:ext cx="8784976" cy="6480720"/>
          </a:xfrm>
          <a:prstGeom prst="rect">
            <a:avLst/>
          </a:prstGeom>
          <a:noFill/>
          <a:ln w="38100">
            <a:solidFill>
              <a:srgbClr val="FEDE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717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44408" y="5724624"/>
            <a:ext cx="646113" cy="858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Box 6"/>
          <p:cNvSpPr txBox="1"/>
          <p:nvPr/>
        </p:nvSpPr>
        <p:spPr>
          <a:xfrm>
            <a:off x="53125" y="6328385"/>
            <a:ext cx="2520280" cy="923330"/>
          </a:xfrm>
          <a:prstGeom prst="rect">
            <a:avLst/>
          </a:prstGeom>
          <a:noFill/>
        </p:spPr>
        <p:txBody>
          <a:bodyPr wrap="square" lIns="91440" tIns="45720" rIns="91440" bIns="45720" rtlCol="0" anchor="t">
            <a:spAutoFit/>
          </a:bodyPr>
          <a:lstStyle/>
          <a:p>
            <a:pPr algn="ctr"/>
            <a:r>
              <a:rPr lang="en-GB" dirty="0">
                <a:latin typeface="Century Gothic" panose="020B0502020202020204" pitchFamily="34" charset="0"/>
                <a:hlinkClick r:id="rId4"/>
              </a:rPr>
              <a:t>susocs@essex.ac.uk</a:t>
            </a:r>
            <a:endParaRPr lang="en-GB" dirty="0">
              <a:latin typeface="Century Gothic" panose="020B0502020202020204" pitchFamily="34" charset="0"/>
            </a:endParaRPr>
          </a:p>
          <a:p>
            <a:pPr algn="ctr"/>
            <a:endParaRPr lang="en-GB" dirty="0">
              <a:latin typeface="Century Gothic" panose="020B0502020202020204" pitchFamily="34" charset="0"/>
            </a:endParaRPr>
          </a:p>
          <a:p>
            <a:pPr algn="ctr"/>
            <a:endParaRPr lang="en-GB" dirty="0">
              <a:latin typeface="Century Gothic" panose="020B0502020202020204" pitchFamily="34" charset="0"/>
            </a:endParaRPr>
          </a:p>
        </p:txBody>
      </p:sp>
    </p:spTree>
    <p:extLst>
      <p:ext uri="{BB962C8B-B14F-4D97-AF65-F5344CB8AC3E}">
        <p14:creationId xmlns:p14="http://schemas.microsoft.com/office/powerpoint/2010/main" val="23836764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332656"/>
            <a:ext cx="7920880" cy="792088"/>
          </a:xfrm>
        </p:spPr>
        <p:txBody>
          <a:bodyPr>
            <a:noAutofit/>
          </a:bodyPr>
          <a:lstStyle/>
          <a:p>
            <a:r>
              <a:rPr lang="en-GB" sz="4000" b="1" dirty="0">
                <a:latin typeface="Century Gothic" panose="020B0502020202020204" pitchFamily="34" charset="0"/>
              </a:rPr>
              <a:t>Value Added Tax (VAT)</a:t>
            </a:r>
          </a:p>
        </p:txBody>
      </p:sp>
      <p:sp>
        <p:nvSpPr>
          <p:cNvPr id="3" name="Content Placeholder 2"/>
          <p:cNvSpPr>
            <a:spLocks noGrp="1"/>
          </p:cNvSpPr>
          <p:nvPr>
            <p:ph idx="1"/>
          </p:nvPr>
        </p:nvSpPr>
        <p:spPr>
          <a:xfrm>
            <a:off x="390364" y="1412776"/>
            <a:ext cx="8363272" cy="3970955"/>
          </a:xfrm>
        </p:spPr>
        <p:txBody>
          <a:bodyPr vert="horz" lIns="91440" tIns="45720" rIns="91440" bIns="45720" rtlCol="0" anchor="t">
            <a:normAutofit fontScale="92500" lnSpcReduction="10000"/>
          </a:bodyPr>
          <a:lstStyle/>
          <a:p>
            <a:pPr marL="0" indent="0">
              <a:buNone/>
            </a:pPr>
            <a:r>
              <a:rPr lang="en-GB" sz="2000" dirty="0">
                <a:latin typeface="Century Gothic" panose="020B0502020202020204" pitchFamily="34" charset="0"/>
              </a:rPr>
              <a:t>How to calculate VAT:</a:t>
            </a:r>
          </a:p>
          <a:p>
            <a:pPr marL="0" indent="0">
              <a:buNone/>
            </a:pPr>
            <a:endParaRPr lang="en-GB" sz="2000" dirty="0">
              <a:latin typeface="Century Gothic" panose="020B0502020202020204" pitchFamily="34" charset="0"/>
            </a:endParaRPr>
          </a:p>
          <a:p>
            <a:pPr marL="0" indent="0">
              <a:buNone/>
            </a:pPr>
            <a:r>
              <a:rPr lang="en-GB" sz="2000" dirty="0">
                <a:latin typeface="Century Gothic" panose="020B0502020202020204" pitchFamily="34" charset="0"/>
              </a:rPr>
              <a:t>It is very important to allow for VAT when calculating your income versus costs, or you may make a loss.</a:t>
            </a:r>
          </a:p>
          <a:p>
            <a:pPr marL="0" indent="0">
              <a:buNone/>
            </a:pPr>
            <a:endParaRPr lang="en-GB" sz="2000" b="1" dirty="0">
              <a:latin typeface="Century Gothic" panose="020B0502020202020204" pitchFamily="34" charset="0"/>
            </a:endParaRPr>
          </a:p>
          <a:p>
            <a:pPr marL="0" indent="0" algn="ctr">
              <a:buNone/>
            </a:pPr>
            <a:r>
              <a:rPr lang="en-GB" sz="2000" b="1" dirty="0">
                <a:latin typeface="Century Gothic"/>
              </a:rPr>
              <a:t>*To calculate the VAT, just divide by 1.2 *</a:t>
            </a:r>
            <a:br>
              <a:rPr lang="en-GB" sz="2000" b="1" dirty="0">
                <a:latin typeface="Century Gothic" panose="020B0502020202020204" pitchFamily="34" charset="0"/>
              </a:rPr>
            </a:br>
            <a:br>
              <a:rPr lang="en-GB" sz="2000" b="1" dirty="0">
                <a:latin typeface="Century Gothic" panose="020B0502020202020204" pitchFamily="34" charset="0"/>
              </a:rPr>
            </a:br>
            <a:r>
              <a:rPr lang="en-GB" sz="2000" b="1" dirty="0">
                <a:latin typeface="Century Gothic"/>
              </a:rPr>
              <a:t>F</a:t>
            </a:r>
            <a:r>
              <a:rPr lang="en-GB" sz="2000" dirty="0">
                <a:latin typeface="Century Gothic"/>
              </a:rPr>
              <a:t>or example, if you charge £15 for an event.</a:t>
            </a:r>
          </a:p>
          <a:p>
            <a:pPr marL="0" indent="0" algn="ctr">
              <a:buNone/>
            </a:pPr>
            <a:r>
              <a:rPr lang="en-GB" sz="2000" dirty="0">
                <a:latin typeface="Century Gothic"/>
              </a:rPr>
              <a:t>£15 divided by 1.2 is £12.50, so this is the amount that would go into your society fund as income from a ticket.</a:t>
            </a:r>
          </a:p>
          <a:p>
            <a:pPr marL="0" indent="0" algn="ctr">
              <a:buNone/>
            </a:pPr>
            <a:endParaRPr lang="en-GB" sz="2000" dirty="0">
              <a:latin typeface="Century Gothic"/>
            </a:endParaRPr>
          </a:p>
          <a:p>
            <a:pPr marL="0" indent="0" algn="ctr">
              <a:buNone/>
            </a:pPr>
            <a:r>
              <a:rPr lang="en-GB" sz="2000" b="1" i="1" dirty="0">
                <a:solidFill>
                  <a:srgbClr val="FF0000"/>
                </a:solidFill>
                <a:latin typeface="Century Gothic"/>
                <a:cs typeface="Calibri"/>
              </a:rPr>
              <a:t>Remember to add 20% onto your costs to cover VAT</a:t>
            </a:r>
          </a:p>
          <a:p>
            <a:pPr marL="0" indent="0">
              <a:buNone/>
            </a:pPr>
            <a:endParaRPr lang="en-GB" sz="2800" dirty="0">
              <a:cs typeface="Calibri"/>
            </a:endParaRPr>
          </a:p>
        </p:txBody>
      </p:sp>
      <p:sp>
        <p:nvSpPr>
          <p:cNvPr id="4" name="Rectangle 3"/>
          <p:cNvSpPr/>
          <p:nvPr/>
        </p:nvSpPr>
        <p:spPr>
          <a:xfrm>
            <a:off x="179512" y="188640"/>
            <a:ext cx="8784976" cy="6480720"/>
          </a:xfrm>
          <a:prstGeom prst="rect">
            <a:avLst/>
          </a:prstGeom>
          <a:noFill/>
          <a:ln w="38100">
            <a:solidFill>
              <a:srgbClr val="FEDE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717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44408" y="5724624"/>
            <a:ext cx="646113" cy="858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Box 6"/>
          <p:cNvSpPr txBox="1"/>
          <p:nvPr/>
        </p:nvSpPr>
        <p:spPr>
          <a:xfrm>
            <a:off x="53125" y="6319420"/>
            <a:ext cx="2520280" cy="923330"/>
          </a:xfrm>
          <a:prstGeom prst="rect">
            <a:avLst/>
          </a:prstGeom>
          <a:noFill/>
        </p:spPr>
        <p:txBody>
          <a:bodyPr wrap="square" lIns="91440" tIns="45720" rIns="91440" bIns="45720" rtlCol="0" anchor="t">
            <a:spAutoFit/>
          </a:bodyPr>
          <a:lstStyle/>
          <a:p>
            <a:pPr algn="ctr"/>
            <a:r>
              <a:rPr lang="en-GB" dirty="0">
                <a:latin typeface="Century Gothic" panose="020B0502020202020204" pitchFamily="34" charset="0"/>
                <a:hlinkClick r:id="rId4"/>
              </a:rPr>
              <a:t>susocs@essex.ac.uk</a:t>
            </a:r>
            <a:endParaRPr lang="en-GB" dirty="0">
              <a:latin typeface="Century Gothic" panose="020B0502020202020204" pitchFamily="34" charset="0"/>
            </a:endParaRPr>
          </a:p>
          <a:p>
            <a:pPr algn="ctr"/>
            <a:endParaRPr lang="en-GB" dirty="0">
              <a:latin typeface="Century Gothic" panose="020B0502020202020204" pitchFamily="34" charset="0"/>
            </a:endParaRPr>
          </a:p>
          <a:p>
            <a:pPr algn="ctr"/>
            <a:endParaRPr lang="en-GB" dirty="0">
              <a:latin typeface="Century Gothic" panose="020B0502020202020204" pitchFamily="34" charset="0"/>
            </a:endParaRPr>
          </a:p>
        </p:txBody>
      </p:sp>
    </p:spTree>
    <p:extLst>
      <p:ext uri="{BB962C8B-B14F-4D97-AF65-F5344CB8AC3E}">
        <p14:creationId xmlns:p14="http://schemas.microsoft.com/office/powerpoint/2010/main" val="404587115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C1C5E0DE233EB449EE95D746AD93960" ma:contentTypeVersion="0" ma:contentTypeDescription="Create a new document." ma:contentTypeScope="" ma:versionID="20a76086570f981f6a101113f948907f">
  <xsd:schema xmlns:xsd="http://www.w3.org/2001/XMLSchema" xmlns:xs="http://www.w3.org/2001/XMLSchema" xmlns:p="http://schemas.microsoft.com/office/2006/metadata/properties" targetNamespace="http://schemas.microsoft.com/office/2006/metadata/properties" ma:root="true" ma:fieldsID="83e40b43bfe2529c56736152be069246">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8488A64-82E6-430C-BFE3-9DA13CEABE3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7476C2E8-D736-49B4-9D84-CB32B5AA207A}">
  <ds:schemaRefs>
    <ds:schemaRef ds:uri="http://schemas.microsoft.com/office/2006/documentManagement/types"/>
    <ds:schemaRef ds:uri="http://purl.org/dc/elements/1.1/"/>
    <ds:schemaRef ds:uri="http://schemas.openxmlformats.org/package/2006/metadata/core-properties"/>
    <ds:schemaRef ds:uri="http://purl.org/dc/dcmitype/"/>
    <ds:schemaRef ds:uri="http://schemas.microsoft.com/office/infopath/2007/PartnerControls"/>
    <ds:schemaRef ds:uri="http://purl.org/dc/terms/"/>
    <ds:schemaRef ds:uri="http://schemas.microsoft.com/office/2006/metadata/properties"/>
    <ds:schemaRef ds:uri="http://www.w3.org/XML/1998/namespace"/>
  </ds:schemaRefs>
</ds:datastoreItem>
</file>

<file path=customXml/itemProps3.xml><?xml version="1.0" encoding="utf-8"?>
<ds:datastoreItem xmlns:ds="http://schemas.openxmlformats.org/officeDocument/2006/customXml" ds:itemID="{9F9A1A9A-0064-4C74-AA6B-C93F5D5D3A0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TC101790492[[fn=Sketchbook]]</Template>
  <TotalTime>471</TotalTime>
  <Words>4192</Words>
  <Application>Microsoft Office PowerPoint</Application>
  <PresentationFormat>On-screen Show (4:3)</PresentationFormat>
  <Paragraphs>464</Paragraphs>
  <Slides>36</Slides>
  <Notes>36</Notes>
  <HiddenSlides>0</HiddenSlides>
  <MMClips>0</MMClips>
  <ScaleCrop>false</ScaleCrop>
  <HeadingPairs>
    <vt:vector size="4" baseType="variant">
      <vt:variant>
        <vt:lpstr>Theme</vt:lpstr>
      </vt:variant>
      <vt:variant>
        <vt:i4>1</vt:i4>
      </vt:variant>
      <vt:variant>
        <vt:lpstr>Slide Titles</vt:lpstr>
      </vt:variant>
      <vt:variant>
        <vt:i4>36</vt:i4>
      </vt:variant>
    </vt:vector>
  </HeadingPairs>
  <TitlesOfParts>
    <vt:vector size="37" baseType="lpstr">
      <vt:lpstr>Office Theme</vt:lpstr>
      <vt:lpstr>Finance Training 2023/24</vt:lpstr>
      <vt:lpstr>Staff Introduction</vt:lpstr>
      <vt:lpstr>What Are Your Roles?</vt:lpstr>
      <vt:lpstr>Your ‘Account’</vt:lpstr>
      <vt:lpstr>Understanding Your Account</vt:lpstr>
      <vt:lpstr>What’s in Your Account? </vt:lpstr>
      <vt:lpstr>Weekly Finance Reports</vt:lpstr>
      <vt:lpstr>Value Added Tax (VAT)</vt:lpstr>
      <vt:lpstr>Value Added Tax (VAT)</vt:lpstr>
      <vt:lpstr>Spending money</vt:lpstr>
      <vt:lpstr>RAG (Raise and Give)</vt:lpstr>
      <vt:lpstr>Cash Payments</vt:lpstr>
      <vt:lpstr>Cash Payments</vt:lpstr>
      <vt:lpstr>Card Machines</vt:lpstr>
      <vt:lpstr>Card Machines</vt:lpstr>
      <vt:lpstr>Invoices</vt:lpstr>
      <vt:lpstr>Invoices</vt:lpstr>
      <vt:lpstr>Invoices</vt:lpstr>
      <vt:lpstr>Invoices</vt:lpstr>
      <vt:lpstr>Invoice deadlines</vt:lpstr>
      <vt:lpstr>Invoice reminders</vt:lpstr>
      <vt:lpstr>Claiming expenses</vt:lpstr>
      <vt:lpstr>Online expense form</vt:lpstr>
      <vt:lpstr>VAT receipt </vt:lpstr>
      <vt:lpstr>Online expense form</vt:lpstr>
      <vt:lpstr>Online expense form deadlines</vt:lpstr>
      <vt:lpstr>Online Expense Form</vt:lpstr>
      <vt:lpstr>PowerPoint Presentation</vt:lpstr>
      <vt:lpstr>PowerPoint Presentation</vt:lpstr>
      <vt:lpstr>Donations</vt:lpstr>
      <vt:lpstr>Donations</vt:lpstr>
      <vt:lpstr>Sponsorship</vt:lpstr>
      <vt:lpstr>Sponsorship</vt:lpstr>
      <vt:lpstr>Click Funding</vt:lpstr>
      <vt:lpstr>Final Tips/Reminders</vt:lpstr>
      <vt:lpstr>Final Tips/Reminders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Mr Bloggs – Arts Convenor</dc:title>
  <dc:creator>tkdave</dc:creator>
  <cp:lastModifiedBy>Sainty, Emma</cp:lastModifiedBy>
  <cp:revision>847</cp:revision>
  <cp:lastPrinted>2023-11-28T11:51:19Z</cp:lastPrinted>
  <dcterms:created xsi:type="dcterms:W3CDTF">2014-04-04T12:51:40Z</dcterms:created>
  <dcterms:modified xsi:type="dcterms:W3CDTF">2023-12-04T10:44:39Z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0x0101005C1C5E0DE233EB449EE95D746AD93960</vt:lpwstr>
  </property>
</Properties>
</file>