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353" r:id="rId6"/>
    <p:sldId id="267" r:id="rId7"/>
    <p:sldId id="271" r:id="rId8"/>
    <p:sldId id="307" r:id="rId9"/>
    <p:sldId id="313" r:id="rId10"/>
    <p:sldId id="326" r:id="rId11"/>
    <p:sldId id="273" r:id="rId12"/>
    <p:sldId id="333" r:id="rId13"/>
    <p:sldId id="323" r:id="rId14"/>
    <p:sldId id="303" r:id="rId15"/>
    <p:sldId id="301" r:id="rId16"/>
    <p:sldId id="321" r:id="rId17"/>
    <p:sldId id="330" r:id="rId18"/>
    <p:sldId id="302" r:id="rId19"/>
    <p:sldId id="344" r:id="rId20"/>
    <p:sldId id="259" r:id="rId21"/>
    <p:sldId id="354" r:id="rId22"/>
    <p:sldId id="355" r:id="rId23"/>
    <p:sldId id="356" r:id="rId24"/>
    <p:sldId id="357" r:id="rId25"/>
    <p:sldId id="358" r:id="rId26"/>
    <p:sldId id="309" r:id="rId27"/>
    <p:sldId id="352" r:id="rId28"/>
    <p:sldId id="336" r:id="rId29"/>
    <p:sldId id="345" r:id="rId30"/>
    <p:sldId id="306" r:id="rId31"/>
    <p:sldId id="348" r:id="rId32"/>
    <p:sldId id="359" r:id="rId33"/>
    <p:sldId id="360" r:id="rId34"/>
    <p:sldId id="361" r:id="rId35"/>
    <p:sldId id="362" r:id="rId36"/>
    <p:sldId id="274" r:id="rId37"/>
    <p:sldId id="331" r:id="rId38"/>
    <p:sldId id="308" r:id="rId39"/>
    <p:sldId id="327" r:id="rId40"/>
    <p:sldId id="343" r:id="rId41"/>
    <p:sldId id="363" r:id="rId42"/>
    <p:sldId id="318" r:id="rId43"/>
    <p:sldId id="319" r:id="rId44"/>
    <p:sldId id="349" r:id="rId45"/>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D8B18-6064-4692-A423-C1E0DC75E2E5}" v="147" dt="2025-12-12T14:43:46.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irsty L" userId="LDeItOFeWmAf6isE8ARBSfT2G89Xx0MQ/j+O9IVcq18=" providerId="None" clId="Web-{B02D8B18-6064-4692-A423-C1E0DC75E2E5}"/>
    <pc:docChg chg="addSld modSld sldOrd">
      <pc:chgData name="Matthew, Kirsty L" userId="LDeItOFeWmAf6isE8ARBSfT2G89Xx0MQ/j+O9IVcq18=" providerId="None" clId="Web-{B02D8B18-6064-4692-A423-C1E0DC75E2E5}" dt="2025-12-12T14:43:44.965" v="121" actId="20577"/>
      <pc:docMkLst>
        <pc:docMk/>
      </pc:docMkLst>
      <pc:sldChg chg="delSp modSp">
        <pc:chgData name="Matthew, Kirsty L" userId="LDeItOFeWmAf6isE8ARBSfT2G89Xx0MQ/j+O9IVcq18=" providerId="None" clId="Web-{B02D8B18-6064-4692-A423-C1E0DC75E2E5}" dt="2025-12-12T14:41:13.651" v="104"/>
        <pc:sldMkLst>
          <pc:docMk/>
          <pc:sldMk cId="539630675" sldId="274"/>
        </pc:sldMkLst>
        <pc:spChg chg="del mod">
          <ac:chgData name="Matthew, Kirsty L" userId="LDeItOFeWmAf6isE8ARBSfT2G89Xx0MQ/j+O9IVcq18=" providerId="None" clId="Web-{B02D8B18-6064-4692-A423-C1E0DC75E2E5}" dt="2025-12-12T14:41:13.651" v="104"/>
          <ac:spMkLst>
            <pc:docMk/>
            <pc:sldMk cId="539630675" sldId="274"/>
            <ac:spMk id="7" creationId="{00000000-0000-0000-0000-000000000000}"/>
          </ac:spMkLst>
        </pc:spChg>
      </pc:sldChg>
      <pc:sldChg chg="delSp modSp">
        <pc:chgData name="Matthew, Kirsty L" userId="LDeItOFeWmAf6isE8ARBSfT2G89Xx0MQ/j+O9IVcq18=" providerId="None" clId="Web-{B02D8B18-6064-4692-A423-C1E0DC75E2E5}" dt="2025-12-12T14:35:18.853" v="70"/>
        <pc:sldMkLst>
          <pc:docMk/>
          <pc:sldMk cId="4133243862" sldId="306"/>
        </pc:sldMkLst>
        <pc:spChg chg="del mod">
          <ac:chgData name="Matthew, Kirsty L" userId="LDeItOFeWmAf6isE8ARBSfT2G89Xx0MQ/j+O9IVcq18=" providerId="None" clId="Web-{B02D8B18-6064-4692-A423-C1E0DC75E2E5}" dt="2025-12-12T14:35:18.853" v="70"/>
          <ac:spMkLst>
            <pc:docMk/>
            <pc:sldMk cId="4133243862" sldId="306"/>
            <ac:spMk id="7" creationId="{00000000-0000-0000-0000-000000000000}"/>
          </ac:spMkLst>
        </pc:spChg>
      </pc:sldChg>
      <pc:sldChg chg="modSp">
        <pc:chgData name="Matthew, Kirsty L" userId="LDeItOFeWmAf6isE8ARBSfT2G89Xx0MQ/j+O9IVcq18=" providerId="None" clId="Web-{B02D8B18-6064-4692-A423-C1E0DC75E2E5}" dt="2025-12-12T14:41:58.620" v="110" actId="20577"/>
        <pc:sldMkLst>
          <pc:docMk/>
          <pc:sldMk cId="3499213699" sldId="327"/>
        </pc:sldMkLst>
        <pc:spChg chg="mod">
          <ac:chgData name="Matthew, Kirsty L" userId="LDeItOFeWmAf6isE8ARBSfT2G89Xx0MQ/j+O9IVcq18=" providerId="None" clId="Web-{B02D8B18-6064-4692-A423-C1E0DC75E2E5}" dt="2025-12-12T14:41:58.620" v="110" actId="20577"/>
          <ac:spMkLst>
            <pc:docMk/>
            <pc:sldMk cId="3499213699" sldId="327"/>
            <ac:spMk id="3" creationId="{00000000-0000-0000-0000-000000000000}"/>
          </ac:spMkLst>
        </pc:spChg>
      </pc:sldChg>
      <pc:sldChg chg="delSp modSp">
        <pc:chgData name="Matthew, Kirsty L" userId="LDeItOFeWmAf6isE8ARBSfT2G89Xx0MQ/j+O9IVcq18=" providerId="None" clId="Web-{B02D8B18-6064-4692-A423-C1E0DC75E2E5}" dt="2025-12-12T14:41:25.698" v="106"/>
        <pc:sldMkLst>
          <pc:docMk/>
          <pc:sldMk cId="1026833859" sldId="331"/>
        </pc:sldMkLst>
        <pc:spChg chg="del mod">
          <ac:chgData name="Matthew, Kirsty L" userId="LDeItOFeWmAf6isE8ARBSfT2G89Xx0MQ/j+O9IVcq18=" providerId="None" clId="Web-{B02D8B18-6064-4692-A423-C1E0DC75E2E5}" dt="2025-12-12T14:41:25.698" v="106"/>
          <ac:spMkLst>
            <pc:docMk/>
            <pc:sldMk cId="1026833859" sldId="331"/>
            <ac:spMk id="7" creationId="{00000000-0000-0000-0000-000000000000}"/>
          </ac:spMkLst>
        </pc:spChg>
      </pc:sldChg>
      <pc:sldChg chg="delSp modSp">
        <pc:chgData name="Matthew, Kirsty L" userId="LDeItOFeWmAf6isE8ARBSfT2G89Xx0MQ/j+O9IVcq18=" providerId="None" clId="Web-{B02D8B18-6064-4692-A423-C1E0DC75E2E5}" dt="2025-12-12T14:42:06.324" v="112"/>
        <pc:sldMkLst>
          <pc:docMk/>
          <pc:sldMk cId="2748925668" sldId="343"/>
        </pc:sldMkLst>
        <pc:spChg chg="del mod">
          <ac:chgData name="Matthew, Kirsty L" userId="LDeItOFeWmAf6isE8ARBSfT2G89Xx0MQ/j+O9IVcq18=" providerId="None" clId="Web-{B02D8B18-6064-4692-A423-C1E0DC75E2E5}" dt="2025-12-12T14:42:06.324" v="112"/>
          <ac:spMkLst>
            <pc:docMk/>
            <pc:sldMk cId="2748925668" sldId="343"/>
            <ac:spMk id="7" creationId="{00000000-0000-0000-0000-000000000000}"/>
          </ac:spMkLst>
        </pc:spChg>
      </pc:sldChg>
      <pc:sldChg chg="delSp modSp">
        <pc:chgData name="Matthew, Kirsty L" userId="LDeItOFeWmAf6isE8ARBSfT2G89Xx0MQ/j+O9IVcq18=" providerId="None" clId="Web-{B02D8B18-6064-4692-A423-C1E0DC75E2E5}" dt="2025-12-12T14:35:01.946" v="63"/>
        <pc:sldMkLst>
          <pc:docMk/>
          <pc:sldMk cId="3634234090" sldId="345"/>
        </pc:sldMkLst>
        <pc:spChg chg="del mod">
          <ac:chgData name="Matthew, Kirsty L" userId="LDeItOFeWmAf6isE8ARBSfT2G89Xx0MQ/j+O9IVcq18=" providerId="None" clId="Web-{B02D8B18-6064-4692-A423-C1E0DC75E2E5}" dt="2025-12-12T14:35:01.946" v="63"/>
          <ac:spMkLst>
            <pc:docMk/>
            <pc:sldMk cId="3634234090" sldId="345"/>
            <ac:spMk id="7" creationId="{00000000-0000-0000-0000-000000000000}"/>
          </ac:spMkLst>
        </pc:spChg>
      </pc:sldChg>
      <pc:sldChg chg="delSp modSp">
        <pc:chgData name="Matthew, Kirsty L" userId="LDeItOFeWmAf6isE8ARBSfT2G89Xx0MQ/j+O9IVcq18=" providerId="None" clId="Web-{B02D8B18-6064-4692-A423-C1E0DC75E2E5}" dt="2025-12-12T14:35:32.337" v="73"/>
        <pc:sldMkLst>
          <pc:docMk/>
          <pc:sldMk cId="3239680547" sldId="348"/>
        </pc:sldMkLst>
        <pc:spChg chg="del mod">
          <ac:chgData name="Matthew, Kirsty L" userId="LDeItOFeWmAf6isE8ARBSfT2G89Xx0MQ/j+O9IVcq18=" providerId="None" clId="Web-{B02D8B18-6064-4692-A423-C1E0DC75E2E5}" dt="2025-12-12T14:35:32.337" v="73"/>
          <ac:spMkLst>
            <pc:docMk/>
            <pc:sldMk cId="3239680547" sldId="348"/>
            <ac:spMk id="7" creationId="{00000000-0000-0000-0000-000000000000}"/>
          </ac:spMkLst>
        </pc:spChg>
      </pc:sldChg>
      <pc:sldChg chg="modSp">
        <pc:chgData name="Matthew, Kirsty L" userId="LDeItOFeWmAf6isE8ARBSfT2G89Xx0MQ/j+O9IVcq18=" providerId="None" clId="Web-{B02D8B18-6064-4692-A423-C1E0DC75E2E5}" dt="2025-12-12T14:43:44.965" v="121" actId="20577"/>
        <pc:sldMkLst>
          <pc:docMk/>
          <pc:sldMk cId="2327060658" sldId="349"/>
        </pc:sldMkLst>
        <pc:spChg chg="mod">
          <ac:chgData name="Matthew, Kirsty L" userId="LDeItOFeWmAf6isE8ARBSfT2G89Xx0MQ/j+O9IVcq18=" providerId="None" clId="Web-{B02D8B18-6064-4692-A423-C1E0DC75E2E5}" dt="2025-12-12T14:43:44.965" v="121" actId="20577"/>
          <ac:spMkLst>
            <pc:docMk/>
            <pc:sldMk cId="2327060658" sldId="349"/>
            <ac:spMk id="3" creationId="{00000000-0000-0000-0000-000000000000}"/>
          </ac:spMkLst>
        </pc:spChg>
      </pc:sldChg>
      <pc:sldChg chg="addSp modSp new ord">
        <pc:chgData name="Matthew, Kirsty L" userId="LDeItOFeWmAf6isE8ARBSfT2G89Xx0MQ/j+O9IVcq18=" providerId="None" clId="Web-{B02D8B18-6064-4692-A423-C1E0DC75E2E5}" dt="2025-12-12T14:26:17.467" v="11" actId="14100"/>
        <pc:sldMkLst>
          <pc:docMk/>
          <pc:sldMk cId="3897905338" sldId="353"/>
        </pc:sldMkLst>
        <pc:spChg chg="mod">
          <ac:chgData name="Matthew, Kirsty L" userId="LDeItOFeWmAf6isE8ARBSfT2G89Xx0MQ/j+O9IVcq18=" providerId="None" clId="Web-{B02D8B18-6064-4692-A423-C1E0DC75E2E5}" dt="2025-12-12T14:25:18.621" v="6" actId="20577"/>
          <ac:spMkLst>
            <pc:docMk/>
            <pc:sldMk cId="3897905338" sldId="353"/>
            <ac:spMk id="2" creationId="{688DCBF6-CC41-60B8-9C64-805F4A67BD04}"/>
          </ac:spMkLst>
        </pc:spChg>
        <pc:spChg chg="mod">
          <ac:chgData name="Matthew, Kirsty L" userId="LDeItOFeWmAf6isE8ARBSfT2G89Xx0MQ/j+O9IVcq18=" providerId="None" clId="Web-{B02D8B18-6064-4692-A423-C1E0DC75E2E5}" dt="2025-12-12T14:25:41.326" v="8" actId="20577"/>
          <ac:spMkLst>
            <pc:docMk/>
            <pc:sldMk cId="3897905338" sldId="353"/>
            <ac:spMk id="3" creationId="{A879A51F-CE31-2CE8-3FA2-234B28B88199}"/>
          </ac:spMkLst>
        </pc:spChg>
        <pc:picChg chg="add mod">
          <ac:chgData name="Matthew, Kirsty L" userId="LDeItOFeWmAf6isE8ARBSfT2G89Xx0MQ/j+O9IVcq18=" providerId="None" clId="Web-{B02D8B18-6064-4692-A423-C1E0DC75E2E5}" dt="2025-12-12T14:26:17.467" v="11" actId="14100"/>
          <ac:picMkLst>
            <pc:docMk/>
            <pc:sldMk cId="3897905338" sldId="353"/>
            <ac:picMk id="4" creationId="{3F65FE6F-A0F8-231A-55B5-8C6E4DEC26BF}"/>
          </ac:picMkLst>
        </pc:picChg>
      </pc:sldChg>
      <pc:sldChg chg="addSp delSp modSp new">
        <pc:chgData name="Matthew, Kirsty L" userId="LDeItOFeWmAf6isE8ARBSfT2G89Xx0MQ/j+O9IVcq18=" providerId="None" clId="Web-{B02D8B18-6064-4692-A423-C1E0DC75E2E5}" dt="2025-12-12T14:30:25.750" v="20" actId="1076"/>
        <pc:sldMkLst>
          <pc:docMk/>
          <pc:sldMk cId="3923029419" sldId="354"/>
        </pc:sldMkLst>
        <pc:spChg chg="del mod">
          <ac:chgData name="Matthew, Kirsty L" userId="LDeItOFeWmAf6isE8ARBSfT2G89Xx0MQ/j+O9IVcq18=" providerId="None" clId="Web-{B02D8B18-6064-4692-A423-C1E0DC75E2E5}" dt="2025-12-12T14:30:04.969" v="14"/>
          <ac:spMkLst>
            <pc:docMk/>
            <pc:sldMk cId="3923029419" sldId="354"/>
            <ac:spMk id="2" creationId="{502554F7-E17B-5AD3-C727-E4367A003B42}"/>
          </ac:spMkLst>
        </pc:spChg>
        <pc:spChg chg="del">
          <ac:chgData name="Matthew, Kirsty L" userId="LDeItOFeWmAf6isE8ARBSfT2G89Xx0MQ/j+O9IVcq18=" providerId="None" clId="Web-{B02D8B18-6064-4692-A423-C1E0DC75E2E5}" dt="2025-12-12T14:30:08.281" v="15"/>
          <ac:spMkLst>
            <pc:docMk/>
            <pc:sldMk cId="3923029419" sldId="354"/>
            <ac:spMk id="3" creationId="{31216415-A977-670B-2F12-836B12AF1BBA}"/>
          </ac:spMkLst>
        </pc:spChg>
        <pc:picChg chg="add mod ord">
          <ac:chgData name="Matthew, Kirsty L" userId="LDeItOFeWmAf6isE8ARBSfT2G89Xx0MQ/j+O9IVcq18=" providerId="None" clId="Web-{B02D8B18-6064-4692-A423-C1E0DC75E2E5}" dt="2025-12-12T14:30:25.750" v="20" actId="1076"/>
          <ac:picMkLst>
            <pc:docMk/>
            <pc:sldMk cId="3923029419" sldId="354"/>
            <ac:picMk id="4" creationId="{B799AF6B-621B-163E-CFB9-ADF15E1F63C1}"/>
          </ac:picMkLst>
        </pc:picChg>
      </pc:sldChg>
      <pc:sldChg chg="addSp delSp modSp new ord">
        <pc:chgData name="Matthew, Kirsty L" userId="LDeItOFeWmAf6isE8ARBSfT2G89Xx0MQ/j+O9IVcq18=" providerId="None" clId="Web-{B02D8B18-6064-4692-A423-C1E0DC75E2E5}" dt="2025-12-12T14:31:33.024" v="30" actId="1076"/>
        <pc:sldMkLst>
          <pc:docMk/>
          <pc:sldMk cId="963892741" sldId="355"/>
        </pc:sldMkLst>
        <pc:spChg chg="del mod">
          <ac:chgData name="Matthew, Kirsty L" userId="LDeItOFeWmAf6isE8ARBSfT2G89Xx0MQ/j+O9IVcq18=" providerId="None" clId="Web-{B02D8B18-6064-4692-A423-C1E0DC75E2E5}" dt="2025-12-12T14:31:13.821" v="24"/>
          <ac:spMkLst>
            <pc:docMk/>
            <pc:sldMk cId="963892741" sldId="355"/>
            <ac:spMk id="2" creationId="{C3291392-6D04-96AE-DD77-A14599579F6A}"/>
          </ac:spMkLst>
        </pc:spChg>
        <pc:spChg chg="del">
          <ac:chgData name="Matthew, Kirsty L" userId="LDeItOFeWmAf6isE8ARBSfT2G89Xx0MQ/j+O9IVcq18=" providerId="None" clId="Web-{B02D8B18-6064-4692-A423-C1E0DC75E2E5}" dt="2025-12-12T14:31:17.914" v="25"/>
          <ac:spMkLst>
            <pc:docMk/>
            <pc:sldMk cId="963892741" sldId="355"/>
            <ac:spMk id="3" creationId="{FBDFC1BE-BC3E-9B35-A664-7948E7358CCA}"/>
          </ac:spMkLst>
        </pc:spChg>
        <pc:picChg chg="add mod ord">
          <ac:chgData name="Matthew, Kirsty L" userId="LDeItOFeWmAf6isE8ARBSfT2G89Xx0MQ/j+O9IVcq18=" providerId="None" clId="Web-{B02D8B18-6064-4692-A423-C1E0DC75E2E5}" dt="2025-12-12T14:31:33.024" v="30" actId="1076"/>
          <ac:picMkLst>
            <pc:docMk/>
            <pc:sldMk cId="963892741" sldId="355"/>
            <ac:picMk id="4" creationId="{2BB63A7E-7CB5-B33C-01FA-14C841D2E6E0}"/>
          </ac:picMkLst>
        </pc:picChg>
      </pc:sldChg>
      <pc:sldChg chg="addSp delSp modSp new ord">
        <pc:chgData name="Matthew, Kirsty L" userId="LDeItOFeWmAf6isE8ARBSfT2G89Xx0MQ/j+O9IVcq18=" providerId="None" clId="Web-{B02D8B18-6064-4692-A423-C1E0DC75E2E5}" dt="2025-12-12T14:32:43.446" v="40" actId="1076"/>
        <pc:sldMkLst>
          <pc:docMk/>
          <pc:sldMk cId="1677431693" sldId="356"/>
        </pc:sldMkLst>
        <pc:spChg chg="del mod">
          <ac:chgData name="Matthew, Kirsty L" userId="LDeItOFeWmAf6isE8ARBSfT2G89Xx0MQ/j+O9IVcq18=" providerId="None" clId="Web-{B02D8B18-6064-4692-A423-C1E0DC75E2E5}" dt="2025-12-12T14:32:08.899" v="34"/>
          <ac:spMkLst>
            <pc:docMk/>
            <pc:sldMk cId="1677431693" sldId="356"/>
            <ac:spMk id="2" creationId="{2EDA3CAF-3931-511E-89F0-BBA48CFE54AD}"/>
          </ac:spMkLst>
        </pc:spChg>
        <pc:spChg chg="del">
          <ac:chgData name="Matthew, Kirsty L" userId="LDeItOFeWmAf6isE8ARBSfT2G89Xx0MQ/j+O9IVcq18=" providerId="None" clId="Web-{B02D8B18-6064-4692-A423-C1E0DC75E2E5}" dt="2025-12-12T14:32:34.430" v="35"/>
          <ac:spMkLst>
            <pc:docMk/>
            <pc:sldMk cId="1677431693" sldId="356"/>
            <ac:spMk id="3" creationId="{04154F2B-FEB0-8E24-4E42-13097065634A}"/>
          </ac:spMkLst>
        </pc:spChg>
        <pc:picChg chg="add mod ord">
          <ac:chgData name="Matthew, Kirsty L" userId="LDeItOFeWmAf6isE8ARBSfT2G89Xx0MQ/j+O9IVcq18=" providerId="None" clId="Web-{B02D8B18-6064-4692-A423-C1E0DC75E2E5}" dt="2025-12-12T14:32:43.446" v="40" actId="1076"/>
          <ac:picMkLst>
            <pc:docMk/>
            <pc:sldMk cId="1677431693" sldId="356"/>
            <ac:picMk id="4" creationId="{648BBEF5-7CEA-8197-0279-F88E92410BDD}"/>
          </ac:picMkLst>
        </pc:picChg>
      </pc:sldChg>
      <pc:sldChg chg="addSp delSp modSp new">
        <pc:chgData name="Matthew, Kirsty L" userId="LDeItOFeWmAf6isE8ARBSfT2G89Xx0MQ/j+O9IVcq18=" providerId="None" clId="Web-{B02D8B18-6064-4692-A423-C1E0DC75E2E5}" dt="2025-12-12T14:33:43.368" v="52" actId="1076"/>
        <pc:sldMkLst>
          <pc:docMk/>
          <pc:sldMk cId="2344238182" sldId="357"/>
        </pc:sldMkLst>
        <pc:spChg chg="del mod">
          <ac:chgData name="Matthew, Kirsty L" userId="LDeItOFeWmAf6isE8ARBSfT2G89Xx0MQ/j+O9IVcq18=" providerId="None" clId="Web-{B02D8B18-6064-4692-A423-C1E0DC75E2E5}" dt="2025-12-12T14:33:25.899" v="43"/>
          <ac:spMkLst>
            <pc:docMk/>
            <pc:sldMk cId="2344238182" sldId="357"/>
            <ac:spMk id="2" creationId="{87B16951-1B6F-2C3B-FDF7-33461E9A46B4}"/>
          </ac:spMkLst>
        </pc:spChg>
        <pc:spChg chg="del">
          <ac:chgData name="Matthew, Kirsty L" userId="LDeItOFeWmAf6isE8ARBSfT2G89Xx0MQ/j+O9IVcq18=" providerId="None" clId="Web-{B02D8B18-6064-4692-A423-C1E0DC75E2E5}" dt="2025-12-12T14:33:28.587" v="44"/>
          <ac:spMkLst>
            <pc:docMk/>
            <pc:sldMk cId="2344238182" sldId="357"/>
            <ac:spMk id="3" creationId="{DDF1FB38-4123-3E36-4E0A-1B42376ADA11}"/>
          </ac:spMkLst>
        </pc:spChg>
        <pc:picChg chg="add mod ord">
          <ac:chgData name="Matthew, Kirsty L" userId="LDeItOFeWmAf6isE8ARBSfT2G89Xx0MQ/j+O9IVcq18=" providerId="None" clId="Web-{B02D8B18-6064-4692-A423-C1E0DC75E2E5}" dt="2025-12-12T14:33:43.368" v="52" actId="1076"/>
          <ac:picMkLst>
            <pc:docMk/>
            <pc:sldMk cId="2344238182" sldId="357"/>
            <ac:picMk id="4" creationId="{2B404956-8A00-0473-BBE2-15B2461DCFE2}"/>
          </ac:picMkLst>
        </pc:picChg>
      </pc:sldChg>
      <pc:sldChg chg="addSp delSp modSp new">
        <pc:chgData name="Matthew, Kirsty L" userId="LDeItOFeWmAf6isE8ARBSfT2G89Xx0MQ/j+O9IVcq18=" providerId="None" clId="Web-{B02D8B18-6064-4692-A423-C1E0DC75E2E5}" dt="2025-12-12T14:34:25.227" v="59" actId="1076"/>
        <pc:sldMkLst>
          <pc:docMk/>
          <pc:sldMk cId="2640564473" sldId="358"/>
        </pc:sldMkLst>
        <pc:spChg chg="del mod">
          <ac:chgData name="Matthew, Kirsty L" userId="LDeItOFeWmAf6isE8ARBSfT2G89Xx0MQ/j+O9IVcq18=" providerId="None" clId="Web-{B02D8B18-6064-4692-A423-C1E0DC75E2E5}" dt="2025-12-12T14:34:18.290" v="55"/>
          <ac:spMkLst>
            <pc:docMk/>
            <pc:sldMk cId="2640564473" sldId="358"/>
            <ac:spMk id="2" creationId="{06910405-DAA5-1FC4-5814-B9314AC9D7A6}"/>
          </ac:spMkLst>
        </pc:spChg>
        <pc:spChg chg="del">
          <ac:chgData name="Matthew, Kirsty L" userId="LDeItOFeWmAf6isE8ARBSfT2G89Xx0MQ/j+O9IVcq18=" providerId="None" clId="Web-{B02D8B18-6064-4692-A423-C1E0DC75E2E5}" dt="2025-12-12T14:34:20.384" v="56"/>
          <ac:spMkLst>
            <pc:docMk/>
            <pc:sldMk cId="2640564473" sldId="358"/>
            <ac:spMk id="3" creationId="{3E5DD069-1F66-F7AC-8EF7-1747515FF6BF}"/>
          </ac:spMkLst>
        </pc:spChg>
        <pc:picChg chg="add mod ord">
          <ac:chgData name="Matthew, Kirsty L" userId="LDeItOFeWmAf6isE8ARBSfT2G89Xx0MQ/j+O9IVcq18=" providerId="None" clId="Web-{B02D8B18-6064-4692-A423-C1E0DC75E2E5}" dt="2025-12-12T14:34:25.227" v="59" actId="1076"/>
          <ac:picMkLst>
            <pc:docMk/>
            <pc:sldMk cId="2640564473" sldId="358"/>
            <ac:picMk id="4" creationId="{C7281D28-C63A-C553-3AA1-6C2735254E9F}"/>
          </ac:picMkLst>
        </pc:picChg>
      </pc:sldChg>
      <pc:sldChg chg="addSp delSp modSp new">
        <pc:chgData name="Matthew, Kirsty L" userId="LDeItOFeWmAf6isE8ARBSfT2G89Xx0MQ/j+O9IVcq18=" providerId="None" clId="Web-{B02D8B18-6064-4692-A423-C1E0DC75E2E5}" dt="2025-12-12T14:37:56.166" v="81" actId="1076"/>
        <pc:sldMkLst>
          <pc:docMk/>
          <pc:sldMk cId="2479298291" sldId="359"/>
        </pc:sldMkLst>
        <pc:spChg chg="del mod">
          <ac:chgData name="Matthew, Kirsty L" userId="LDeItOFeWmAf6isE8ARBSfT2G89Xx0MQ/j+O9IVcq18=" providerId="None" clId="Web-{B02D8B18-6064-4692-A423-C1E0DC75E2E5}" dt="2025-12-12T14:37:45.900" v="77"/>
          <ac:spMkLst>
            <pc:docMk/>
            <pc:sldMk cId="2479298291" sldId="359"/>
            <ac:spMk id="2" creationId="{467D366A-8B09-7870-C568-0BDCB561D703}"/>
          </ac:spMkLst>
        </pc:spChg>
        <pc:spChg chg="del">
          <ac:chgData name="Matthew, Kirsty L" userId="LDeItOFeWmAf6isE8ARBSfT2G89Xx0MQ/j+O9IVcq18=" providerId="None" clId="Web-{B02D8B18-6064-4692-A423-C1E0DC75E2E5}" dt="2025-12-12T14:37:47.963" v="78"/>
          <ac:spMkLst>
            <pc:docMk/>
            <pc:sldMk cId="2479298291" sldId="359"/>
            <ac:spMk id="3" creationId="{5CB1A46C-C946-2B72-52C6-B0027A21245F}"/>
          </ac:spMkLst>
        </pc:spChg>
        <pc:picChg chg="add mod ord">
          <ac:chgData name="Matthew, Kirsty L" userId="LDeItOFeWmAf6isE8ARBSfT2G89Xx0MQ/j+O9IVcq18=" providerId="None" clId="Web-{B02D8B18-6064-4692-A423-C1E0DC75E2E5}" dt="2025-12-12T14:37:56.166" v="81" actId="1076"/>
          <ac:picMkLst>
            <pc:docMk/>
            <pc:sldMk cId="2479298291" sldId="359"/>
            <ac:picMk id="4" creationId="{8F8BA291-0080-2827-A4B2-16471BD9B9CF}"/>
          </ac:picMkLst>
        </pc:picChg>
      </pc:sldChg>
      <pc:sldChg chg="addSp delSp modSp new">
        <pc:chgData name="Matthew, Kirsty L" userId="LDeItOFeWmAf6isE8ARBSfT2G89Xx0MQ/j+O9IVcq18=" providerId="None" clId="Web-{B02D8B18-6064-4692-A423-C1E0DC75E2E5}" dt="2025-12-12T14:38:46.119" v="87" actId="1076"/>
        <pc:sldMkLst>
          <pc:docMk/>
          <pc:sldMk cId="4255898073" sldId="360"/>
        </pc:sldMkLst>
        <pc:spChg chg="del mod">
          <ac:chgData name="Matthew, Kirsty L" userId="LDeItOFeWmAf6isE8ARBSfT2G89Xx0MQ/j+O9IVcq18=" providerId="None" clId="Web-{B02D8B18-6064-4692-A423-C1E0DC75E2E5}" dt="2025-12-12T14:38:07.697" v="83"/>
          <ac:spMkLst>
            <pc:docMk/>
            <pc:sldMk cId="4255898073" sldId="360"/>
            <ac:spMk id="2" creationId="{A8894F85-4F7D-DF58-9014-0766983CE81F}"/>
          </ac:spMkLst>
        </pc:spChg>
        <pc:spChg chg="del">
          <ac:chgData name="Matthew, Kirsty L" userId="LDeItOFeWmAf6isE8ARBSfT2G89Xx0MQ/j+O9IVcq18=" providerId="None" clId="Web-{B02D8B18-6064-4692-A423-C1E0DC75E2E5}" dt="2025-12-12T14:38:32.291" v="84"/>
          <ac:spMkLst>
            <pc:docMk/>
            <pc:sldMk cId="4255898073" sldId="360"/>
            <ac:spMk id="3" creationId="{67B6F0E5-A1A9-D531-7886-AFB007B2DAC0}"/>
          </ac:spMkLst>
        </pc:spChg>
        <pc:picChg chg="add mod ord">
          <ac:chgData name="Matthew, Kirsty L" userId="LDeItOFeWmAf6isE8ARBSfT2G89Xx0MQ/j+O9IVcq18=" providerId="None" clId="Web-{B02D8B18-6064-4692-A423-C1E0DC75E2E5}" dt="2025-12-12T14:38:46.119" v="87" actId="1076"/>
          <ac:picMkLst>
            <pc:docMk/>
            <pc:sldMk cId="4255898073" sldId="360"/>
            <ac:picMk id="4" creationId="{A7436005-8647-093B-E48F-8DBB1B8B33BA}"/>
          </ac:picMkLst>
        </pc:picChg>
      </pc:sldChg>
      <pc:sldChg chg="addSp delSp modSp new">
        <pc:chgData name="Matthew, Kirsty L" userId="LDeItOFeWmAf6isE8ARBSfT2G89Xx0MQ/j+O9IVcq18=" providerId="None" clId="Web-{B02D8B18-6064-4692-A423-C1E0DC75E2E5}" dt="2025-12-12T14:40:25.058" v="96" actId="1076"/>
        <pc:sldMkLst>
          <pc:docMk/>
          <pc:sldMk cId="3302374316" sldId="361"/>
        </pc:sldMkLst>
        <pc:spChg chg="del mod">
          <ac:chgData name="Matthew, Kirsty L" userId="LDeItOFeWmAf6isE8ARBSfT2G89Xx0MQ/j+O9IVcq18=" providerId="None" clId="Web-{B02D8B18-6064-4692-A423-C1E0DC75E2E5}" dt="2025-12-12T14:40:16.995" v="92"/>
          <ac:spMkLst>
            <pc:docMk/>
            <pc:sldMk cId="3302374316" sldId="361"/>
            <ac:spMk id="2" creationId="{41DA7237-7510-15C2-8166-B03FF8D60C7F}"/>
          </ac:spMkLst>
        </pc:spChg>
        <pc:spChg chg="del">
          <ac:chgData name="Matthew, Kirsty L" userId="LDeItOFeWmAf6isE8ARBSfT2G89Xx0MQ/j+O9IVcq18=" providerId="None" clId="Web-{B02D8B18-6064-4692-A423-C1E0DC75E2E5}" dt="2025-12-12T14:40:19.214" v="93"/>
          <ac:spMkLst>
            <pc:docMk/>
            <pc:sldMk cId="3302374316" sldId="361"/>
            <ac:spMk id="3" creationId="{19D48925-189D-8A63-6702-1F61955FCF09}"/>
          </ac:spMkLst>
        </pc:spChg>
        <pc:picChg chg="add mod ord">
          <ac:chgData name="Matthew, Kirsty L" userId="LDeItOFeWmAf6isE8ARBSfT2G89Xx0MQ/j+O9IVcq18=" providerId="None" clId="Web-{B02D8B18-6064-4692-A423-C1E0DC75E2E5}" dt="2025-12-12T14:40:25.058" v="96" actId="1076"/>
          <ac:picMkLst>
            <pc:docMk/>
            <pc:sldMk cId="3302374316" sldId="361"/>
            <ac:picMk id="4" creationId="{B28ECABD-1749-BF88-9FD6-871C634BE834}"/>
          </ac:picMkLst>
        </pc:picChg>
      </pc:sldChg>
      <pc:sldChg chg="addSp delSp modSp new">
        <pc:chgData name="Matthew, Kirsty L" userId="LDeItOFeWmAf6isE8ARBSfT2G89Xx0MQ/j+O9IVcq18=" providerId="None" clId="Web-{B02D8B18-6064-4692-A423-C1E0DC75E2E5}" dt="2025-12-12T14:40:58.120" v="102" actId="1076"/>
        <pc:sldMkLst>
          <pc:docMk/>
          <pc:sldMk cId="1812907961" sldId="362"/>
        </pc:sldMkLst>
        <pc:spChg chg="del mod">
          <ac:chgData name="Matthew, Kirsty L" userId="LDeItOFeWmAf6isE8ARBSfT2G89Xx0MQ/j+O9IVcq18=" providerId="None" clId="Web-{B02D8B18-6064-4692-A423-C1E0DC75E2E5}" dt="2025-12-12T14:40:33.339" v="98"/>
          <ac:spMkLst>
            <pc:docMk/>
            <pc:sldMk cId="1812907961" sldId="362"/>
            <ac:spMk id="2" creationId="{15BD35FF-6AAA-CAEA-2813-C202A9849F5E}"/>
          </ac:spMkLst>
        </pc:spChg>
        <pc:spChg chg="del">
          <ac:chgData name="Matthew, Kirsty L" userId="LDeItOFeWmAf6isE8ARBSfT2G89Xx0MQ/j+O9IVcq18=" providerId="None" clId="Web-{B02D8B18-6064-4692-A423-C1E0DC75E2E5}" dt="2025-12-12T14:40:52.417" v="99"/>
          <ac:spMkLst>
            <pc:docMk/>
            <pc:sldMk cId="1812907961" sldId="362"/>
            <ac:spMk id="3" creationId="{DA3C1CCC-6585-B928-F7CD-8070FD885FDF}"/>
          </ac:spMkLst>
        </pc:spChg>
        <pc:picChg chg="add mod ord">
          <ac:chgData name="Matthew, Kirsty L" userId="LDeItOFeWmAf6isE8ARBSfT2G89Xx0MQ/j+O9IVcq18=" providerId="None" clId="Web-{B02D8B18-6064-4692-A423-C1E0DC75E2E5}" dt="2025-12-12T14:40:58.120" v="102" actId="1076"/>
          <ac:picMkLst>
            <pc:docMk/>
            <pc:sldMk cId="1812907961" sldId="362"/>
            <ac:picMk id="4" creationId="{21538506-0AF0-9629-E6DA-B81E0CADDBA7}"/>
          </ac:picMkLst>
        </pc:picChg>
      </pc:sldChg>
      <pc:sldChg chg="addSp delSp modSp new">
        <pc:chgData name="Matthew, Kirsty L" userId="LDeItOFeWmAf6isE8ARBSfT2G89Xx0MQ/j+O9IVcq18=" providerId="None" clId="Web-{B02D8B18-6064-4692-A423-C1E0DC75E2E5}" dt="2025-12-12T14:42:58.605" v="119" actId="1076"/>
        <pc:sldMkLst>
          <pc:docMk/>
          <pc:sldMk cId="2351596180" sldId="363"/>
        </pc:sldMkLst>
        <pc:spChg chg="del mod">
          <ac:chgData name="Matthew, Kirsty L" userId="LDeItOFeWmAf6isE8ARBSfT2G89Xx0MQ/j+O9IVcq18=" providerId="None" clId="Web-{B02D8B18-6064-4692-A423-C1E0DC75E2E5}" dt="2025-12-12T14:42:33.808" v="115"/>
          <ac:spMkLst>
            <pc:docMk/>
            <pc:sldMk cId="2351596180" sldId="363"/>
            <ac:spMk id="2" creationId="{F99E6F10-D87D-412F-8ACB-383A7AA70DE3}"/>
          </ac:spMkLst>
        </pc:spChg>
        <pc:spChg chg="del">
          <ac:chgData name="Matthew, Kirsty L" userId="LDeItOFeWmAf6isE8ARBSfT2G89Xx0MQ/j+O9IVcq18=" providerId="None" clId="Web-{B02D8B18-6064-4692-A423-C1E0DC75E2E5}" dt="2025-12-12T14:42:53.418" v="116"/>
          <ac:spMkLst>
            <pc:docMk/>
            <pc:sldMk cId="2351596180" sldId="363"/>
            <ac:spMk id="3" creationId="{EB92DD73-9FF4-888B-B80D-89F29A024121}"/>
          </ac:spMkLst>
        </pc:spChg>
        <pc:picChg chg="add mod ord">
          <ac:chgData name="Matthew, Kirsty L" userId="LDeItOFeWmAf6isE8ARBSfT2G89Xx0MQ/j+O9IVcq18=" providerId="None" clId="Web-{B02D8B18-6064-4692-A423-C1E0DC75E2E5}" dt="2025-12-12T14:42:58.605" v="119" actId="1076"/>
          <ac:picMkLst>
            <pc:docMk/>
            <pc:sldMk cId="2351596180" sldId="363"/>
            <ac:picMk id="4" creationId="{C3115546-EF29-033C-4409-160D61789D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fld id="{57B78E2C-F1AC-47C6-AA38-118D51D1E406}" type="datetimeFigureOut">
              <a:rPr lang="en-GB" smtClean="0"/>
              <a:t>12/12/2025</a:t>
            </a:fld>
            <a:endParaRPr lang="en-GB"/>
          </a:p>
        </p:txBody>
      </p:sp>
      <p:sp>
        <p:nvSpPr>
          <p:cNvPr id="4" name="Footer Placeholder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1FC4CC0C-5599-4054-A85B-58011D2B54D4}" type="slidenum">
              <a:rPr lang="en-GB" smtClean="0"/>
              <a:t>‹#›</a:t>
            </a:fld>
            <a:endParaRPr lang="en-GB"/>
          </a:p>
        </p:txBody>
      </p:sp>
    </p:spTree>
    <p:extLst>
      <p:ext uri="{BB962C8B-B14F-4D97-AF65-F5344CB8AC3E}">
        <p14:creationId xmlns:p14="http://schemas.microsoft.com/office/powerpoint/2010/main" val="4583220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7T16:03:09.383"/>
    </inkml:context>
    <inkml:brush xml:id="br0">
      <inkml:brushProperty name="width" value="0.1" units="cm"/>
      <inkml:brushProperty name="height" value="0.1" units="cm"/>
      <inkml:brushProperty name="color" value="#E71224"/>
    </inkml:brush>
  </inkml:definitions>
  <inkml:trace contextRef="#ctx0" brushRef="#br0">21056 9758 16383 0 0,'4'-4'0'0'0,"3"-8"0"0"0,-1-5 0 0 0,-1-10 0 0 0,-1-6 0 0 0,-7-6 0 0 0,-2-1 0 0 0,-1 0 0 0 0,1 3 0 0 0,-8 3 0 0 0,-3 2 0 0 0,3 2 0 0 0,-3 6 0 0 0,-7-3 0 0 0,-5-6 0 0 0,-3 2 0 0 0,0 2 0 0 0,-1-9 0 0 0,1 3 0 0 0,-4 1 0 0 0,-1 7 0 0 0,-4-1 0 0 0,0-2 0 0 0,-3 1 0 0 0,1-1 0 0 0,-7 6 0 0 0,0 1 0 0 0,-1 0 0 0 0,-7-5 0 0 0,2-4 0 0 0,0 5 0 0 0,5 1 0 0 0,6 6 0 0 0,1 5 0 0 0,2 1 0 0 0,4 3 0 0 0,4 4 0 0 0,1 2 0 0 0,-2 2 0 0 0,-6-3 0 0 0,-5 0 0 0 0,-10 0 0 0 0,0-3 0 0 0,-1 0 0 0 0,5 1 0 0 0,-4 2 0 0 0,2 2 0 0 0,2 2 0 0 0,-2 6 0 0 0,5 2 0 0 0,5 1 0 0 0,5 3 0 0 0,4 0 0 0 0,3 4 0 0 0,2 3 0 0 0,1 5 0 0 0,0 3 0 0 0,1 1 0 0 0,-1 3 0 0 0,1 0 0 0 0,3 0 0 0 0,3 0 0 0 0,-2-4 0 0 0,5 2 0 0 0,-1 2 0 0 0,4 1 0 0 0,-1 9 0 0 0,-3 9 0 0 0,3 0 0 0 0,3-3 0 0 0,4 1 0 0 0,4 7 0 0 0,3-1 0 0 0,1 0 0 0 0,1-3 0 0 0,1-1 0 0 0,0-3 0 0 0,-1 5 0 0 0,1-2 0 0 0,-1 2 0 0 0,1-4 0 0 0,-1-4 0 0 0,5 0 0 0 0,1 3 0 0 0,5 3 0 0 0,5 4 0 0 0,0 1 0 0 0,2-2 0 0 0,8 0 0 0 0,-1-5 0 0 0,-4-5 0 0 0,-2-4 0 0 0,2-4 0 0 0,-3-3 0 0 0,0-6 0 0 0,2-7 0 0 0,-3-2 0 0 0,2-4 0 0 0,6 7 0 0 0,9 4 0 0 0,13 14 0 0 0,3 5 0 0 0,4 5 0 0 0,-4 5 0 0 0,0-6 0 0 0,-3-7 0 0 0,-1-4 0 0 0,-8-3 0 0 0,-5-8 0 0 0,-4-6 0 0 0,3-3 0 0 0,1-2 0 0 0,0-5 0 0 0,-1-2 0 0 0,-2-3 0 0 0,0-1 0 0 0,-1-1 0 0 0,0-1 0 0 0,0 1 0 0 0,-1-1 0 0 0,0 1 0 0 0,1 4 0 0 0,-1 2 0 0 0,0 0 0 0 0,5-1 0 0 0,-2 4 0 0 0,-3-1 0 0 0,-1 0 0 0 0,0-3 0 0 0,0-1 0 0 0,5-2 0 0 0,3-2 0 0 0,-1 1 0 0 0,-1-2 0 0 0,-1 1 0 0 0,-1 0 0 0 0,-2-1 0 0 0,10 1 0 0 0,2 0 0 0 0,5 0 0 0 0,-2-5 0 0 0,3-11 0 0 0,-3-8 0 0 0,1-9 0 0 0,-2-9 0 0 0,-4-3 0 0 0,-3 3 0 0 0,-9 3 0 0 0,-3 3 0 0 0,-1-2 0 0 0,-4-4 0 0 0,-6 0 0 0 0,0-2 0 0 0,-3 1 0 0 0,3 4 0 0 0,-2 2 0 0 0,-2 4 0 0 0,-3-2 0 0 0,-2-1 0 0 0,-2 1 0 0 0,-1 3 0 0 0,-2 0 0 0 0,1 2 0 0 0,-1 1 0 0 0,1 1 0 0 0,0-1 0 0 0,-1 1 0 0 0,1 0 0 0 0,0 0 0 0 0,0-1 0 0 0,5-4 0 0 0,1-2 0 0 0,0 1 0 0 0,-1 0 0 0 0,-1 2 0 0 0,-2 2 0 0 0,-1 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7T16:03:09.384"/>
    </inkml:context>
    <inkml:brush xml:id="br0">
      <inkml:brushProperty name="width" value="0.1" units="cm"/>
      <inkml:brushProperty name="height" value="0.1" units="cm"/>
      <inkml:brushProperty name="color" value="#E71224"/>
    </inkml:brush>
  </inkml:definitions>
  <inkml:trace contextRef="#ctx0" brushRef="#br0">21426 8176 16383 0 0,'0'4'0'0'0,"-5"3"0"0"0,-6 4 0 0 0,-2 5 0 0 0,-3 5 0 0 0,-3 4 0 0 0,-5 2 0 0 0,-1 1 0 0 0,-8 1 0 0 0,-2-4 0 0 0,0 3 0 0 0,1-3 0 0 0,-3-2 0 0 0,-1-3 0 0 0,2 3 0 0 0,2-1 0 0 0,6-1 0 0 0,4-2 0 0 0,1 4 0 0 0,-1-2 0 0 0,4 1 0 0 0,1-4 0 0 0,-7 5 0 0 0,-3-1 0 0 0,3 0 0 0 0,1-3 0 0 0,5-1 0 0 0,6-3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7T16:03:09.385"/>
    </inkml:context>
    <inkml:brush xml:id="br0">
      <inkml:brushProperty name="width" value="0.1" units="cm"/>
      <inkml:brushProperty name="height" value="0.1" units="cm"/>
      <inkml:brushProperty name="color" value="#E71224"/>
    </inkml:brush>
  </inkml:definitions>
  <inkml:trace contextRef="#ctx0" brushRef="#br0">20666 8334 16383 0 0,'-5'0'0'0'0,"-1"5"0"0"0,0 6 0 0 0,1 12 0 0 0,1 15 0 0 0,2 7 0 0 0,1 0 0 0 0,0-2 0 0 0,1-4 0 0 0,1-4 0 0 0,-1-2 0 0 0,0-3 0 0 0,0-1 0 0 0,0-1 0 0 0,5-5 0 0 0,7-7 0 0 0,5-6 0 0 0,6-4 0 0 0,2-4 0 0 0,4-1 0 0 0,0-2 0 0 0,0 0 0 0 0,1-1 0 0 0,0 1 0 0 0,-1-4 0 0 0,0-2 0 0 0,0 0 0 0 0,-1 2 0 0 0,1 2 0 0 0,-1 1 0 0 0,1 1 0 0 0,-1 0 0 0 0,0 1 0 0 0,-4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26T10:32:31.139"/>
    </inkml:context>
    <inkml:brush xml:id="br0">
      <inkml:brushProperty name="width" value="0.1" units="cm"/>
      <inkml:brushProperty name="height" value="0.1" units="cm"/>
      <inkml:brushProperty name="color" value="#E71224"/>
    </inkml:brush>
  </inkml:definitions>
  <inkml:trace contextRef="#ctx0" brushRef="#br0">21491 6579 16383 0 0,'-6'0'0'0'0,"-6"0"0"0"0,-7 0 0 0 0,-6 0 0 0 0,-3 0 0 0 0,-3-5 0 0 0,-1-2 0 0 0,-1 0 0 0 0,6-4 0 0 0,2 0 0 0 0,-1-3 0 0 0,0 0 0 0 0,-2-2 0 0 0,-1 1 0 0 0,4-2 0 0 0,2 2 0 0 0,-2-2 0 0 0,-1 2 0 0 0,-1-2 0 0 0,-8-3 0 0 0,-2 2 0 0 0,-1 3 0 0 0,7 0 0 0 0,2 2 0 0 0,2-2 0 0 0,0-4 0 0 0,-1 1 0 0 0,-1 4 0 0 0,-1-1 0 0 0,-1 2 0 0 0,0 3 0 0 0,0-1 0 0 0,-1 0 0 0 0,1-3 0 0 0,0-4 0 0 0,-1 0 0 0 0,1 4 0 0 0,-6-6 0 0 0,-7-1 0 0 0,-1 4 0 0 0,2 5 0 0 0,-3 5 0 0 0,1 2 0 0 0,-2 4 0 0 0,-4-5 0 0 0,2 0 0 0 0,-2-6 0 0 0,-13 1 0 0 0,3-4 0 0 0,3 0 0 0 0,5 4 0 0 0,7 2 0 0 0,5 4 0 0 0,5 3 0 0 0,3 1 0 0 0,1 1 0 0 0,2 0 0 0 0,0 1 0 0 0,0-1 0 0 0,-6 1 0 0 0,-1-1 0 0 0,-6 1 0 0 0,-6-1 0 0 0,-5 0 0 0 0,1 0 0 0 0,-1 0 0 0 0,3 0 0 0 0,0 0 0 0 0,-2 0 0 0 0,2 0 0 0 0,6 0 0 0 0,3 0 0 0 0,0 5 0 0 0,1 2 0 0 0,2 0 0 0 0,3-2 0 0 0,1-1 0 0 0,-3 4 0 0 0,0 0 0 0 0,0 5 0 0 0,1 5 0 0 0,3-1 0 0 0,0-3 0 0 0,2 2 0 0 0,1-3 0 0 0,0 3 0 0 0,0 3 0 0 0,0-1 0 0 0,0 2 0 0 0,5 2 0 0 0,2-2 0 0 0,-1 0 0 0 0,-6 3 0 0 0,-3 2 0 0 0,3 3 0 0 0,3-4 0 0 0,5-1 0 0 0,8 2 0 0 0,0 1 0 0 0,-3-3 0 0 0,2-1 0 0 0,4 2 0 0 0,-1-4 0 0 0,1 6 0 0 0,2 3 0 0 0,-1 3 0 0 0,-5-5 0 0 0,0-1 0 0 0,-2 6 0 0 0,-3 2 0 0 0,1 1 0 0 0,-1-1 0 0 0,-2 6 0 0 0,3 0 0 0 0,5-1 0 0 0,5-1 0 0 0,-2-3 0 0 0,2-1 0 0 0,-3-2 0 0 0,1 0 0 0 0,2 4 0 0 0,3 2 0 0 0,3 5 0 0 0,2 1 0 0 0,1 3 0 0 0,1-1 0 0 0,1 2 0 0 0,-1-1 0 0 0,1 1 0 0 0,-1-1 0 0 0,0-4 0 0 0,1-4 0 0 0,4-3 0 0 0,2 3 0 0 0,5 0 0 0 0,6-2 0 0 0,5-6 0 0 0,-1-4 0 0 0,0 0 0 0 0,3-1 0 0 0,1-3 0 0 0,3-2 0 0 0,-4 2 0 0 0,4-3 0 0 0,8 0 0 0 0,3-3 0 0 0,0 0 0 0 0,4 4 0 0 0,-1-3 0 0 0,-1 1 0 0 0,2-2 0 0 0,-1-4 0 0 0,-3 6 0 0 0,3 0 0 0 0,0-4 0 0 0,-3-3 0 0 0,-3-5 0 0 0,-2-3 0 0 0,-2-2 0 0 0,0-2 0 0 0,-2-1 0 0 0,0 1 0 0 0,-1-1 0 0 0,1 0 0 0 0,0 6 0 0 0,0 2 0 0 0,0-1 0 0 0,-5 5 0 0 0,-2 0 0 0 0,1-2 0 0 0,1-2 0 0 0,1-3 0 0 0,2 4 0 0 0,1 0 0 0 0,1-1 0 0 0,0-2 0 0 0,1-1 0 0 0,-1-2 0 0 0,1-2 0 0 0,-1 6 0 0 0,1 1 0 0 0,-1-1 0 0 0,0-1 0 0 0,1-1 0 0 0,4 3 0 0 0,3 2 0 0 0,4-2 0 0 0,6-2 0 0 0,5 4 0 0 0,10 0 0 0 0,-1-1 0 0 0,-1-2 0 0 0,0 3 0 0 0,-5 0 0 0 0,-7-1 0 0 0,-7-3 0 0 0,-5-1 0 0 0,-4-2 0 0 0,-3-1 0 0 0,0-1 0 0 0,-1 0 0 0 0,0-1 0 0 0,5 1 0 0 0,3 0 0 0 0,-1-1 0 0 0,0 1 0 0 0,-2 0 0 0 0,-2 0 0 0 0,0 0 0 0 0,-7-5 0 0 0,-1-2 0 0 0,-1 0 0 0 0,2-4 0 0 0,1 0 0 0 0,7 2 0 0 0,-3-3 0 0 0,0 1 0 0 0,-1 2 0 0 0,5 2 0 0 0,2 3 0 0 0,0 2 0 0 0,-1-4 0 0 0,5-1 0 0 0,-1-5 0 0 0,10 0 0 0 0,-4-3 0 0 0,-4 0 0 0 0,-5-2 0 0 0,-2 2 0 0 0,-2-2 0 0 0,-2-4 0 0 0,-6-3 0 0 0,4 3 0 0 0,-4-2 0 0 0,0 5 0 0 0,1 4 0 0 0,1 0 0 0 0,-4-3 0 0 0,-1 1 0 0 0,2 3 0 0 0,2-1 0 0 0,1-4 0 0 0,8-4 0 0 0,2 2 0 0 0,1-1 0 0 0,-1-3 0 0 0,-7-2 0 0 0,2-2 0 0 0,-4-1 0 0 0,4-2 0 0 0,1 5 0 0 0,-4 1 0 0 0,-3 6 0 0 0,1-1 0 0 0,-5-1 0 0 0,-1-2 0 0 0,-4-4 0 0 0,-5-1 0 0 0,1-7 0 0 0,-1-4 0 0 0,1-9 0 0 0,0-4 0 0 0,-3 3 0 0 0,-3 4 0 0 0,-3-1 0 0 0,-2 2 0 0 0,-1-2 0 0 0,-1 2 0 0 0,0 2 0 0 0,-1 4 0 0 0,0 2 0 0 0,1 3 0 0 0,-6-5 0 0 0,-6-5 0 0 0,-2-2 0 0 0,-4-3 0 0 0,-3 6 0 0 0,1 5 0 0 0,-2 9 0 0 0,4 4 0 0 0,5 1 0 0 0,-1 4 0 0 0,-4 5 0 0 0,-3 5 0 0 0,-10 5 0 0 0,-4 2 0 0 0,4 7 0 0 0,1 3 0 0 0,1-1 0 0 0,0 0 0 0 0,5-2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7FFE16F1-8B27-420A-9491-7937FDBC8C3E}" type="datetimeFigureOut">
              <a:rPr lang="en-GB" smtClean="0"/>
              <a:t>12/12/2025</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D0DF977-CCD4-418D-B83E-F2BE6F344DCF}" type="slidenum">
              <a:rPr lang="en-GB" smtClean="0"/>
              <a:t>‹#›</a:t>
            </a:fld>
            <a:endParaRPr lang="en-GB"/>
          </a:p>
        </p:txBody>
      </p:sp>
    </p:spTree>
    <p:extLst>
      <p:ext uri="{BB962C8B-B14F-4D97-AF65-F5344CB8AC3E}">
        <p14:creationId xmlns:p14="http://schemas.microsoft.com/office/powerpoint/2010/main" val="211965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a:t>
            </a:fld>
            <a:endParaRPr lang="en-GB"/>
          </a:p>
        </p:txBody>
      </p:sp>
    </p:spTree>
    <p:extLst>
      <p:ext uri="{BB962C8B-B14F-4D97-AF65-F5344CB8AC3E}">
        <p14:creationId xmlns:p14="http://schemas.microsoft.com/office/powerpoint/2010/main" val="357090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br>
              <a:rPr lang="en-GB">
                <a:cs typeface="+mn-lt"/>
              </a:rPr>
            </a:br>
            <a:br>
              <a:rPr lang="en-GB">
                <a:cs typeface="+mn-lt"/>
              </a:rPr>
            </a:br>
            <a:r>
              <a:rPr lang="en-GB">
                <a:cs typeface="Calibri"/>
              </a:rPr>
              <a:t>We can always help support you to contact the company and see if they raise invoice</a:t>
            </a:r>
          </a:p>
        </p:txBody>
      </p:sp>
      <p:sp>
        <p:nvSpPr>
          <p:cNvPr id="4" name="Slide Number Placeholder 3"/>
          <p:cNvSpPr>
            <a:spLocks noGrp="1"/>
          </p:cNvSpPr>
          <p:nvPr>
            <p:ph type="sldNum" sz="quarter" idx="10"/>
          </p:nvPr>
        </p:nvSpPr>
        <p:spPr/>
        <p:txBody>
          <a:bodyPr/>
          <a:lstStyle/>
          <a:p>
            <a:fld id="{CD0DF977-CCD4-418D-B83E-F2BE6F344DCF}" type="slidenum">
              <a:rPr lang="en-GB" smtClean="0"/>
              <a:t>10</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11</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Emma we ask to be cc's in because otherwise we cannot be sure if you have approved this invoice payment with a supplier. By going via the treasurer, you can make sure that you are happy with what has been laid out in the invoice and that the details are correct to what you agreed. </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12</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Emma – the supplier or company providing an invoice will probably be practiced in doing invoices and it will be up to them to create this document. However, here is a guide of what should be included. </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13</a:t>
            </a:fld>
            <a:endParaRPr lang="en-GB"/>
          </a:p>
        </p:txBody>
      </p:sp>
    </p:spTree>
    <p:extLst>
      <p:ext uri="{BB962C8B-B14F-4D97-AF65-F5344CB8AC3E}">
        <p14:creationId xmlns:p14="http://schemas.microsoft.com/office/powerpoint/2010/main" val="96216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Emma</a:t>
            </a:r>
          </a:p>
        </p:txBody>
      </p:sp>
      <p:sp>
        <p:nvSpPr>
          <p:cNvPr id="4" name="Slide Number Placeholder 3"/>
          <p:cNvSpPr>
            <a:spLocks noGrp="1"/>
          </p:cNvSpPr>
          <p:nvPr>
            <p:ph type="sldNum" sz="quarter" idx="10"/>
          </p:nvPr>
        </p:nvSpPr>
        <p:spPr/>
        <p:txBody>
          <a:bodyPr/>
          <a:lstStyle/>
          <a:p>
            <a:fld id="{CD0DF977-CCD4-418D-B83E-F2BE6F344DCF}" type="slidenum">
              <a:rPr lang="en-GB" smtClean="0"/>
              <a:t>14</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Emma</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15</a:t>
            </a:fld>
            <a:endParaRPr lang="en-GB"/>
          </a:p>
        </p:txBody>
      </p:sp>
    </p:spTree>
    <p:extLst>
      <p:ext uri="{BB962C8B-B14F-4D97-AF65-F5344CB8AC3E}">
        <p14:creationId xmlns:p14="http://schemas.microsoft.com/office/powerpoint/2010/main" val="14170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Emma – </a:t>
            </a:r>
            <a:r>
              <a:rPr lang="en-GB" dirty="0" err="1">
                <a:cs typeface="Calibri"/>
              </a:rPr>
              <a:t>e.g</a:t>
            </a:r>
            <a:r>
              <a:rPr lang="en-GB" dirty="0">
                <a:cs typeface="Calibri"/>
              </a:rPr>
              <a:t> if you buy lunch while having a committee planning meeting, this does not benefit or is not open to the whole society to benefit from so it should not be claimed back.</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16</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Elena/Emma</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17</a:t>
            </a:fld>
            <a:endParaRPr lang="en-GB"/>
          </a:p>
        </p:txBody>
      </p:sp>
    </p:spTree>
    <p:extLst>
      <p:ext uri="{BB962C8B-B14F-4D97-AF65-F5344CB8AC3E}">
        <p14:creationId xmlns:p14="http://schemas.microsoft.com/office/powerpoint/2010/main" val="115018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Elena/Emma</a:t>
            </a:r>
            <a:endParaRPr lang="en-US" dirty="0"/>
          </a:p>
        </p:txBody>
      </p:sp>
      <p:sp>
        <p:nvSpPr>
          <p:cNvPr id="4" name="Slide Number Placeholder 3"/>
          <p:cNvSpPr>
            <a:spLocks noGrp="1"/>
          </p:cNvSpPr>
          <p:nvPr>
            <p:ph type="sldNum" sz="quarter" idx="10"/>
          </p:nvPr>
        </p:nvSpPr>
        <p:spPr/>
        <p:txBody>
          <a:bodyPr/>
          <a:lstStyle/>
          <a:p>
            <a:fld id="{CD0DF977-CCD4-418D-B83E-F2BE6F344DCF}" type="slidenum">
              <a:rPr lang="en-GB" smtClean="0"/>
              <a:t>18</a:t>
            </a:fld>
            <a:endParaRPr lang="en-GB"/>
          </a:p>
        </p:txBody>
      </p:sp>
    </p:spTree>
    <p:extLst>
      <p:ext uri="{BB962C8B-B14F-4D97-AF65-F5344CB8AC3E}">
        <p14:creationId xmlns:p14="http://schemas.microsoft.com/office/powerpoint/2010/main" val="48850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19</a:t>
            </a:fld>
            <a:endParaRPr lang="en-GB"/>
          </a:p>
        </p:txBody>
      </p:sp>
    </p:spTree>
    <p:extLst>
      <p:ext uri="{BB962C8B-B14F-4D97-AF65-F5344CB8AC3E}">
        <p14:creationId xmlns:p14="http://schemas.microsoft.com/office/powerpoint/2010/main" val="5896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2</a:t>
            </a:fld>
            <a:endParaRPr lang="en-GB"/>
          </a:p>
        </p:txBody>
      </p:sp>
    </p:spTree>
    <p:extLst>
      <p:ext uri="{BB962C8B-B14F-4D97-AF65-F5344CB8AC3E}">
        <p14:creationId xmlns:p14="http://schemas.microsoft.com/office/powerpoint/2010/main" val="353279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a:t>
            </a:r>
            <a:endParaRPr lang="en-US" dirty="0"/>
          </a:p>
        </p:txBody>
      </p:sp>
      <p:sp>
        <p:nvSpPr>
          <p:cNvPr id="4" name="Slide Number Placeholder 3"/>
          <p:cNvSpPr>
            <a:spLocks noGrp="1"/>
          </p:cNvSpPr>
          <p:nvPr>
            <p:ph type="sldNum" sz="quarter" idx="10"/>
          </p:nvPr>
        </p:nvSpPr>
        <p:spPr/>
        <p:txBody>
          <a:bodyPr/>
          <a:lstStyle/>
          <a:p>
            <a:fld id="{CD0DF977-CCD4-418D-B83E-F2BE6F344DCF}" type="slidenum">
              <a:rPr lang="en-GB" smtClean="0"/>
              <a:t>20</a:t>
            </a:fld>
            <a:endParaRPr lang="en-GB"/>
          </a:p>
        </p:txBody>
      </p:sp>
    </p:spTree>
    <p:extLst>
      <p:ext uri="{BB962C8B-B14F-4D97-AF65-F5344CB8AC3E}">
        <p14:creationId xmlns:p14="http://schemas.microsoft.com/office/powerpoint/2010/main" val="199065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CD0DF977-CCD4-418D-B83E-F2BE6F344DCF}" type="slidenum">
              <a:rPr lang="en-GB" smtClean="0"/>
              <a:t>21</a:t>
            </a:fld>
            <a:endParaRPr lang="en-GB"/>
          </a:p>
        </p:txBody>
      </p:sp>
    </p:spTree>
    <p:extLst>
      <p:ext uri="{BB962C8B-B14F-4D97-AF65-F5344CB8AC3E}">
        <p14:creationId xmlns:p14="http://schemas.microsoft.com/office/powerpoint/2010/main" val="318163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22</a:t>
            </a:fld>
            <a:endParaRPr lang="en-GB"/>
          </a:p>
        </p:txBody>
      </p:sp>
    </p:spTree>
    <p:extLst>
      <p:ext uri="{BB962C8B-B14F-4D97-AF65-F5344CB8AC3E}">
        <p14:creationId xmlns:p14="http://schemas.microsoft.com/office/powerpoint/2010/main" val="239174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Emma</a:t>
            </a:r>
          </a:p>
        </p:txBody>
      </p:sp>
      <p:sp>
        <p:nvSpPr>
          <p:cNvPr id="4" name="Slide Number Placeholder 3"/>
          <p:cNvSpPr>
            <a:spLocks noGrp="1"/>
          </p:cNvSpPr>
          <p:nvPr>
            <p:ph type="sldNum" sz="quarter" idx="10"/>
          </p:nvPr>
        </p:nvSpPr>
        <p:spPr/>
        <p:txBody>
          <a:bodyPr/>
          <a:lstStyle/>
          <a:p>
            <a:fld id="{CD0DF977-CCD4-418D-B83E-F2BE6F344DCF}" type="slidenum">
              <a:rPr lang="en-GB" smtClean="0"/>
              <a:t>23</a:t>
            </a:fld>
            <a:endParaRPr lang="en-GB"/>
          </a:p>
        </p:txBody>
      </p:sp>
    </p:spTree>
    <p:extLst>
      <p:ext uri="{BB962C8B-B14F-4D97-AF65-F5344CB8AC3E}">
        <p14:creationId xmlns:p14="http://schemas.microsoft.com/office/powerpoint/2010/main" val="3181638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24</a:t>
            </a:fld>
            <a:endParaRPr lang="en-GB"/>
          </a:p>
        </p:txBody>
      </p:sp>
    </p:spTree>
    <p:extLst>
      <p:ext uri="{BB962C8B-B14F-4D97-AF65-F5344CB8AC3E}">
        <p14:creationId xmlns:p14="http://schemas.microsoft.com/office/powerpoint/2010/main" val="2179482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Emma</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25</a:t>
            </a:fld>
            <a:endParaRPr lang="en-GB"/>
          </a:p>
        </p:txBody>
      </p:sp>
    </p:spTree>
    <p:extLst>
      <p:ext uri="{BB962C8B-B14F-4D97-AF65-F5344CB8AC3E}">
        <p14:creationId xmlns:p14="http://schemas.microsoft.com/office/powerpoint/2010/main" val="3181638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26</a:t>
            </a:fld>
            <a:endParaRPr lang="en-GB"/>
          </a:p>
        </p:txBody>
      </p:sp>
    </p:spTree>
    <p:extLst>
      <p:ext uri="{BB962C8B-B14F-4D97-AF65-F5344CB8AC3E}">
        <p14:creationId xmlns:p14="http://schemas.microsoft.com/office/powerpoint/2010/main" val="247704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28</a:t>
            </a:fld>
            <a:endParaRPr lang="en-GB"/>
          </a:p>
        </p:txBody>
      </p:sp>
    </p:spTree>
    <p:extLst>
      <p:ext uri="{BB962C8B-B14F-4D97-AF65-F5344CB8AC3E}">
        <p14:creationId xmlns:p14="http://schemas.microsoft.com/office/powerpoint/2010/main" val="1105290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29</a:t>
            </a:fld>
            <a:endParaRPr lang="en-GB"/>
          </a:p>
        </p:txBody>
      </p:sp>
    </p:spTree>
    <p:extLst>
      <p:ext uri="{BB962C8B-B14F-4D97-AF65-F5344CB8AC3E}">
        <p14:creationId xmlns:p14="http://schemas.microsoft.com/office/powerpoint/2010/main" val="41251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30</a:t>
            </a:fld>
            <a:endParaRPr lang="en-GB"/>
          </a:p>
        </p:txBody>
      </p:sp>
    </p:spTree>
    <p:extLst>
      <p:ext uri="{BB962C8B-B14F-4D97-AF65-F5344CB8AC3E}">
        <p14:creationId xmlns:p14="http://schemas.microsoft.com/office/powerpoint/2010/main" val="41251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Laura</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CD0DF977-CCD4-418D-B83E-F2BE6F344DCF}" type="slidenum">
              <a:rPr lang="en-GB" smtClean="0"/>
              <a:t>3</a:t>
            </a:fld>
            <a:endParaRPr lang="en-GB"/>
          </a:p>
        </p:txBody>
      </p:sp>
    </p:spTree>
    <p:extLst>
      <p:ext uri="{BB962C8B-B14F-4D97-AF65-F5344CB8AC3E}">
        <p14:creationId xmlns:p14="http://schemas.microsoft.com/office/powerpoint/2010/main" val="1076439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All</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31</a:t>
            </a:fld>
            <a:endParaRPr lang="en-GB"/>
          </a:p>
        </p:txBody>
      </p:sp>
    </p:spTree>
    <p:extLst>
      <p:ext uri="{BB962C8B-B14F-4D97-AF65-F5344CB8AC3E}">
        <p14:creationId xmlns:p14="http://schemas.microsoft.com/office/powerpoint/2010/main" val="131074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Laura</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CD0DF977-CCD4-418D-B83E-F2BE6F344DCF}" type="slidenum">
              <a:rPr lang="en-GB" smtClean="0"/>
              <a:t>4</a:t>
            </a:fld>
            <a:endParaRPr lang="en-GB"/>
          </a:p>
        </p:txBody>
      </p:sp>
    </p:spTree>
    <p:extLst>
      <p:ext uri="{BB962C8B-B14F-4D97-AF65-F5344CB8AC3E}">
        <p14:creationId xmlns:p14="http://schemas.microsoft.com/office/powerpoint/2010/main" val="41251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Laura</a:t>
            </a:r>
          </a:p>
        </p:txBody>
      </p:sp>
      <p:sp>
        <p:nvSpPr>
          <p:cNvPr id="4" name="Slide Number Placeholder 3"/>
          <p:cNvSpPr>
            <a:spLocks noGrp="1"/>
          </p:cNvSpPr>
          <p:nvPr>
            <p:ph type="sldNum" sz="quarter" idx="10"/>
          </p:nvPr>
        </p:nvSpPr>
        <p:spPr/>
        <p:txBody>
          <a:bodyPr/>
          <a:lstStyle/>
          <a:p>
            <a:fld id="{CD0DF977-CCD4-418D-B83E-F2BE6F344DCF}" type="slidenum">
              <a:rPr lang="en-GB" smtClean="0"/>
              <a:t>5</a:t>
            </a:fld>
            <a:endParaRPr lang="en-GB"/>
          </a:p>
        </p:txBody>
      </p:sp>
    </p:spTree>
    <p:extLst>
      <p:ext uri="{BB962C8B-B14F-4D97-AF65-F5344CB8AC3E}">
        <p14:creationId xmlns:p14="http://schemas.microsoft.com/office/powerpoint/2010/main" val="107643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Emma - These reports are a great way to track how much ticket income you have made, but we know sometimes you need to know this sooner. Ticket and membership income gets processed at the </a:t>
            </a:r>
            <a:r>
              <a:rPr lang="en-GB" dirty="0" err="1">
                <a:ea typeface="Calibri"/>
                <a:cs typeface="Calibri"/>
              </a:rPr>
              <a:t>ened</a:t>
            </a:r>
            <a:r>
              <a:rPr lang="en-GB" dirty="0">
                <a:ea typeface="Calibri"/>
                <a:cs typeface="Calibri"/>
              </a:rPr>
              <a:t> of every month so will have a delay before </a:t>
            </a:r>
            <a:r>
              <a:rPr lang="en-GB" dirty="0" err="1">
                <a:ea typeface="Calibri"/>
                <a:cs typeface="Calibri"/>
              </a:rPr>
              <a:t>shwoing</a:t>
            </a:r>
            <a:r>
              <a:rPr lang="en-GB" dirty="0">
                <a:ea typeface="Calibri"/>
                <a:cs typeface="Calibri"/>
              </a:rPr>
              <a:t> up on your report. You can track your ticket sales through the website – on admin tools, so you will know roughly what to expect. </a:t>
            </a:r>
            <a:r>
              <a:rPr lang="en-US" dirty="0"/>
              <a:t>it will show up what membership income you have, what ticket income, any donations that have been made or expenses that have been paid.</a:t>
            </a:r>
            <a:endParaRPr lang="en-GB" dirty="0"/>
          </a:p>
        </p:txBody>
      </p:sp>
      <p:sp>
        <p:nvSpPr>
          <p:cNvPr id="4" name="Slide Number Placeholder 3"/>
          <p:cNvSpPr>
            <a:spLocks noGrp="1"/>
          </p:cNvSpPr>
          <p:nvPr>
            <p:ph type="sldNum" sz="quarter" idx="10"/>
          </p:nvPr>
        </p:nvSpPr>
        <p:spPr/>
        <p:txBody>
          <a:bodyPr/>
          <a:lstStyle/>
          <a:p>
            <a:fld id="{CD0DF977-CCD4-418D-B83E-F2BE6F344DCF}" type="slidenum">
              <a:rPr lang="en-GB" smtClean="0"/>
              <a:t>6</a:t>
            </a:fld>
            <a:endParaRPr lang="en-GB"/>
          </a:p>
        </p:txBody>
      </p:sp>
    </p:spTree>
    <p:extLst>
      <p:ext uri="{BB962C8B-B14F-4D97-AF65-F5344CB8AC3E}">
        <p14:creationId xmlns:p14="http://schemas.microsoft.com/office/powerpoint/2010/main" val="406180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7</a:t>
            </a:fld>
            <a:endParaRPr lang="en-GB"/>
          </a:p>
        </p:txBody>
      </p:sp>
    </p:spTree>
    <p:extLst>
      <p:ext uri="{BB962C8B-B14F-4D97-AF65-F5344CB8AC3E}">
        <p14:creationId xmlns:p14="http://schemas.microsoft.com/office/powerpoint/2010/main" val="170203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8</a:t>
            </a:fld>
            <a:endParaRPr lang="en-GB"/>
          </a:p>
        </p:txBody>
      </p:sp>
    </p:spTree>
    <p:extLst>
      <p:ext uri="{BB962C8B-B14F-4D97-AF65-F5344CB8AC3E}">
        <p14:creationId xmlns:p14="http://schemas.microsoft.com/office/powerpoint/2010/main" val="109385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Emma</a:t>
            </a:r>
            <a:endParaRPr lang="en-GB"/>
          </a:p>
        </p:txBody>
      </p:sp>
      <p:sp>
        <p:nvSpPr>
          <p:cNvPr id="4" name="Slide Number Placeholder 3"/>
          <p:cNvSpPr>
            <a:spLocks noGrp="1"/>
          </p:cNvSpPr>
          <p:nvPr>
            <p:ph type="sldNum" sz="quarter" idx="10"/>
          </p:nvPr>
        </p:nvSpPr>
        <p:spPr/>
        <p:txBody>
          <a:bodyPr/>
          <a:lstStyle/>
          <a:p>
            <a:fld id="{CD0DF977-CCD4-418D-B83E-F2BE6F344DCF}" type="slidenum">
              <a:rPr lang="en-GB" smtClean="0"/>
              <a:t>9</a:t>
            </a:fld>
            <a:endParaRPr lang="en-GB"/>
          </a:p>
        </p:txBody>
      </p:sp>
    </p:spTree>
    <p:extLst>
      <p:ext uri="{BB962C8B-B14F-4D97-AF65-F5344CB8AC3E}">
        <p14:creationId xmlns:p14="http://schemas.microsoft.com/office/powerpoint/2010/main" val="318163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7509CA-F398-4A5B-BEE4-F20400940C9D}"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5BD6-4C26-4B99-90D4-E4802EC05A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509CA-F398-4A5B-BEE4-F20400940C9D}" type="datetimeFigureOut">
              <a:rPr lang="en-US" smtClean="0"/>
              <a:pPr/>
              <a:t>12/12/2025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D5BD6-4C26-4B99-90D4-E4802EC05A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mailto:suinvoices@essex.ac.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mailto:susocs@essex.ac.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hyperlink" Target="https://view.officeapps.live.com/op/view.aspx?src=https%3A%2F%2Fwww.essexstudent.com%2Fpageassets%2Fsocieties%2Ftoolkit%2FRAG-Form-Template-with-amendments.xlsx&amp;wdOrigin=BROWSELIN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s://essexsu.typeform.com/to/hxZtqlmH?typeform-source=www.essexstudent.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image" Target="../media/image80.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11" Type="http://schemas.openxmlformats.org/officeDocument/2006/relationships/image" Target="../media/image100.png"/><Relationship Id="rId15" Type="http://schemas.openxmlformats.org/officeDocument/2006/relationships/image" Target="../media/image1.jpeg"/><Relationship Id="rId10" Type="http://schemas.openxmlformats.org/officeDocument/2006/relationships/customXml" Target="../ink/ink3.xml"/><Relationship Id="rId9" Type="http://schemas.openxmlformats.org/officeDocument/2006/relationships/image" Target="../media/image90.png"/><Relationship Id="rId14" Type="http://schemas.openxmlformats.org/officeDocument/2006/relationships/image" Target="../media/image120.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lick.hubbub.ne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essex.ac.uk/student/click-crowdfunding/click-crowdfund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ufinance@essex.ac.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susocs@essex.ac.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susouthend@essex.ac.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mailto:susocs@essex.ac.u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7071"/>
            <a:ext cx="8784976" cy="1470025"/>
          </a:xfrm>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6000" b="1" dirty="0">
                <a:solidFill>
                  <a:schemeClr val="tx1"/>
                </a:solidFill>
                <a:latin typeface="Century Gothic"/>
              </a:rPr>
              <a:t>Finance Training 2025/26</a:t>
            </a:r>
            <a:endParaRPr lang="en-US" sz="6000" b="1" dirty="0">
              <a:solidFill>
                <a:schemeClr val="tx1"/>
              </a:solidFill>
              <a:latin typeface="Century Gothic" panose="020B0502020202020204" pitchFamily="34" charset="0"/>
            </a:endParaRP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311860" y="5748163"/>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3"/>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359EF662-0FBF-8E76-95EF-DF2807435371}"/>
              </a:ext>
            </a:extLst>
          </p:cNvPr>
          <p:cNvPicPr>
            <a:picLocks noChangeAspect="1"/>
          </p:cNvPicPr>
          <p:nvPr/>
        </p:nvPicPr>
        <p:blipFill>
          <a:blip r:embed="rId4"/>
          <a:stretch>
            <a:fillRect/>
          </a:stretch>
        </p:blipFill>
        <p:spPr>
          <a:xfrm>
            <a:off x="2705709" y="1716996"/>
            <a:ext cx="3733468" cy="3733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b="1">
                <a:latin typeface="Century Gothic" panose="020B0502020202020204" pitchFamily="34" charset="0"/>
              </a:rPr>
              <a:t>Spending money</a:t>
            </a:r>
          </a:p>
        </p:txBody>
      </p:sp>
      <p:sp>
        <p:nvSpPr>
          <p:cNvPr id="3" name="Content Placeholder 2"/>
          <p:cNvSpPr>
            <a:spLocks noGrp="1"/>
          </p:cNvSpPr>
          <p:nvPr>
            <p:ph idx="1"/>
          </p:nvPr>
        </p:nvSpPr>
        <p:spPr>
          <a:xfrm>
            <a:off x="457200" y="1484784"/>
            <a:ext cx="8229600" cy="4896544"/>
          </a:xfrm>
        </p:spPr>
        <p:txBody>
          <a:bodyPr vert="horz" lIns="91440" tIns="45720" rIns="91440" bIns="45720" rtlCol="0" anchor="t">
            <a:normAutofit/>
          </a:bodyPr>
          <a:lstStyle/>
          <a:p>
            <a:endParaRPr lang="en-GB" sz="1600">
              <a:highlight>
                <a:srgbClr val="FFFF00"/>
              </a:highlight>
              <a:latin typeface="Century Gothic"/>
            </a:endParaRPr>
          </a:p>
          <a:p>
            <a:pPr marL="0" indent="0">
              <a:buNone/>
            </a:pPr>
            <a:r>
              <a:rPr lang="en-GB" sz="1600" b="1">
                <a:latin typeface="Century Gothic"/>
              </a:rPr>
              <a:t>Ways to pay/purchase:</a:t>
            </a:r>
          </a:p>
          <a:p>
            <a:pPr marL="0" indent="0">
              <a:buNone/>
            </a:pPr>
            <a:endParaRPr lang="en-GB" sz="1600">
              <a:latin typeface="Century Gothic"/>
            </a:endParaRPr>
          </a:p>
          <a:p>
            <a:pPr>
              <a:buAutoNum type="arabicParenR"/>
            </a:pPr>
            <a:r>
              <a:rPr lang="en-GB" sz="1600">
                <a:latin typeface="Century Gothic"/>
              </a:rPr>
              <a:t>Ask for an invoice where possible – most companies will invoice if you email and ask them</a:t>
            </a:r>
          </a:p>
          <a:p>
            <a:pPr>
              <a:buAutoNum type="arabicParenR"/>
            </a:pPr>
            <a:endParaRPr lang="en-GB" sz="1600">
              <a:latin typeface="Century Gothic"/>
            </a:endParaRPr>
          </a:p>
          <a:p>
            <a:pPr>
              <a:buAutoNum type="arabicParenR"/>
            </a:pPr>
            <a:r>
              <a:rPr lang="en-GB" sz="1600">
                <a:latin typeface="Century Gothic"/>
              </a:rPr>
              <a:t>Speak to the societies team if it is a large expense and an invoice isn’t possible – potential to pay via a department card in certain circumstances.</a:t>
            </a:r>
          </a:p>
          <a:p>
            <a:pPr>
              <a:buAutoNum type="arabicParenR"/>
            </a:pPr>
            <a:endParaRPr lang="en-GB" sz="1600">
              <a:latin typeface="Century Gothic"/>
            </a:endParaRPr>
          </a:p>
          <a:p>
            <a:pPr>
              <a:buAutoNum type="arabicParenR"/>
            </a:pPr>
            <a:r>
              <a:rPr lang="en-GB" sz="1600">
                <a:latin typeface="Century Gothic"/>
              </a:rPr>
              <a:t>Individual members pay for the products and claim back expenses afterwards (if they can afford to do so)</a:t>
            </a:r>
          </a:p>
          <a:p>
            <a:pPr marL="0" indent="0">
              <a:buNone/>
            </a:pPr>
            <a:endParaRPr lang="en-GB" sz="1600">
              <a:highlight>
                <a:srgbClr val="FFFF00"/>
              </a:highlight>
              <a:latin typeface="Century Gothic"/>
            </a:endParaRPr>
          </a:p>
          <a:p>
            <a:pPr marL="0" indent="0">
              <a:buNone/>
            </a:pPr>
            <a:r>
              <a:rPr lang="en-GB" sz="1600">
                <a:solidFill>
                  <a:srgbClr val="FF0000"/>
                </a:solidFill>
                <a:latin typeface="Century Gothic"/>
              </a:rPr>
              <a:t>Before any purchase, check with the Treasurer/President that there are sufficient funds to make the purchase and they agree to what is being purchased.</a:t>
            </a:r>
          </a:p>
          <a:p>
            <a:pPr marL="0" indent="0">
              <a:buNone/>
            </a:pPr>
            <a:endParaRPr lang="en-GB" sz="1600">
              <a:latin typeface="Century Gothic"/>
            </a:endParaRPr>
          </a:p>
          <a:p>
            <a:pPr marL="0" indent="0">
              <a:buNone/>
            </a:pPr>
            <a:r>
              <a:rPr lang="en-GB" sz="1600">
                <a:latin typeface="Century Gothic"/>
              </a:rPr>
              <a:t>All purchases should benefit the society as a whole and not a particular individual.</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2090" y="6337350"/>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3"/>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sp>
        <p:nvSpPr>
          <p:cNvPr id="8" name="TextBox 7">
            <a:extLst>
              <a:ext uri="{FF2B5EF4-FFF2-40B4-BE49-F238E27FC236}">
                <a16:creationId xmlns:a16="http://schemas.microsoft.com/office/drawing/2014/main" id="{FB68598E-59BD-4B16-8C31-83EFD5ABECCD}"/>
              </a:ext>
            </a:extLst>
          </p:cNvPr>
          <p:cNvSpPr txBox="1"/>
          <p:nvPr/>
        </p:nvSpPr>
        <p:spPr>
          <a:xfrm>
            <a:off x="8494062" y="240375"/>
            <a:ext cx="625487" cy="369332"/>
          </a:xfrm>
          <a:prstGeom prst="rect">
            <a:avLst/>
          </a:prstGeom>
          <a:noFill/>
        </p:spPr>
        <p:txBody>
          <a:bodyPr wrap="square" rtlCol="0">
            <a:spAutoFit/>
          </a:bodyPr>
          <a:lstStyle/>
          <a:p>
            <a:r>
              <a:rPr lang="en-GB">
                <a:latin typeface="Century Gothic" panose="020B0502020202020204" pitchFamily="34" charset="0"/>
              </a:rPr>
              <a:t>30</a:t>
            </a:r>
          </a:p>
        </p:txBody>
      </p:sp>
      <p:pic>
        <p:nvPicPr>
          <p:cNvPr id="6" name="Picture 5" descr="A logo for a university&#10;&#10;AI-generated content may be incorrect.">
            <a:extLst>
              <a:ext uri="{FF2B5EF4-FFF2-40B4-BE49-F238E27FC236}">
                <a16:creationId xmlns:a16="http://schemas.microsoft.com/office/drawing/2014/main" id="{E48B4427-DAE1-DC9B-2D41-27EE2DF822AC}"/>
              </a:ext>
            </a:extLst>
          </p:cNvPr>
          <p:cNvPicPr>
            <a:picLocks noChangeAspect="1"/>
          </p:cNvPicPr>
          <p:nvPr/>
        </p:nvPicPr>
        <p:blipFill>
          <a:blip r:embed="rId4"/>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27975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257" y="116632"/>
            <a:ext cx="6015456" cy="1080120"/>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chemeClr val="tx1"/>
                </a:solidFill>
                <a:latin typeface="Century Gothic" panose="020B0502020202020204" pitchFamily="34" charset="0"/>
              </a:rPr>
              <a:t>Invoices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067827"/>
            <a:ext cx="8208912" cy="5616922"/>
          </a:xfrm>
          <a:prstGeom prst="rect">
            <a:avLst/>
          </a:prstGeom>
          <a:noFill/>
        </p:spPr>
        <p:txBody>
          <a:bodyPr wrap="square" lIns="91440" tIns="45720" rIns="91440" bIns="45720" rtlCol="0" anchor="t">
            <a:spAutoFit/>
          </a:bodyPr>
          <a:lstStyle/>
          <a:p>
            <a:r>
              <a:rPr lang="en-GB" sz="1900">
                <a:latin typeface="Century Gothic"/>
              </a:rPr>
              <a:t>Invoices are the easiest way for us to make payments directly from your society fund and means you do not have to make large payments from your own personal bank account and wait to be refunded.</a:t>
            </a:r>
            <a:br>
              <a:rPr lang="en-GB" sz="1900">
                <a:latin typeface="Century Gothic" panose="020B0502020202020204" pitchFamily="34" charset="0"/>
              </a:rPr>
            </a:br>
            <a:endParaRPr lang="en-GB" sz="1900">
              <a:latin typeface="Century Gothic" panose="020B0502020202020204" pitchFamily="34" charset="0"/>
            </a:endParaRPr>
          </a:p>
          <a:p>
            <a:r>
              <a:rPr lang="en-GB" sz="1900">
                <a:latin typeface="Century Gothic"/>
              </a:rPr>
              <a:t>Most companies will provide invoices, although some may seem reluctant. Just email or call to explain you are a society and ask to pay via invoice.</a:t>
            </a:r>
            <a:br>
              <a:rPr lang="en-GB" sz="1900">
                <a:latin typeface="Century Gothic" panose="020B0502020202020204" pitchFamily="34" charset="0"/>
              </a:rPr>
            </a:br>
            <a:endParaRPr lang="en-GB" sz="1900">
              <a:latin typeface="Century Gothic" panose="020B0502020202020204" pitchFamily="34" charset="0"/>
            </a:endParaRPr>
          </a:p>
          <a:p>
            <a:r>
              <a:rPr lang="en-GB" sz="1900">
                <a:latin typeface="Century Gothic"/>
              </a:rPr>
              <a:t>Examples of when to use an invoice:</a:t>
            </a:r>
          </a:p>
          <a:p>
            <a:endParaRPr lang="en-GB" sz="1900">
              <a:latin typeface="Century Gothic" panose="020B0502020202020204" pitchFamily="34" charset="0"/>
            </a:endParaRPr>
          </a:p>
          <a:p>
            <a:pPr marL="342900" indent="-342900">
              <a:buFont typeface="Arial" panose="020B0604020202020204" pitchFamily="34" charset="0"/>
              <a:buChar char="•"/>
            </a:pPr>
            <a:r>
              <a:rPr lang="en-GB" sz="1900">
                <a:latin typeface="Century Gothic"/>
              </a:rPr>
              <a:t>Coach transport to a trip (the SU have an account with Roman Coaches, so please ask us for a quote in first instance).</a:t>
            </a:r>
          </a:p>
          <a:p>
            <a:pPr marL="342900" indent="-342900">
              <a:buFont typeface="Arial" panose="020B0604020202020204" pitchFamily="34" charset="0"/>
              <a:buChar char="•"/>
            </a:pPr>
            <a:r>
              <a:rPr lang="en-GB" sz="1900">
                <a:latin typeface="Century Gothic"/>
              </a:rPr>
              <a:t>Entry fees for a competition</a:t>
            </a:r>
          </a:p>
          <a:p>
            <a:pPr marL="342900" indent="-342900">
              <a:buFont typeface="Arial" panose="020B0604020202020204" pitchFamily="34" charset="0"/>
              <a:buChar char="•"/>
            </a:pPr>
            <a:r>
              <a:rPr lang="en-GB" sz="1900">
                <a:latin typeface="Century Gothic"/>
              </a:rPr>
              <a:t>Accommodation costs</a:t>
            </a:r>
          </a:p>
          <a:p>
            <a:pPr marL="342900" indent="-342900">
              <a:buFont typeface="Arial" panose="020B0604020202020204" pitchFamily="34" charset="0"/>
              <a:buChar char="•"/>
            </a:pPr>
            <a:r>
              <a:rPr lang="en-GB" sz="1900">
                <a:latin typeface="Century Gothic"/>
              </a:rPr>
              <a:t>Equipment purchase</a:t>
            </a:r>
          </a:p>
          <a:p>
            <a:pPr marL="342900" indent="-342900">
              <a:buFont typeface="Arial" panose="020B0604020202020204" pitchFamily="34" charset="0"/>
              <a:buChar char="•"/>
            </a:pPr>
            <a:r>
              <a:rPr lang="en-GB" sz="1900">
                <a:latin typeface="Century Gothic"/>
              </a:rPr>
              <a:t>Payment for an instructor, performer or host</a:t>
            </a:r>
          </a:p>
          <a:p>
            <a:endParaRPr lang="en-US"/>
          </a:p>
          <a:p>
            <a:endParaRPr lang="en-US"/>
          </a:p>
        </p:txBody>
      </p:sp>
      <p:pic>
        <p:nvPicPr>
          <p:cNvPr id="4" name="Picture 3" descr="A logo for a university&#10;&#10;AI-generated content may be incorrect.">
            <a:extLst>
              <a:ext uri="{FF2B5EF4-FFF2-40B4-BE49-F238E27FC236}">
                <a16:creationId xmlns:a16="http://schemas.microsoft.com/office/drawing/2014/main" id="{85888838-D50D-48C2-1DD1-525E616B6CD0}"/>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4696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84809"/>
            <a:ext cx="6015456" cy="1124743"/>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5400" b="1">
                <a:solidFill>
                  <a:schemeClr val="tx1"/>
                </a:solidFill>
                <a:latin typeface="Century Gothic" panose="020B0502020202020204" pitchFamily="34" charset="0"/>
              </a:rPr>
              <a:t>Invoices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558501"/>
            <a:ext cx="8208912" cy="4124206"/>
          </a:xfrm>
          <a:prstGeom prst="rect">
            <a:avLst/>
          </a:prstGeom>
          <a:noFill/>
        </p:spPr>
        <p:txBody>
          <a:bodyPr wrap="square" lIns="91440" tIns="45720" rIns="91440" bIns="45720" rtlCol="0" anchor="t">
            <a:spAutoFit/>
          </a:bodyPr>
          <a:lstStyle/>
          <a:p>
            <a:r>
              <a:rPr lang="en-GB" sz="2400">
                <a:latin typeface="Century Gothic"/>
              </a:rPr>
              <a:t>Please ask the Societies team for advice before agreeing to any invoices you are unsure of.</a:t>
            </a:r>
          </a:p>
          <a:p>
            <a:endParaRPr lang="en-GB" sz="2400">
              <a:latin typeface="Century Gothic" panose="020B0502020202020204" pitchFamily="34" charset="0"/>
            </a:endParaRPr>
          </a:p>
          <a:p>
            <a:r>
              <a:rPr lang="en-GB" sz="2400">
                <a:latin typeface="Century Gothic"/>
              </a:rPr>
              <a:t>The Societies team has the right to reject any invoice or expense claim (e.g. you cannot claim back the cost of alcohol).</a:t>
            </a:r>
          </a:p>
          <a:p>
            <a:endParaRPr lang="en-GB" sz="2400">
              <a:latin typeface="Century Gothic" panose="020B0502020202020204" pitchFamily="34" charset="0"/>
            </a:endParaRPr>
          </a:p>
          <a:p>
            <a:r>
              <a:rPr lang="en-GB" sz="2400">
                <a:latin typeface="Century Gothic"/>
              </a:rPr>
              <a:t>Please check with us before you purchase, if you are unsure whether you will be refunded, or have sufficient funds.</a:t>
            </a:r>
            <a:endParaRPr lang="en-GB" sz="2200">
              <a:latin typeface="Century Gothic"/>
            </a:endParaRPr>
          </a:p>
          <a:p>
            <a:pPr marL="285750" indent="-285750">
              <a:buFont typeface="Arial" panose="020B0604020202020204" pitchFamily="34" charset="0"/>
              <a:buChar char="•"/>
            </a:pPr>
            <a:endParaRPr lang="en-GB" sz="2200">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1C891AE1-E94B-C5F6-A4EA-3BC3E776D7A3}"/>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233302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257" y="116632"/>
            <a:ext cx="6015456" cy="1080120"/>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5400" b="1">
                <a:solidFill>
                  <a:schemeClr val="tx1"/>
                </a:solidFill>
                <a:latin typeface="Century Gothic" panose="020B0502020202020204" pitchFamily="34" charset="0"/>
              </a:rPr>
              <a:t>Invoices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CC26AB1-F061-6963-D18A-991DC8FA87C7}"/>
              </a:ext>
            </a:extLst>
          </p:cNvPr>
          <p:cNvSpPr txBox="1"/>
          <p:nvPr/>
        </p:nvSpPr>
        <p:spPr>
          <a:xfrm>
            <a:off x="569500" y="1007084"/>
            <a:ext cx="8280920" cy="4708981"/>
          </a:xfrm>
          <a:prstGeom prst="rect">
            <a:avLst/>
          </a:prstGeom>
          <a:noFill/>
        </p:spPr>
        <p:txBody>
          <a:bodyPr wrap="square" lIns="91440" tIns="45720" rIns="91440" bIns="45720" anchor="t">
            <a:spAutoFit/>
          </a:bodyPr>
          <a:lstStyle/>
          <a:p>
            <a:pPr algn="l" rtl="0" fontAlgn="base"/>
            <a:r>
              <a:rPr lang="en-GB" sz="2000" dirty="0">
                <a:solidFill>
                  <a:srgbClr val="000000"/>
                </a:solidFill>
                <a:latin typeface="Century Gothic"/>
              </a:rPr>
              <a:t>Email </a:t>
            </a:r>
            <a:r>
              <a:rPr lang="en-GB" sz="2000" b="0" i="0" u="none" strike="noStrike" dirty="0">
                <a:solidFill>
                  <a:srgbClr val="000000"/>
                </a:solidFill>
                <a:effectLst/>
                <a:latin typeface="Century Gothic"/>
              </a:rPr>
              <a:t>to  </a:t>
            </a:r>
            <a:r>
              <a:rPr lang="en-GB" sz="2000" u="sng" dirty="0">
                <a:solidFill>
                  <a:srgbClr val="0563C1"/>
                </a:solidFill>
                <a:latin typeface="Century Gothic"/>
              </a:rPr>
              <a:t>sussouthend@essex.ac.uk</a:t>
            </a:r>
            <a:endParaRPr lang="en-GB" sz="2000" u="sng" dirty="0">
              <a:solidFill>
                <a:srgbClr val="0563C1"/>
              </a:solidFill>
              <a:latin typeface="Century Gothic" panose="020B0502020202020204" pitchFamily="34" charset="0"/>
            </a:endParaRPr>
          </a:p>
          <a:p>
            <a:pPr algn="l" rtl="0" fontAlgn="base"/>
            <a:r>
              <a:rPr lang="en-GB" sz="2000" dirty="0">
                <a:solidFill>
                  <a:srgbClr val="000000"/>
                </a:solidFill>
                <a:latin typeface="Century Gothic"/>
              </a:rPr>
              <a:t>It should be the society’s Treasurer who deals with invoices and emails them.</a:t>
            </a:r>
          </a:p>
          <a:p>
            <a:pPr algn="l" rtl="0" fontAlgn="base"/>
            <a:endParaRPr lang="en-GB" sz="2000"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Century Gothic"/>
              </a:rPr>
              <a:t>Must be addressed as follows:</a:t>
            </a:r>
            <a:endParaRPr lang="en-US" sz="2000" b="0" i="0" dirty="0">
              <a:solidFill>
                <a:srgbClr val="000000"/>
              </a:solidFill>
              <a:effectLst/>
              <a:latin typeface="Century Gothic"/>
            </a:endParaRPr>
          </a:p>
          <a:p>
            <a:pPr algn="l" rtl="0" fontAlgn="base"/>
            <a:r>
              <a:rPr lang="en-GB" sz="2000" b="0" i="0" dirty="0">
                <a:solidFill>
                  <a:srgbClr val="000000"/>
                </a:solidFill>
                <a:effectLst/>
                <a:latin typeface="Century Gothic"/>
              </a:rPr>
              <a:t>​</a:t>
            </a:r>
          </a:p>
          <a:p>
            <a:pPr algn="l" rtl="0" fontAlgn="base"/>
            <a:r>
              <a:rPr lang="en-GB" sz="2000" b="0" i="0" u="none" strike="noStrike" dirty="0">
                <a:solidFill>
                  <a:srgbClr val="000000"/>
                </a:solidFill>
                <a:effectLst/>
                <a:highlight>
                  <a:srgbClr val="FEDE00"/>
                </a:highlight>
                <a:latin typeface="Century Gothic"/>
              </a:rPr>
              <a:t>University of Essex Students Union </a:t>
            </a:r>
            <a:r>
              <a:rPr lang="en-GB" sz="2000" b="0" i="1" u="none" strike="noStrike" dirty="0">
                <a:solidFill>
                  <a:srgbClr val="FF0000"/>
                </a:solidFill>
                <a:effectLst/>
                <a:highlight>
                  <a:srgbClr val="FEDE00"/>
                </a:highlight>
                <a:latin typeface="Century Gothic"/>
              </a:rPr>
              <a:t>(insert your society)</a:t>
            </a:r>
            <a:r>
              <a:rPr lang="en-US" sz="2000" b="0" i="0" dirty="0">
                <a:solidFill>
                  <a:srgbClr val="FF0000"/>
                </a:solidFill>
                <a:effectLst/>
                <a:highlight>
                  <a:srgbClr val="FEDE00"/>
                </a:highlight>
                <a:latin typeface="Century Gothic"/>
              </a:rPr>
              <a:t>​</a:t>
            </a:r>
            <a:endParaRPr lang="en-US" sz="2000" b="0" i="0" dirty="0">
              <a:solidFill>
                <a:srgbClr val="000000"/>
              </a:solidFill>
              <a:effectLst/>
              <a:highlight>
                <a:srgbClr val="FEDE00"/>
              </a:highlight>
              <a:latin typeface="Century Gothic"/>
            </a:endParaRPr>
          </a:p>
          <a:p>
            <a:pPr algn="l" rtl="0" fontAlgn="base"/>
            <a:r>
              <a:rPr lang="en-GB" sz="2000" b="0" i="0" u="none" strike="noStrike" dirty="0">
                <a:solidFill>
                  <a:srgbClr val="000000"/>
                </a:solidFill>
                <a:effectLst/>
                <a:highlight>
                  <a:srgbClr val="FEDE00"/>
                </a:highlight>
                <a:latin typeface="Century Gothic"/>
              </a:rPr>
              <a:t>Wivenhoe Park </a:t>
            </a:r>
            <a:r>
              <a:rPr lang="en-GB" sz="2000" b="0" i="0" dirty="0">
                <a:solidFill>
                  <a:srgbClr val="000000"/>
                </a:solidFill>
                <a:effectLst/>
                <a:highlight>
                  <a:srgbClr val="FEDE00"/>
                </a:highlight>
                <a:latin typeface="Century Gothic"/>
              </a:rPr>
              <a:t>​</a:t>
            </a:r>
          </a:p>
          <a:p>
            <a:pPr algn="l" rtl="0" fontAlgn="base"/>
            <a:r>
              <a:rPr lang="en-GB" sz="2000" b="0" i="0" u="none" strike="noStrike" dirty="0">
                <a:solidFill>
                  <a:srgbClr val="000000"/>
                </a:solidFill>
                <a:effectLst/>
                <a:highlight>
                  <a:srgbClr val="FEDE00"/>
                </a:highlight>
                <a:latin typeface="Century Gothic"/>
              </a:rPr>
              <a:t>Colchester </a:t>
            </a:r>
            <a:r>
              <a:rPr lang="en-US" sz="2000" b="0" i="0" dirty="0">
                <a:solidFill>
                  <a:srgbClr val="000000"/>
                </a:solidFill>
                <a:effectLst/>
                <a:highlight>
                  <a:srgbClr val="FEDE00"/>
                </a:highlight>
                <a:latin typeface="Century Gothic"/>
              </a:rPr>
              <a:t>​</a:t>
            </a:r>
          </a:p>
          <a:p>
            <a:pPr algn="l" rtl="0" fontAlgn="base"/>
            <a:r>
              <a:rPr lang="en-GB" sz="2000" b="0" i="0" u="none" strike="noStrike" dirty="0">
                <a:solidFill>
                  <a:srgbClr val="000000"/>
                </a:solidFill>
                <a:effectLst/>
                <a:highlight>
                  <a:srgbClr val="FEDE00"/>
                </a:highlight>
                <a:latin typeface="Century Gothic"/>
              </a:rPr>
              <a:t>Essex </a:t>
            </a:r>
            <a:r>
              <a:rPr lang="en-US" sz="2000" b="0" i="0" dirty="0">
                <a:solidFill>
                  <a:srgbClr val="000000"/>
                </a:solidFill>
                <a:effectLst/>
                <a:highlight>
                  <a:srgbClr val="FEDE00"/>
                </a:highlight>
                <a:latin typeface="Century Gothic"/>
              </a:rPr>
              <a:t>​</a:t>
            </a:r>
          </a:p>
          <a:p>
            <a:pPr algn="l" rtl="0" fontAlgn="base"/>
            <a:r>
              <a:rPr lang="en-GB" sz="2000" b="0" i="0" u="none" strike="noStrike" dirty="0">
                <a:solidFill>
                  <a:srgbClr val="000000"/>
                </a:solidFill>
                <a:effectLst/>
                <a:highlight>
                  <a:srgbClr val="FEDE00"/>
                </a:highlight>
                <a:latin typeface="Century Gothic"/>
              </a:rPr>
              <a:t>CO4 3SQ</a:t>
            </a:r>
          </a:p>
          <a:p>
            <a:pPr algn="l" rtl="0" fontAlgn="base"/>
            <a:endParaRPr lang="en-GB" sz="2000" dirty="0">
              <a:solidFill>
                <a:srgbClr val="000000"/>
              </a:solidFill>
              <a:latin typeface="Century Gothic" panose="020B0502020202020204" pitchFamily="34" charset="0"/>
            </a:endParaRPr>
          </a:p>
          <a:p>
            <a:pPr algn="l" rtl="0" fontAlgn="base"/>
            <a:endParaRPr lang="en-GB" sz="2000" b="0" i="0" dirty="0">
              <a:solidFill>
                <a:srgbClr val="000000"/>
              </a:solidFill>
              <a:effectLst/>
              <a:latin typeface="Century Gothic" panose="020B0502020202020204" pitchFamily="34" charset="0"/>
            </a:endParaRPr>
          </a:p>
          <a:p>
            <a:pPr algn="l" rtl="0" fontAlgn="base"/>
            <a:r>
              <a:rPr lang="en-GB" sz="2000" b="1" dirty="0">
                <a:solidFill>
                  <a:srgbClr val="000000"/>
                </a:solidFill>
                <a:latin typeface="Century Gothic"/>
              </a:rPr>
              <a:t>Failure to address correctly, will result in a delay of payment</a:t>
            </a:r>
            <a:r>
              <a:rPr lang="en-GB" sz="2000" dirty="0">
                <a:solidFill>
                  <a:srgbClr val="000000"/>
                </a:solidFill>
                <a:latin typeface="Century Gothic"/>
              </a:rPr>
              <a:t>, whilst we wait for a corrected invoice to be sent over.</a:t>
            </a:r>
            <a:endParaRPr lang="en-US" sz="2000" b="0" i="0" dirty="0">
              <a:solidFill>
                <a:srgbClr val="000000"/>
              </a:solidFill>
              <a:effectLst/>
              <a:latin typeface="Century Gothic"/>
            </a:endParaRPr>
          </a:p>
        </p:txBody>
      </p:sp>
      <p:pic>
        <p:nvPicPr>
          <p:cNvPr id="4" name="Picture 3" descr="A logo for a university&#10;&#10;AI-generated content may be incorrect.">
            <a:extLst>
              <a:ext uri="{FF2B5EF4-FFF2-40B4-BE49-F238E27FC236}">
                <a16:creationId xmlns:a16="http://schemas.microsoft.com/office/drawing/2014/main" id="{6E6282D4-E03D-773F-AF7E-20C9FF1609C8}"/>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146183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257" y="116632"/>
            <a:ext cx="6015456" cy="1440160"/>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ysClr val="windowText" lastClr="000000"/>
                </a:solidFill>
                <a:latin typeface="Century Gothic" panose="020B0502020202020204" pitchFamily="34" charset="0"/>
              </a:rPr>
              <a:t>Invoices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383591"/>
            <a:ext cx="8208912" cy="5016758"/>
          </a:xfrm>
          <a:prstGeom prst="rect">
            <a:avLst/>
          </a:prstGeom>
          <a:noFill/>
        </p:spPr>
        <p:txBody>
          <a:bodyPr wrap="square" lIns="91440" tIns="45720" rIns="91440" bIns="45720" rtlCol="0" anchor="t">
            <a:spAutoFit/>
          </a:bodyPr>
          <a:lstStyle/>
          <a:p>
            <a:r>
              <a:rPr lang="en-GB" sz="2000" dirty="0">
                <a:latin typeface="Century Gothic"/>
              </a:rPr>
              <a:t>Invoices need to clearly state:</a:t>
            </a:r>
            <a:endParaRPr lang="en-US" dirty="0"/>
          </a:p>
          <a:p>
            <a:endParaRPr lang="en-GB" sz="2000" dirty="0">
              <a:latin typeface="Century Gothic"/>
              <a:cs typeface="Arial"/>
            </a:endParaRPr>
          </a:p>
          <a:p>
            <a:r>
              <a:rPr lang="en-GB" sz="2000" dirty="0">
                <a:latin typeface="Arial"/>
                <a:cs typeface="Arial"/>
              </a:rPr>
              <a:t>•</a:t>
            </a:r>
            <a:r>
              <a:rPr lang="en-GB" sz="2000" b="1" dirty="0">
                <a:latin typeface="Century Gothic"/>
              </a:rPr>
              <a:t>The bank details of who the money will be sent to</a:t>
            </a:r>
            <a:endParaRPr lang="en-GB" dirty="0"/>
          </a:p>
          <a:p>
            <a:r>
              <a:rPr lang="en-GB" sz="2000" dirty="0">
                <a:latin typeface="Arial"/>
                <a:cs typeface="Arial"/>
              </a:rPr>
              <a:t>•</a:t>
            </a:r>
            <a:r>
              <a:rPr lang="en-GB" sz="2000" b="1" dirty="0">
                <a:latin typeface="Century Gothic"/>
              </a:rPr>
              <a:t>The date upon which they provided a service (if applicable)</a:t>
            </a:r>
            <a:endParaRPr lang="en-GB" dirty="0"/>
          </a:p>
          <a:p>
            <a:r>
              <a:rPr lang="en-GB" sz="2000" dirty="0">
                <a:latin typeface="Arial"/>
                <a:cs typeface="Arial"/>
              </a:rPr>
              <a:t>•</a:t>
            </a:r>
            <a:r>
              <a:rPr lang="en-GB" sz="2000" b="1" dirty="0">
                <a:latin typeface="Century Gothic"/>
              </a:rPr>
              <a:t>A good description of what the service was/product list.</a:t>
            </a:r>
            <a:endParaRPr lang="en-GB" dirty="0"/>
          </a:p>
          <a:p>
            <a:r>
              <a:rPr lang="en-GB" sz="2000" dirty="0">
                <a:latin typeface="Arial"/>
                <a:cs typeface="Arial"/>
              </a:rPr>
              <a:t>•</a:t>
            </a:r>
            <a:r>
              <a:rPr lang="en-GB" sz="2000" b="1" dirty="0">
                <a:latin typeface="Century Gothic"/>
              </a:rPr>
              <a:t>Need to be addressed to “The University of Essex Student’s Union” – Cannot be paid otherwise.</a:t>
            </a:r>
            <a:endParaRPr lang="en-GB" dirty="0">
              <a:latin typeface="Century Gothic"/>
            </a:endParaRPr>
          </a:p>
          <a:p>
            <a:endParaRPr lang="en-GB" sz="2000" dirty="0">
              <a:latin typeface="Arial"/>
              <a:cs typeface="Arial"/>
            </a:endParaRPr>
          </a:p>
          <a:p>
            <a:r>
              <a:rPr lang="en-GB" sz="2000" dirty="0">
                <a:latin typeface="Century Gothic"/>
              </a:rPr>
              <a:t>If an invoice includes any incorrect details, we have to wait for the supplier to amend the details before processing, which slows down the approval process.</a:t>
            </a:r>
            <a:endParaRPr lang="en-GB" dirty="0"/>
          </a:p>
          <a:p>
            <a:endParaRPr lang="en-GB" sz="2000" dirty="0">
              <a:latin typeface="Century Gothic"/>
            </a:endParaRPr>
          </a:p>
          <a:p>
            <a:r>
              <a:rPr lang="en-GB" sz="2000" dirty="0">
                <a:latin typeface="Century Gothic"/>
              </a:rPr>
              <a:t>Please make sure to look over these slides again when getting an invoice from someone, so that everything is done as smoothly as possible.</a:t>
            </a:r>
            <a:endParaRPr lang="en-GB" dirty="0"/>
          </a:p>
          <a:p>
            <a:endParaRPr lang="en-GB" sz="2000" dirty="0">
              <a:latin typeface="Century Gothic"/>
            </a:endParaRPr>
          </a:p>
        </p:txBody>
      </p:sp>
      <p:sp>
        <p:nvSpPr>
          <p:cNvPr id="9" name="TextBox 8"/>
          <p:cNvSpPr txBox="1"/>
          <p:nvPr/>
        </p:nvSpPr>
        <p:spPr>
          <a:xfrm>
            <a:off x="62090" y="6328385"/>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3"/>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31AFDADC-9508-66D8-0B4E-59A7E3981C19}"/>
              </a:ext>
            </a:extLst>
          </p:cNvPr>
          <p:cNvPicPr>
            <a:picLocks noChangeAspect="1"/>
          </p:cNvPicPr>
          <p:nvPr/>
        </p:nvPicPr>
        <p:blipFill>
          <a:blip r:embed="rId4"/>
          <a:stretch>
            <a:fillRect/>
          </a:stretch>
        </p:blipFill>
        <p:spPr>
          <a:xfrm>
            <a:off x="8076311" y="5779886"/>
            <a:ext cx="778639" cy="778639"/>
          </a:xfrm>
          <a:prstGeom prst="rect">
            <a:avLst/>
          </a:prstGeom>
        </p:spPr>
      </p:pic>
    </p:spTree>
    <p:extLst>
      <p:ext uri="{BB962C8B-B14F-4D97-AF65-F5344CB8AC3E}">
        <p14:creationId xmlns:p14="http://schemas.microsoft.com/office/powerpoint/2010/main" val="369753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0"/>
            <a:ext cx="6015456"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chemeClr val="tx1"/>
                </a:solidFill>
                <a:latin typeface="Century Gothic" panose="020B0502020202020204" pitchFamily="34" charset="0"/>
              </a:rPr>
              <a:t>Invoice deadlines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333107"/>
            <a:ext cx="8208912" cy="4555093"/>
          </a:xfrm>
          <a:prstGeom prst="rect">
            <a:avLst/>
          </a:prstGeom>
          <a:noFill/>
        </p:spPr>
        <p:txBody>
          <a:bodyPr wrap="square" lIns="91440" tIns="45720" rIns="91440" bIns="45720" rtlCol="0" anchor="t">
            <a:spAutoFit/>
          </a:bodyPr>
          <a:lstStyle/>
          <a:p>
            <a:r>
              <a:rPr lang="en-GB" dirty="0">
                <a:latin typeface="Century Gothic"/>
              </a:rPr>
              <a:t>Invoice should be emailed to </a:t>
            </a:r>
            <a:r>
              <a:rPr lang="en-GB" dirty="0">
                <a:latin typeface="Century Gothic"/>
                <a:hlinkClick r:id="rId3"/>
              </a:rPr>
              <a:t>suinvoices@essex.ac.uk</a:t>
            </a:r>
            <a:r>
              <a:rPr lang="en-GB" dirty="0">
                <a:latin typeface="Century Gothic"/>
              </a:rPr>
              <a:t> and </a:t>
            </a:r>
            <a:r>
              <a:rPr lang="en-GB" dirty="0">
                <a:latin typeface="Century Gothic"/>
                <a:hlinkClick r:id="rId4"/>
              </a:rPr>
              <a:t>susocs@essex.ac.uk</a:t>
            </a:r>
            <a:r>
              <a:rPr lang="en-GB" dirty="0">
                <a:latin typeface="Century Gothic"/>
              </a:rPr>
              <a:t> in order for this to be processed.</a:t>
            </a:r>
          </a:p>
          <a:p>
            <a:endParaRPr lang="en-GB">
              <a:latin typeface="Century Gothic" panose="020B0502020202020204" pitchFamily="34" charset="0"/>
            </a:endParaRPr>
          </a:p>
          <a:p>
            <a:r>
              <a:rPr lang="en-GB" dirty="0">
                <a:latin typeface="Century Gothic"/>
              </a:rPr>
              <a:t>Our payment terms for invoices is 30 days, in exceptional circumstances these can be processed quicker, please note our payment runs are Wednesday only. Many suppliers will require payment upfront, so leave yourselves enough time for invoices to be processed.</a:t>
            </a:r>
            <a:endParaRPr lang="en-GB" dirty="0">
              <a:latin typeface="Century Gothic" panose="020B0502020202020204" pitchFamily="34" charset="0"/>
            </a:endParaRPr>
          </a:p>
          <a:p>
            <a:endParaRPr lang="en-GB">
              <a:latin typeface="Century Gothic" panose="020B0502020202020204" pitchFamily="34" charset="0"/>
            </a:endParaRPr>
          </a:p>
          <a:p>
            <a:pPr marL="285750" indent="-285750">
              <a:buFont typeface="Arial" panose="020B0604020202020204" pitchFamily="34" charset="0"/>
              <a:buChar char="•"/>
            </a:pPr>
            <a:r>
              <a:rPr lang="en-GB" b="1" dirty="0">
                <a:solidFill>
                  <a:srgbClr val="FF0000"/>
                </a:solidFill>
                <a:latin typeface="Century Gothic"/>
              </a:rPr>
              <a:t>Wednesdays – Only authorised Invoices are processed for payment on this day </a:t>
            </a:r>
            <a:r>
              <a:rPr lang="en-GB" dirty="0">
                <a:latin typeface="Century Gothic"/>
              </a:rPr>
              <a:t>(there is one payment day per week only)</a:t>
            </a:r>
          </a:p>
          <a:p>
            <a:endParaRPr lang="en-GB" b="1">
              <a:solidFill>
                <a:srgbClr val="FF0000"/>
              </a:solidFill>
              <a:latin typeface="Century Gothic" panose="020B0502020202020204" pitchFamily="34" charset="0"/>
            </a:endParaRPr>
          </a:p>
          <a:p>
            <a:r>
              <a:rPr lang="en-GB" b="1" dirty="0">
                <a:solidFill>
                  <a:srgbClr val="FF0000"/>
                </a:solidFill>
                <a:latin typeface="Century Gothic"/>
              </a:rPr>
              <a:t>Invoices are classed as authorised once the Treasurer &amp; Societies team signs them off, </a:t>
            </a:r>
            <a:r>
              <a:rPr lang="en-GB" b="1" u="sng" dirty="0">
                <a:solidFill>
                  <a:srgbClr val="FF0000"/>
                </a:solidFill>
                <a:latin typeface="Century Gothic"/>
              </a:rPr>
              <a:t>not once you have submitted it.</a:t>
            </a:r>
          </a:p>
          <a:p>
            <a:endParaRPr lang="en-GB" b="1">
              <a:solidFill>
                <a:srgbClr val="FF0000"/>
              </a:solidFill>
              <a:latin typeface="Century Gothic" panose="020B0502020202020204" pitchFamily="34" charset="0"/>
            </a:endParaRPr>
          </a:p>
          <a:p>
            <a:pPr marL="285750" indent="-285750">
              <a:buFont typeface="Arial" panose="020B0604020202020204" pitchFamily="34" charset="0"/>
              <a:buChar char="•"/>
            </a:pPr>
            <a:r>
              <a:rPr lang="en-GB" b="1" dirty="0">
                <a:solidFill>
                  <a:srgbClr val="FF0000"/>
                </a:solidFill>
                <a:latin typeface="Century Gothic"/>
              </a:rPr>
              <a:t>Fridays – Recipient will receive their payment in their account.</a:t>
            </a:r>
            <a:br>
              <a:rPr lang="en-GB" sz="2000" dirty="0">
                <a:latin typeface="Century Gothic" panose="020B0502020202020204" pitchFamily="34" charset="0"/>
              </a:rPr>
            </a:br>
            <a:endParaRPr lang="en-GB" sz="2000">
              <a:latin typeface="Century Gothic" panose="020B0502020202020204" pitchFamily="34" charset="0"/>
            </a:endParaRPr>
          </a:p>
        </p:txBody>
      </p:sp>
      <p:sp>
        <p:nvSpPr>
          <p:cNvPr id="9" name="TextBox 8"/>
          <p:cNvSpPr txBox="1"/>
          <p:nvPr/>
        </p:nvSpPr>
        <p:spPr>
          <a:xfrm>
            <a:off x="53125" y="6355279"/>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4"/>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7DC3DF21-2CA8-A592-FD9E-33408DC1B8B1}"/>
              </a:ext>
            </a:extLst>
          </p:cNvPr>
          <p:cNvPicPr>
            <a:picLocks noChangeAspect="1"/>
          </p:cNvPicPr>
          <p:nvPr/>
        </p:nvPicPr>
        <p:blipFill>
          <a:blip r:embed="rId5"/>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81988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257" y="116632"/>
            <a:ext cx="6015456" cy="1440160"/>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ysClr val="windowText" lastClr="000000"/>
                </a:solidFill>
                <a:latin typeface="Century Gothic" panose="020B0502020202020204" pitchFamily="34" charset="0"/>
              </a:rPr>
              <a:t>Invoice reminders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383591"/>
            <a:ext cx="8208912" cy="3785652"/>
          </a:xfrm>
          <a:prstGeom prst="rect">
            <a:avLst/>
          </a:prstGeom>
          <a:noFill/>
        </p:spPr>
        <p:txBody>
          <a:bodyPr wrap="square" lIns="91440" tIns="45720" rIns="91440" bIns="45720" rtlCol="0" anchor="t">
            <a:spAutoFit/>
          </a:bodyPr>
          <a:lstStyle/>
          <a:p>
            <a:r>
              <a:rPr lang="en-GB" sz="2000">
                <a:latin typeface="Century Gothic"/>
              </a:rPr>
              <a:t>Allow lots of time to receive an invoice and ensure it is paid before the deadline.</a:t>
            </a:r>
          </a:p>
          <a:p>
            <a:endParaRPr lang="en-GB" sz="2000">
              <a:latin typeface="Century Gothic" panose="020B0502020202020204" pitchFamily="34" charset="0"/>
            </a:endParaRPr>
          </a:p>
          <a:p>
            <a:r>
              <a:rPr lang="en-GB" sz="2000">
                <a:latin typeface="Century Gothic"/>
              </a:rPr>
              <a:t>If you have a strict deadline to meet e.g. for an event, make the Societies team aware and ensure you have followed the timeline for approval.</a:t>
            </a:r>
          </a:p>
          <a:p>
            <a:endParaRPr lang="en-GB" sz="2000">
              <a:latin typeface="Century Gothic" panose="020B0502020202020204" pitchFamily="34" charset="0"/>
            </a:endParaRPr>
          </a:p>
          <a:p>
            <a:r>
              <a:rPr lang="en-GB" sz="2000">
                <a:latin typeface="Century Gothic"/>
              </a:rPr>
              <a:t>Please also be mindful of sending invoices and expense claims over periods where there may not be staff in, for example between Christmas and new year. Payments will not be made during this period.</a:t>
            </a:r>
          </a:p>
          <a:p>
            <a:endParaRPr lang="en-GB" sz="2000">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52DE6170-6AD4-5A2F-25C7-960E8F1AC705}"/>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416941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84616"/>
            <a:ext cx="6015456" cy="1142355"/>
          </a:xfrm>
          <a:ln w="57150">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5400" b="1">
                <a:solidFill>
                  <a:schemeClr val="tx1"/>
                </a:solidFill>
                <a:latin typeface="Century Gothic" panose="020B0502020202020204" pitchFamily="34" charset="0"/>
              </a:rPr>
              <a:t>Claiming expenses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570509"/>
            <a:ext cx="8208912" cy="5539978"/>
          </a:xfrm>
          <a:prstGeom prst="rect">
            <a:avLst/>
          </a:prstGeom>
          <a:noFill/>
        </p:spPr>
        <p:txBody>
          <a:bodyPr wrap="square" lIns="91440" tIns="45720" rIns="91440" bIns="45720" rtlCol="0" anchor="t">
            <a:spAutoFit/>
          </a:bodyPr>
          <a:lstStyle/>
          <a:p>
            <a:r>
              <a:rPr lang="en-GB" sz="2000" dirty="0">
                <a:latin typeface="Arial"/>
                <a:cs typeface="Arial"/>
              </a:rPr>
              <a:t>•</a:t>
            </a:r>
            <a:r>
              <a:rPr lang="en-GB" sz="2000" dirty="0">
                <a:latin typeface="Century Gothic"/>
              </a:rPr>
              <a:t>For small amounts, individual members might pay for items upfront, then claim back expenses so long as the expense benefits the whole society. </a:t>
            </a:r>
            <a:endParaRPr lang="en-US" dirty="0"/>
          </a:p>
          <a:p>
            <a:endParaRPr lang="en-GB" sz="2000" dirty="0">
              <a:latin typeface="Century Gothic"/>
              <a:cs typeface="Arial"/>
            </a:endParaRPr>
          </a:p>
          <a:p>
            <a:r>
              <a:rPr lang="en-GB" sz="2000" dirty="0">
                <a:latin typeface="Arial"/>
                <a:cs typeface="Arial"/>
              </a:rPr>
              <a:t>•</a:t>
            </a:r>
            <a:r>
              <a:rPr lang="en-GB" sz="2000" dirty="0">
                <a:latin typeface="Century Gothic"/>
              </a:rPr>
              <a:t>For larger amounts, we encourage you to ask the company for an invoice or we can purchase items on your behalf in some circumstances with a department charge card.</a:t>
            </a:r>
            <a:endParaRPr lang="en-GB" dirty="0"/>
          </a:p>
          <a:p>
            <a:endParaRPr lang="en-GB" sz="2000" dirty="0">
              <a:latin typeface="Century Gothic"/>
              <a:cs typeface="Arial"/>
            </a:endParaRPr>
          </a:p>
          <a:p>
            <a:r>
              <a:rPr lang="en-GB" sz="2000" dirty="0">
                <a:latin typeface="Arial"/>
                <a:cs typeface="Arial"/>
              </a:rPr>
              <a:t>•</a:t>
            </a:r>
            <a:r>
              <a:rPr lang="en-GB" sz="2000" dirty="0">
                <a:latin typeface="Century Gothic"/>
              </a:rPr>
              <a:t>It is a treasurers responsibility, using the weekly reports, to keep an eye on the society finances and make sure there is enough funds to cover upcoming expenses.</a:t>
            </a:r>
            <a:endParaRPr lang="en-GB" dirty="0"/>
          </a:p>
          <a:p>
            <a:endParaRPr lang="en-GB" sz="2000" dirty="0">
              <a:latin typeface="Century Gothic"/>
            </a:endParaRPr>
          </a:p>
          <a:p>
            <a:r>
              <a:rPr lang="en-GB" sz="2000" dirty="0">
                <a:latin typeface="Century Gothic"/>
              </a:rPr>
              <a:t>All invoices need to be address to the Students Union and sent to </a:t>
            </a:r>
            <a:r>
              <a:rPr lang="en-GB" sz="2000" b="1" u="sng" dirty="0">
                <a:solidFill>
                  <a:schemeClr val="tx2"/>
                </a:solidFill>
                <a:latin typeface="Century Gothic"/>
              </a:rPr>
              <a:t>suinvoices@essex.ac.uk</a:t>
            </a:r>
            <a:endParaRPr lang="en-GB" sz="2000" b="1" u="sng" dirty="0">
              <a:solidFill>
                <a:schemeClr val="tx2"/>
              </a:solidFill>
              <a:latin typeface="Century Gothic" panose="020B0502020202020204" pitchFamily="34" charset="0"/>
            </a:endParaRPr>
          </a:p>
          <a:p>
            <a:pPr marL="285750" indent="-285750">
              <a:buFont typeface="Arial" panose="020B0604020202020204" pitchFamily="34" charset="0"/>
              <a:buChar char="•"/>
            </a:pPr>
            <a:endParaRPr lang="en-GB" sz="2000">
              <a:latin typeface="Century Gothic" panose="020B0502020202020204" pitchFamily="34" charset="0"/>
            </a:endParaRPr>
          </a:p>
          <a:p>
            <a:endParaRPr lang="en-GB" sz="2000">
              <a:latin typeface="Century Gothic" panose="020B0502020202020204" pitchFamily="34" charset="0"/>
            </a:endParaRPr>
          </a:p>
          <a:p>
            <a:pPr marL="285750" indent="-285750">
              <a:buFont typeface="Arial" panose="020B0604020202020204" pitchFamily="34" charset="0"/>
              <a:buChar char="•"/>
            </a:pPr>
            <a:endParaRPr lang="en-GB" sz="2000">
              <a:latin typeface="Century Gothic" panose="020B0502020202020204" pitchFamily="34" charset="0"/>
            </a:endParaRPr>
          </a:p>
          <a:p>
            <a:pPr marL="285750" indent="-285750">
              <a:buFont typeface="Arial" panose="020B0604020202020204" pitchFamily="34" charset="0"/>
              <a:buChar char="•"/>
            </a:pPr>
            <a:endParaRPr lang="en-GB" sz="1400">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3DF4AEA1-09C3-ACB3-F5F3-2D5C3EF43071}"/>
              </a:ext>
            </a:extLst>
          </p:cNvPr>
          <p:cNvPicPr>
            <a:picLocks noChangeAspect="1"/>
          </p:cNvPicPr>
          <p:nvPr/>
        </p:nvPicPr>
        <p:blipFill>
          <a:blip r:embed="rId3"/>
          <a:stretch>
            <a:fillRect/>
          </a:stretch>
        </p:blipFill>
        <p:spPr>
          <a:xfrm>
            <a:off x="7956521" y="5660096"/>
            <a:ext cx="898429" cy="8984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lose up of a document&#10;&#10;AI-generated content may be incorrect.">
            <a:extLst>
              <a:ext uri="{FF2B5EF4-FFF2-40B4-BE49-F238E27FC236}">
                <a16:creationId xmlns:a16="http://schemas.microsoft.com/office/drawing/2014/main" id="{B799AF6B-621B-163E-CFB9-ADF15E1F63C1}"/>
              </a:ext>
            </a:extLst>
          </p:cNvPr>
          <p:cNvPicPr>
            <a:picLocks noGrp="1" noChangeAspect="1"/>
          </p:cNvPicPr>
          <p:nvPr>
            <p:ph idx="1"/>
          </p:nvPr>
        </p:nvPicPr>
        <p:blipFill>
          <a:blip r:embed="rId2"/>
          <a:stretch>
            <a:fillRect/>
          </a:stretch>
        </p:blipFill>
        <p:spPr>
          <a:xfrm>
            <a:off x="971550" y="1100931"/>
            <a:ext cx="7848600" cy="5553075"/>
          </a:xfrm>
          <a:prstGeom prst="rect">
            <a:avLst/>
          </a:prstGeom>
        </p:spPr>
      </p:pic>
    </p:spTree>
    <p:extLst>
      <p:ext uri="{BB962C8B-B14F-4D97-AF65-F5344CB8AC3E}">
        <p14:creationId xmlns:p14="http://schemas.microsoft.com/office/powerpoint/2010/main" val="392302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document&#10;&#10;AI-generated content may be incorrect.">
            <a:extLst>
              <a:ext uri="{FF2B5EF4-FFF2-40B4-BE49-F238E27FC236}">
                <a16:creationId xmlns:a16="http://schemas.microsoft.com/office/drawing/2014/main" id="{2BB63A7E-7CB5-B33C-01FA-14C841D2E6E0}"/>
              </a:ext>
            </a:extLst>
          </p:cNvPr>
          <p:cNvPicPr>
            <a:picLocks noGrp="1" noChangeAspect="1"/>
          </p:cNvPicPr>
          <p:nvPr>
            <p:ph idx="1"/>
          </p:nvPr>
        </p:nvPicPr>
        <p:blipFill>
          <a:blip r:embed="rId2"/>
          <a:stretch>
            <a:fillRect/>
          </a:stretch>
        </p:blipFill>
        <p:spPr>
          <a:xfrm>
            <a:off x="947737" y="943769"/>
            <a:ext cx="7791450" cy="5629275"/>
          </a:xfrm>
          <a:prstGeom prst="rect">
            <a:avLst/>
          </a:prstGeom>
        </p:spPr>
      </p:pic>
    </p:spTree>
    <p:extLst>
      <p:ext uri="{BB962C8B-B14F-4D97-AF65-F5344CB8AC3E}">
        <p14:creationId xmlns:p14="http://schemas.microsoft.com/office/powerpoint/2010/main" val="96389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CBF6-CC41-60B8-9C64-805F4A67BD04}"/>
              </a:ext>
            </a:extLst>
          </p:cNvPr>
          <p:cNvSpPr>
            <a:spLocks noGrp="1"/>
          </p:cNvSpPr>
          <p:nvPr>
            <p:ph type="title"/>
          </p:nvPr>
        </p:nvSpPr>
        <p:spPr/>
        <p:txBody>
          <a:bodyPr/>
          <a:lstStyle/>
          <a:p>
            <a:pPr algn="l"/>
            <a:r>
              <a:rPr lang="en-GB" b="1">
                <a:latin typeface="Century Gothic"/>
              </a:rPr>
              <a:t>The Team</a:t>
            </a:r>
            <a:endParaRPr lang="en-US">
              <a:ea typeface="Calibri"/>
              <a:cs typeface="Calibri"/>
            </a:endParaRPr>
          </a:p>
        </p:txBody>
      </p:sp>
      <p:sp>
        <p:nvSpPr>
          <p:cNvPr id="3" name="Content Placeholder 2">
            <a:extLst>
              <a:ext uri="{FF2B5EF4-FFF2-40B4-BE49-F238E27FC236}">
                <a16:creationId xmlns:a16="http://schemas.microsoft.com/office/drawing/2014/main" id="{A879A51F-CE31-2CE8-3FA2-234B28B88199}"/>
              </a:ext>
            </a:extLst>
          </p:cNvPr>
          <p:cNvSpPr>
            <a:spLocks noGrp="1"/>
          </p:cNvSpPr>
          <p:nvPr>
            <p:ph idx="1"/>
          </p:nvPr>
        </p:nvSpPr>
        <p:spPr/>
        <p:txBody>
          <a:bodyPr vert="horz" lIns="91440" tIns="45720" rIns="91440" bIns="45720" rtlCol="0" anchor="t">
            <a:normAutofit/>
          </a:bodyPr>
          <a:lstStyle/>
          <a:p>
            <a:pPr algn="ctr">
              <a:spcBef>
                <a:spcPts val="0"/>
              </a:spcBef>
            </a:pPr>
            <a:endParaRPr lang="en-GB" sz="2000" dirty="0">
              <a:latin typeface="Century Gothic"/>
            </a:endParaRPr>
          </a:p>
          <a:p>
            <a:pPr algn="ctr">
              <a:spcBef>
                <a:spcPts val="0"/>
              </a:spcBef>
            </a:pPr>
            <a:endParaRPr lang="en-GB" sz="2000" dirty="0">
              <a:latin typeface="Century Gothic"/>
            </a:endParaRPr>
          </a:p>
          <a:p>
            <a:pPr algn="ctr">
              <a:spcBef>
                <a:spcPts val="0"/>
              </a:spcBef>
            </a:pPr>
            <a:endParaRPr lang="en-GB" sz="2000" dirty="0">
              <a:latin typeface="Century Gothic"/>
            </a:endParaRPr>
          </a:p>
          <a:p>
            <a:pPr algn="ctr">
              <a:spcBef>
                <a:spcPts val="0"/>
              </a:spcBef>
            </a:pPr>
            <a:endParaRPr lang="en-GB" sz="2000" dirty="0">
              <a:latin typeface="Century Gothic"/>
            </a:endParaRPr>
          </a:p>
          <a:p>
            <a:endParaRPr lang="en-GB" dirty="0">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3F65FE6F-A0F8-231A-55B5-8C6E4DEC26BF}"/>
              </a:ext>
            </a:extLst>
          </p:cNvPr>
          <p:cNvPicPr>
            <a:picLocks noChangeAspect="1"/>
          </p:cNvPicPr>
          <p:nvPr/>
        </p:nvPicPr>
        <p:blipFill>
          <a:blip r:embed="rId2"/>
          <a:stretch>
            <a:fillRect/>
          </a:stretch>
        </p:blipFill>
        <p:spPr>
          <a:xfrm>
            <a:off x="0" y="2334079"/>
            <a:ext cx="9144000" cy="4523468"/>
          </a:xfrm>
          <a:prstGeom prst="rect">
            <a:avLst/>
          </a:prstGeom>
        </p:spPr>
      </p:pic>
    </p:spTree>
    <p:extLst>
      <p:ext uri="{BB962C8B-B14F-4D97-AF65-F5344CB8AC3E}">
        <p14:creationId xmlns:p14="http://schemas.microsoft.com/office/powerpoint/2010/main" val="389790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form&#10;&#10;AI-generated content may be incorrect.">
            <a:extLst>
              <a:ext uri="{FF2B5EF4-FFF2-40B4-BE49-F238E27FC236}">
                <a16:creationId xmlns:a16="http://schemas.microsoft.com/office/drawing/2014/main" id="{648BBEF5-7CEA-8197-0279-F88E92410BDD}"/>
              </a:ext>
            </a:extLst>
          </p:cNvPr>
          <p:cNvPicPr>
            <a:picLocks noGrp="1" noChangeAspect="1"/>
          </p:cNvPicPr>
          <p:nvPr>
            <p:ph idx="1"/>
          </p:nvPr>
        </p:nvPicPr>
        <p:blipFill>
          <a:blip r:embed="rId2"/>
          <a:stretch>
            <a:fillRect/>
          </a:stretch>
        </p:blipFill>
        <p:spPr>
          <a:xfrm>
            <a:off x="738187" y="562769"/>
            <a:ext cx="7924800" cy="5572125"/>
          </a:xfrm>
          <a:prstGeom prst="rect">
            <a:avLst/>
          </a:prstGeom>
        </p:spPr>
      </p:pic>
    </p:spTree>
    <p:extLst>
      <p:ext uri="{BB962C8B-B14F-4D97-AF65-F5344CB8AC3E}">
        <p14:creationId xmlns:p14="http://schemas.microsoft.com/office/powerpoint/2010/main" val="167743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and black text on a white background&#10;&#10;AI-generated content may be incorrect.">
            <a:extLst>
              <a:ext uri="{FF2B5EF4-FFF2-40B4-BE49-F238E27FC236}">
                <a16:creationId xmlns:a16="http://schemas.microsoft.com/office/drawing/2014/main" id="{2B404956-8A00-0473-BBE2-15B2461DCFE2}"/>
              </a:ext>
            </a:extLst>
          </p:cNvPr>
          <p:cNvPicPr>
            <a:picLocks noGrp="1" noChangeAspect="1"/>
          </p:cNvPicPr>
          <p:nvPr>
            <p:ph idx="1"/>
          </p:nvPr>
        </p:nvPicPr>
        <p:blipFill>
          <a:blip r:embed="rId2"/>
          <a:stretch>
            <a:fillRect/>
          </a:stretch>
        </p:blipFill>
        <p:spPr>
          <a:xfrm>
            <a:off x="257175" y="291306"/>
            <a:ext cx="8477250" cy="6105525"/>
          </a:xfrm>
          <a:prstGeom prst="rect">
            <a:avLst/>
          </a:prstGeom>
        </p:spPr>
      </p:pic>
    </p:spTree>
    <p:extLst>
      <p:ext uri="{BB962C8B-B14F-4D97-AF65-F5344CB8AC3E}">
        <p14:creationId xmlns:p14="http://schemas.microsoft.com/office/powerpoint/2010/main" val="234423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on a black background&#10;&#10;AI-generated content may be incorrect.">
            <a:extLst>
              <a:ext uri="{FF2B5EF4-FFF2-40B4-BE49-F238E27FC236}">
                <a16:creationId xmlns:a16="http://schemas.microsoft.com/office/drawing/2014/main" id="{C7281D28-C63A-C553-3AA1-6C2735254E9F}"/>
              </a:ext>
            </a:extLst>
          </p:cNvPr>
          <p:cNvPicPr>
            <a:picLocks noGrp="1" noChangeAspect="1"/>
          </p:cNvPicPr>
          <p:nvPr>
            <p:ph idx="1"/>
          </p:nvPr>
        </p:nvPicPr>
        <p:blipFill>
          <a:blip r:embed="rId2"/>
          <a:stretch>
            <a:fillRect/>
          </a:stretch>
        </p:blipFill>
        <p:spPr>
          <a:xfrm>
            <a:off x="547687" y="700881"/>
            <a:ext cx="8048625" cy="5753100"/>
          </a:xfrm>
          <a:prstGeom prst="rect">
            <a:avLst/>
          </a:prstGeom>
        </p:spPr>
      </p:pic>
    </p:spTree>
    <p:extLst>
      <p:ext uri="{BB962C8B-B14F-4D97-AF65-F5344CB8AC3E}">
        <p14:creationId xmlns:p14="http://schemas.microsoft.com/office/powerpoint/2010/main" val="264056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56" y="-6312"/>
            <a:ext cx="7160688"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chemeClr val="tx1"/>
                </a:solidFill>
                <a:latin typeface="Century Gothic" panose="020B0502020202020204" pitchFamily="34" charset="0"/>
              </a:rPr>
              <a:t>VAT receipt </a:t>
            </a:r>
          </a:p>
        </p:txBody>
      </p:sp>
      <p:sp>
        <p:nvSpPr>
          <p:cNvPr id="8" name="TextBox 7"/>
          <p:cNvSpPr txBox="1"/>
          <p:nvPr/>
        </p:nvSpPr>
        <p:spPr>
          <a:xfrm>
            <a:off x="613040" y="3916439"/>
            <a:ext cx="3364947" cy="2585323"/>
          </a:xfrm>
          <a:prstGeom prst="rect">
            <a:avLst/>
          </a:prstGeom>
          <a:noFill/>
        </p:spPr>
        <p:txBody>
          <a:bodyPr wrap="square" rtlCol="0">
            <a:spAutoFit/>
          </a:bodyPr>
          <a:lstStyle/>
          <a:p>
            <a:endParaRPr lang="en-GB">
              <a:latin typeface="Century Gothic" panose="020B0502020202020204" pitchFamily="34" charset="0"/>
            </a:endParaRPr>
          </a:p>
          <a:p>
            <a:r>
              <a:rPr lang="en-GB">
                <a:latin typeface="Century Gothic" panose="020B0502020202020204" pitchFamily="34" charset="0"/>
              </a:rPr>
              <a:t>The items with a * will identify the items that are </a:t>
            </a:r>
            <a:r>
              <a:rPr lang="en-GB" err="1">
                <a:latin typeface="Century Gothic" panose="020B0502020202020204" pitchFamily="34" charset="0"/>
              </a:rPr>
              <a:t>VATable</a:t>
            </a:r>
            <a:r>
              <a:rPr lang="en-GB">
                <a:latin typeface="Century Gothic" panose="020B0502020202020204" pitchFamily="34" charset="0"/>
              </a:rPr>
              <a:t>. No starred items, mean that nothing is </a:t>
            </a:r>
            <a:r>
              <a:rPr lang="en-GB" err="1">
                <a:latin typeface="Century Gothic" panose="020B0502020202020204" pitchFamily="34" charset="0"/>
              </a:rPr>
              <a:t>VATable</a:t>
            </a:r>
            <a:r>
              <a:rPr lang="en-GB">
                <a:latin typeface="Century Gothic" panose="020B0502020202020204" pitchFamily="34" charset="0"/>
              </a:rPr>
              <a:t>.</a:t>
            </a:r>
          </a:p>
          <a:p>
            <a:endParaRPr lang="en-GB">
              <a:latin typeface="Century Gothic" panose="020B0502020202020204" pitchFamily="34" charset="0"/>
            </a:endParaRPr>
          </a:p>
          <a:p>
            <a:endParaRPr lang="en-GB">
              <a:latin typeface="Century Gothic" panose="020B0502020202020204" pitchFamily="34" charset="0"/>
            </a:endParaRPr>
          </a:p>
          <a:p>
            <a:endParaRPr lang="en-GB">
              <a:latin typeface="Century Gothic" panose="020B0502020202020204" pitchFamily="34" charset="0"/>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1006939"/>
            <a:ext cx="8208912" cy="2308324"/>
          </a:xfrm>
          <a:prstGeom prst="rect">
            <a:avLst/>
          </a:prstGeom>
          <a:noFill/>
        </p:spPr>
        <p:txBody>
          <a:bodyPr wrap="square" lIns="91440" tIns="45720" rIns="91440" bIns="45720" rtlCol="0" anchor="t">
            <a:spAutoFit/>
          </a:bodyPr>
          <a:lstStyle/>
          <a:p>
            <a:endParaRPr lang="en-GB">
              <a:latin typeface="Century Gothic" panose="020B0502020202020204" pitchFamily="34" charset="0"/>
            </a:endParaRPr>
          </a:p>
          <a:p>
            <a:r>
              <a:rPr lang="en-GB">
                <a:latin typeface="Century Gothic" panose="020B0502020202020204" pitchFamily="34" charset="0"/>
              </a:rPr>
              <a:t>Always ask for a VAT receipt, not everywhere will be VAT registered, but ask. </a:t>
            </a:r>
          </a:p>
          <a:p>
            <a:endParaRPr lang="en-GB">
              <a:latin typeface="Century Gothic" panose="020B0502020202020204" pitchFamily="34" charset="0"/>
            </a:endParaRPr>
          </a:p>
          <a:p>
            <a:endParaRPr lang="en-GB">
              <a:latin typeface="Century Gothic" panose="020B0502020202020204" pitchFamily="34" charset="0"/>
            </a:endParaRPr>
          </a:p>
          <a:p>
            <a:r>
              <a:rPr lang="en-GB">
                <a:latin typeface="Century Gothic" panose="020B0502020202020204" pitchFamily="34" charset="0"/>
              </a:rPr>
              <a:t>The receipt needs to show the </a:t>
            </a:r>
          </a:p>
          <a:p>
            <a:r>
              <a:rPr lang="en-GB">
                <a:latin typeface="Century Gothic" panose="020B0502020202020204" pitchFamily="34" charset="0"/>
              </a:rPr>
              <a:t>VAT registration number and a </a:t>
            </a:r>
          </a:p>
          <a:p>
            <a:r>
              <a:rPr lang="en-GB">
                <a:latin typeface="Century Gothic" panose="020B0502020202020204" pitchFamily="34" charset="0"/>
              </a:rPr>
              <a:t>breakdown of VAT.</a:t>
            </a:r>
          </a:p>
        </p:txBody>
      </p:sp>
      <p:sp>
        <p:nvSpPr>
          <p:cNvPr id="3" name="AutoShape 2" descr="Tesco VAT Receipt FAQs: What to Know for Accounting">
            <a:extLst>
              <a:ext uri="{FF2B5EF4-FFF2-40B4-BE49-F238E27FC236}">
                <a16:creationId xmlns:a16="http://schemas.microsoft.com/office/drawing/2014/main" id="{18F03A35-4288-2BE0-E28C-A3554030C2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The coupon trail – Coupon Clippers UK">
            <a:extLst>
              <a:ext uri="{FF2B5EF4-FFF2-40B4-BE49-F238E27FC236}">
                <a16:creationId xmlns:a16="http://schemas.microsoft.com/office/drawing/2014/main" id="{44FDEA58-2BB2-1331-35F1-79CCD1B066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48"/>
          <a:stretch/>
        </p:blipFill>
        <p:spPr bwMode="auto">
          <a:xfrm>
            <a:off x="4550221" y="1999407"/>
            <a:ext cx="3646075" cy="39694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81A0E34-41E6-21D7-10E3-C022E11CDDDD}"/>
              </a:ext>
            </a:extLst>
          </p:cNvPr>
          <p:cNvSpPr/>
          <p:nvPr/>
        </p:nvSpPr>
        <p:spPr>
          <a:xfrm>
            <a:off x="5652120" y="5414861"/>
            <a:ext cx="1800200" cy="46241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8205D0-77AF-8E77-0AB7-E1D3ADE59707}"/>
              </a:ext>
            </a:extLst>
          </p:cNvPr>
          <p:cNvSpPr/>
          <p:nvPr/>
        </p:nvSpPr>
        <p:spPr>
          <a:xfrm>
            <a:off x="5635620" y="4407084"/>
            <a:ext cx="1696543" cy="30728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34635A61-D9AA-254D-AF68-003140DD4BEE}"/>
              </a:ext>
            </a:extLst>
          </p:cNvPr>
          <p:cNvCxnSpPr>
            <a:cxnSpLocks/>
          </p:cNvCxnSpPr>
          <p:nvPr/>
        </p:nvCxnSpPr>
        <p:spPr>
          <a:xfrm flipV="1">
            <a:off x="3347864" y="3140968"/>
            <a:ext cx="2808312" cy="9511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for a university&#10;&#10;AI-generated content may be incorrect.">
            <a:extLst>
              <a:ext uri="{FF2B5EF4-FFF2-40B4-BE49-F238E27FC236}">
                <a16:creationId xmlns:a16="http://schemas.microsoft.com/office/drawing/2014/main" id="{0848A68C-E236-FF18-0F4D-F1866551E8B8}"/>
              </a:ext>
            </a:extLst>
          </p:cNvPr>
          <p:cNvPicPr>
            <a:picLocks noChangeAspect="1"/>
          </p:cNvPicPr>
          <p:nvPr/>
        </p:nvPicPr>
        <p:blipFill>
          <a:blip r:embed="rId4"/>
          <a:stretch>
            <a:fillRect/>
          </a:stretch>
        </p:blipFill>
        <p:spPr>
          <a:xfrm>
            <a:off x="8196101" y="5969554"/>
            <a:ext cx="698779" cy="618919"/>
          </a:xfrm>
          <a:prstGeom prst="rect">
            <a:avLst/>
          </a:prstGeom>
        </p:spPr>
      </p:pic>
    </p:spTree>
    <p:extLst>
      <p:ext uri="{BB962C8B-B14F-4D97-AF65-F5344CB8AC3E}">
        <p14:creationId xmlns:p14="http://schemas.microsoft.com/office/powerpoint/2010/main" val="202521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656" y="-6312"/>
            <a:ext cx="7160688" cy="1470025"/>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dirty="0">
                <a:solidFill>
                  <a:schemeClr val="tx1"/>
                </a:solidFill>
                <a:latin typeface="Century Gothic"/>
              </a:rPr>
              <a:t>VAT receipt (Amazon)</a:t>
            </a:r>
            <a:endParaRPr lang="en-US" sz="4000" b="1" dirty="0">
              <a:solidFill>
                <a:schemeClr val="tx1"/>
              </a:solidFill>
              <a:latin typeface="Century Gothic" panose="020B0502020202020204" pitchFamily="34" charset="0"/>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125" y="6328385"/>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3"/>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sp>
        <p:nvSpPr>
          <p:cNvPr id="3" name="AutoShape 2" descr="Tesco VAT Receipt FAQs: What to Know for Accounting">
            <a:extLst>
              <a:ext uri="{FF2B5EF4-FFF2-40B4-BE49-F238E27FC236}">
                <a16:creationId xmlns:a16="http://schemas.microsoft.com/office/drawing/2014/main" id="{18F03A35-4288-2BE0-E28C-A3554030C25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screenshot of a invoice&#10;&#10;Description automatically generated">
            <a:extLst>
              <a:ext uri="{FF2B5EF4-FFF2-40B4-BE49-F238E27FC236}">
                <a16:creationId xmlns:a16="http://schemas.microsoft.com/office/drawing/2014/main" id="{B8986BDF-6C25-BCCD-684F-D277326A9385}"/>
              </a:ext>
            </a:extLst>
          </p:cNvPr>
          <p:cNvPicPr>
            <a:picLocks noChangeAspect="1"/>
          </p:cNvPicPr>
          <p:nvPr/>
        </p:nvPicPr>
        <p:blipFill>
          <a:blip r:embed="rId4"/>
          <a:stretch>
            <a:fillRect/>
          </a:stretch>
        </p:blipFill>
        <p:spPr>
          <a:xfrm>
            <a:off x="2069284" y="1265634"/>
            <a:ext cx="4782389" cy="4772025"/>
          </a:xfrm>
          <a:prstGeom prst="rect">
            <a:avLst/>
          </a:prstGeom>
        </p:spPr>
      </p:pic>
      <p:sp>
        <p:nvSpPr>
          <p:cNvPr id="8" name="Rectangle 7">
            <a:extLst>
              <a:ext uri="{FF2B5EF4-FFF2-40B4-BE49-F238E27FC236}">
                <a16:creationId xmlns:a16="http://schemas.microsoft.com/office/drawing/2014/main" id="{D91FF12B-C0CB-2D4D-CA30-2D66E1E2D999}"/>
              </a:ext>
            </a:extLst>
          </p:cNvPr>
          <p:cNvSpPr/>
          <p:nvPr/>
        </p:nvSpPr>
        <p:spPr>
          <a:xfrm>
            <a:off x="2288327" y="3429269"/>
            <a:ext cx="1285874" cy="5048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E3ABAC7-2D1E-1282-78F8-9E309BC129FF}"/>
              </a:ext>
            </a:extLst>
          </p:cNvPr>
          <p:cNvSpPr/>
          <p:nvPr/>
        </p:nvSpPr>
        <p:spPr>
          <a:xfrm>
            <a:off x="2400300" y="2247899"/>
            <a:ext cx="1638300" cy="5619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C13C875-3BDA-BE7A-1916-B1134832E16B}"/>
              </a:ext>
            </a:extLst>
          </p:cNvPr>
          <p:cNvSpPr/>
          <p:nvPr/>
        </p:nvSpPr>
        <p:spPr>
          <a:xfrm>
            <a:off x="2643944" y="5385056"/>
            <a:ext cx="1466850" cy="4095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id="{9C3221CA-07ED-BB7E-93D9-82D534E3B937}"/>
              </a:ext>
            </a:extLst>
          </p:cNvPr>
          <p:cNvSpPr/>
          <p:nvPr/>
        </p:nvSpPr>
        <p:spPr>
          <a:xfrm>
            <a:off x="7000874" y="1266824"/>
            <a:ext cx="819150" cy="26669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logo for a university&#10;&#10;AI-generated content may be incorrect.">
            <a:extLst>
              <a:ext uri="{FF2B5EF4-FFF2-40B4-BE49-F238E27FC236}">
                <a16:creationId xmlns:a16="http://schemas.microsoft.com/office/drawing/2014/main" id="{7604BBE0-3FAE-E1BA-71B8-9124F3626217}"/>
              </a:ext>
            </a:extLst>
          </p:cNvPr>
          <p:cNvPicPr>
            <a:picLocks noChangeAspect="1"/>
          </p:cNvPicPr>
          <p:nvPr/>
        </p:nvPicPr>
        <p:blipFill>
          <a:blip r:embed="rId5"/>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431476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4000" b="1">
                <a:latin typeface="Century Gothic" panose="020B0502020202020204" pitchFamily="34" charset="0"/>
              </a:rPr>
              <a:t>RAG (Raise and Give)</a:t>
            </a:r>
          </a:p>
        </p:txBody>
      </p:sp>
      <p:sp>
        <p:nvSpPr>
          <p:cNvPr id="3" name="Content Placeholder 2"/>
          <p:cNvSpPr>
            <a:spLocks noGrp="1"/>
          </p:cNvSpPr>
          <p:nvPr>
            <p:ph idx="1"/>
          </p:nvPr>
        </p:nvSpPr>
        <p:spPr>
          <a:xfrm>
            <a:off x="310098" y="1484784"/>
            <a:ext cx="8606071" cy="5184576"/>
          </a:xfrm>
        </p:spPr>
        <p:txBody>
          <a:bodyPr>
            <a:normAutofit/>
          </a:bodyPr>
          <a:lstStyle/>
          <a:p>
            <a:pPr marL="0" indent="0">
              <a:buNone/>
            </a:pPr>
            <a:endParaRPr lang="en-GB" sz="1600">
              <a:latin typeface="Century Gothic" panose="020B0502020202020204" pitchFamily="34" charset="0"/>
            </a:endParaRPr>
          </a:p>
          <a:p>
            <a:pPr marL="0" indent="0">
              <a:buNone/>
            </a:pPr>
            <a:endParaRPr lang="en-GB" sz="160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CD03331-08A6-4D56-56DB-56D706D03B97}"/>
              </a:ext>
            </a:extLst>
          </p:cNvPr>
          <p:cNvSpPr txBox="1"/>
          <p:nvPr/>
        </p:nvSpPr>
        <p:spPr>
          <a:xfrm>
            <a:off x="780603" y="1234765"/>
            <a:ext cx="7582793" cy="5355312"/>
          </a:xfrm>
          <a:prstGeom prst="rect">
            <a:avLst/>
          </a:prstGeom>
          <a:noFill/>
        </p:spPr>
        <p:txBody>
          <a:bodyPr wrap="square" lIns="91440" tIns="45720" rIns="91440" bIns="45720" anchor="t">
            <a:spAutoFit/>
          </a:bodyPr>
          <a:lstStyle/>
          <a:p>
            <a:pPr marL="0" indent="0" algn="ctr">
              <a:buNone/>
            </a:pPr>
            <a:r>
              <a:rPr lang="en-GB" sz="1800" b="1" dirty="0">
                <a:highlight>
                  <a:srgbClr val="FEDE00"/>
                </a:highlight>
                <a:latin typeface="Century Gothic"/>
              </a:rPr>
              <a:t>The SU is a registered charity, and so cannot make direct payments to other charities in the ‘normal’ way</a:t>
            </a:r>
          </a:p>
          <a:p>
            <a:pPr marL="0" indent="0" algn="ctr">
              <a:buNone/>
            </a:pPr>
            <a:endParaRPr lang="en-GB" sz="1800" b="1" u="sng">
              <a:latin typeface="Century Gothic" panose="020B0502020202020204" pitchFamily="34" charset="0"/>
            </a:endParaRPr>
          </a:p>
          <a:p>
            <a:r>
              <a:rPr lang="en-GB" sz="1800" dirty="0">
                <a:latin typeface="Century Gothic"/>
              </a:rPr>
              <a:t>The RAG account is another branch of the SU’s bank account.</a:t>
            </a:r>
          </a:p>
          <a:p>
            <a:endParaRPr lang="en-GB">
              <a:latin typeface="Century Gothic" panose="020B0502020202020204" pitchFamily="34" charset="0"/>
            </a:endParaRPr>
          </a:p>
          <a:p>
            <a:r>
              <a:rPr lang="en-GB" sz="1800" b="1" dirty="0">
                <a:solidFill>
                  <a:srgbClr val="FF0000"/>
                </a:solidFill>
                <a:latin typeface="Century Gothic"/>
              </a:rPr>
              <a:t>If you are fundraising for an external charity, your money must go into the RAG account and not your own society fund.</a:t>
            </a:r>
          </a:p>
          <a:p>
            <a:endParaRPr lang="en-GB">
              <a:latin typeface="Century Gothic" panose="020B0502020202020204" pitchFamily="34" charset="0"/>
            </a:endParaRPr>
          </a:p>
          <a:p>
            <a:r>
              <a:rPr lang="en-GB" sz="1800" dirty="0">
                <a:latin typeface="Century Gothic"/>
              </a:rPr>
              <a:t>Whether you are fundraising online, through a card machine, or </a:t>
            </a:r>
            <a:r>
              <a:rPr lang="en-GB" dirty="0">
                <a:latin typeface="Century Gothic"/>
              </a:rPr>
              <a:t>taking cash</a:t>
            </a:r>
            <a:r>
              <a:rPr lang="en-GB" sz="1800" dirty="0">
                <a:latin typeface="Century Gothic"/>
              </a:rPr>
              <a:t>, </a:t>
            </a:r>
            <a:r>
              <a:rPr lang="en-GB" sz="1800" u="sng" dirty="0">
                <a:latin typeface="Century Gothic"/>
              </a:rPr>
              <a:t>you have to complete the RAG form</a:t>
            </a:r>
            <a:r>
              <a:rPr lang="en-GB" u="sng" dirty="0">
                <a:latin typeface="Century Gothic"/>
              </a:rPr>
              <a:t> before your event.  </a:t>
            </a:r>
            <a:r>
              <a:rPr lang="en-GB" dirty="0">
                <a:ea typeface="+mn-lt"/>
                <a:cs typeface="+mn-lt"/>
                <a:hlinkClick r:id="rId3">
                  <a:extLst>
                    <a:ext uri="{A12FA001-AC4F-418D-AE19-62706E023703}">
                      <ahyp:hlinkClr xmlns:ahyp="http://schemas.microsoft.com/office/drawing/2018/hyperlinkcolor" val="tx"/>
                    </a:ext>
                  </a:extLst>
                </a:hlinkClick>
              </a:rPr>
              <a:t>RAG-Form-Template-with-amendments.xlsx (live.com)</a:t>
            </a:r>
            <a:endParaRPr lang="en-GB" sz="1800" dirty="0">
              <a:ea typeface="+mn-lt"/>
              <a:cs typeface="+mn-lt"/>
            </a:endParaRPr>
          </a:p>
          <a:p>
            <a:endParaRPr lang="en-GB">
              <a:latin typeface="Century Gothic" panose="020B0502020202020204" pitchFamily="34" charset="0"/>
            </a:endParaRPr>
          </a:p>
          <a:p>
            <a:r>
              <a:rPr lang="en-GB" b="1" dirty="0">
                <a:latin typeface="Century Gothic"/>
              </a:rPr>
              <a:t>You</a:t>
            </a:r>
            <a:r>
              <a:rPr lang="en-GB" sz="1800" b="1" dirty="0">
                <a:latin typeface="Century Gothic"/>
              </a:rPr>
              <a:t> </a:t>
            </a:r>
            <a:r>
              <a:rPr lang="en-GB" b="1" dirty="0">
                <a:latin typeface="Century Gothic"/>
              </a:rPr>
              <a:t>will fill in </a:t>
            </a:r>
            <a:r>
              <a:rPr lang="en-GB" sz="1800" b="1" dirty="0">
                <a:latin typeface="Century Gothic"/>
              </a:rPr>
              <a:t>which society </a:t>
            </a:r>
            <a:r>
              <a:rPr lang="en-GB" b="1" dirty="0">
                <a:latin typeface="Century Gothic"/>
              </a:rPr>
              <a:t>has carried out the fundraising</a:t>
            </a:r>
            <a:r>
              <a:rPr lang="en-GB" sz="1800" b="1" dirty="0">
                <a:latin typeface="Century Gothic"/>
              </a:rPr>
              <a:t>, which charity the money should be paid to and then the address &amp; bank details of that charity.</a:t>
            </a:r>
          </a:p>
          <a:p>
            <a:endParaRPr lang="en-GB" sz="1800">
              <a:latin typeface="Century Gothic" panose="020B0502020202020204" pitchFamily="34" charset="0"/>
            </a:endParaRPr>
          </a:p>
          <a:p>
            <a:r>
              <a:rPr lang="en-GB" dirty="0">
                <a:latin typeface="Century Gothic"/>
              </a:rPr>
              <a:t>Note that if you wish to donate to an international charity, there may be additional fees to transfer the donation.</a:t>
            </a:r>
            <a:endParaRPr lang="en-GB" dirty="0">
              <a:latin typeface="Century Gothic" panose="020B0502020202020204" pitchFamily="34" charset="0"/>
            </a:endParaRPr>
          </a:p>
          <a:p>
            <a:endParaRPr lang="en-GB">
              <a:latin typeface="Century Gothic" panose="020B0502020202020204" pitchFamily="34" charset="0"/>
            </a:endParaRPr>
          </a:p>
        </p:txBody>
      </p:sp>
      <p:pic>
        <p:nvPicPr>
          <p:cNvPr id="8" name="Picture 7" descr="A logo for a university&#10;&#10;AI-generated content may be incorrect.">
            <a:extLst>
              <a:ext uri="{FF2B5EF4-FFF2-40B4-BE49-F238E27FC236}">
                <a16:creationId xmlns:a16="http://schemas.microsoft.com/office/drawing/2014/main" id="{26D40CDD-52BB-413B-C472-29F04A516BD3}"/>
              </a:ext>
            </a:extLst>
          </p:cNvPr>
          <p:cNvPicPr>
            <a:picLocks noChangeAspect="1"/>
          </p:cNvPicPr>
          <p:nvPr/>
        </p:nvPicPr>
        <p:blipFill>
          <a:blip r:embed="rId4"/>
          <a:stretch>
            <a:fillRect/>
          </a:stretch>
        </p:blipFill>
        <p:spPr>
          <a:xfrm>
            <a:off x="8086293" y="5789868"/>
            <a:ext cx="828552" cy="798604"/>
          </a:xfrm>
          <a:prstGeom prst="rect">
            <a:avLst/>
          </a:prstGeom>
        </p:spPr>
      </p:pic>
    </p:spTree>
    <p:extLst>
      <p:ext uri="{BB962C8B-B14F-4D97-AF65-F5344CB8AC3E}">
        <p14:creationId xmlns:p14="http://schemas.microsoft.com/office/powerpoint/2010/main" val="19575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sz="4000" b="1">
                <a:latin typeface="Century Gothic" panose="020B0502020202020204" pitchFamily="34" charset="0"/>
              </a:rPr>
              <a:t>RAG (Raise and Give)</a:t>
            </a:r>
          </a:p>
        </p:txBody>
      </p:sp>
      <p:sp>
        <p:nvSpPr>
          <p:cNvPr id="3" name="Content Placeholder 2"/>
          <p:cNvSpPr>
            <a:spLocks noGrp="1"/>
          </p:cNvSpPr>
          <p:nvPr>
            <p:ph idx="1"/>
          </p:nvPr>
        </p:nvSpPr>
        <p:spPr>
          <a:xfrm>
            <a:off x="310098" y="1484784"/>
            <a:ext cx="8606071" cy="5184576"/>
          </a:xfrm>
        </p:spPr>
        <p:txBody>
          <a:bodyPr>
            <a:normAutofit/>
          </a:bodyPr>
          <a:lstStyle/>
          <a:p>
            <a:pPr marL="0" indent="0">
              <a:buNone/>
            </a:pPr>
            <a:endParaRPr lang="en-GB" sz="1600">
              <a:latin typeface="Century Gothic" panose="020B0502020202020204" pitchFamily="34" charset="0"/>
            </a:endParaRPr>
          </a:p>
          <a:p>
            <a:pPr marL="0" indent="0">
              <a:buNone/>
            </a:pPr>
            <a:endParaRPr lang="en-GB" sz="160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screen shot of a form&#10;&#10;Description automatically generated">
            <a:extLst>
              <a:ext uri="{FF2B5EF4-FFF2-40B4-BE49-F238E27FC236}">
                <a16:creationId xmlns:a16="http://schemas.microsoft.com/office/drawing/2014/main" id="{A93B8E4B-7B4D-527A-1436-9D57C29801B8}"/>
              </a:ext>
            </a:extLst>
          </p:cNvPr>
          <p:cNvPicPr>
            <a:picLocks noChangeAspect="1"/>
          </p:cNvPicPr>
          <p:nvPr/>
        </p:nvPicPr>
        <p:blipFill>
          <a:blip r:embed="rId3"/>
          <a:stretch>
            <a:fillRect/>
          </a:stretch>
        </p:blipFill>
        <p:spPr>
          <a:xfrm>
            <a:off x="1168149" y="1162050"/>
            <a:ext cx="6893427" cy="5238750"/>
          </a:xfrm>
          <a:prstGeom prst="rect">
            <a:avLst/>
          </a:prstGeom>
        </p:spPr>
      </p:pic>
      <p:pic>
        <p:nvPicPr>
          <p:cNvPr id="8" name="Picture 7" descr="A logo for a university&#10;&#10;AI-generated content may be incorrect.">
            <a:extLst>
              <a:ext uri="{FF2B5EF4-FFF2-40B4-BE49-F238E27FC236}">
                <a16:creationId xmlns:a16="http://schemas.microsoft.com/office/drawing/2014/main" id="{D7A2896D-2E01-E20C-E1F6-DFEFDA9A18E9}"/>
              </a:ext>
            </a:extLst>
          </p:cNvPr>
          <p:cNvPicPr>
            <a:picLocks noChangeAspect="1"/>
          </p:cNvPicPr>
          <p:nvPr/>
        </p:nvPicPr>
        <p:blipFill>
          <a:blip r:embed="rId4"/>
          <a:stretch>
            <a:fillRect/>
          </a:stretch>
        </p:blipFill>
        <p:spPr>
          <a:xfrm>
            <a:off x="8176136" y="5879711"/>
            <a:ext cx="738709" cy="678814"/>
          </a:xfrm>
          <a:prstGeom prst="rect">
            <a:avLst/>
          </a:prstGeom>
        </p:spPr>
      </p:pic>
    </p:spTree>
    <p:extLst>
      <p:ext uri="{BB962C8B-B14F-4D97-AF65-F5344CB8AC3E}">
        <p14:creationId xmlns:p14="http://schemas.microsoft.com/office/powerpoint/2010/main" val="363423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33"/>
            <a:ext cx="8229600" cy="1143000"/>
          </a:xfrm>
        </p:spPr>
        <p:txBody>
          <a:bodyPr>
            <a:noAutofit/>
          </a:bodyPr>
          <a:lstStyle/>
          <a:p>
            <a:r>
              <a:rPr lang="en-GB" sz="4000" b="1">
                <a:solidFill>
                  <a:sysClr val="windowText" lastClr="000000"/>
                </a:solidFill>
                <a:latin typeface="Century Gothic"/>
              </a:rPr>
              <a:t>Online tickets</a:t>
            </a:r>
            <a:endParaRPr lang="en-GB" sz="4000" b="1">
              <a:solidFill>
                <a:sysClr val="windowText" lastClr="000000"/>
              </a:solidFill>
              <a:latin typeface="Century Gothic" panose="020B0502020202020204" pitchFamily="34" charset="0"/>
            </a:endParaRPr>
          </a:p>
        </p:txBody>
      </p:sp>
      <p:sp>
        <p:nvSpPr>
          <p:cNvPr id="3" name="Content Placeholder 2"/>
          <p:cNvSpPr>
            <a:spLocks noGrp="1"/>
          </p:cNvSpPr>
          <p:nvPr>
            <p:ph idx="1"/>
          </p:nvPr>
        </p:nvSpPr>
        <p:spPr>
          <a:xfrm>
            <a:off x="457200" y="982119"/>
            <a:ext cx="8229600" cy="4893761"/>
          </a:xfrm>
        </p:spPr>
        <p:txBody>
          <a:bodyPr vert="horz" lIns="91440" tIns="45720" rIns="91440" bIns="45720" rtlCol="0" anchor="t">
            <a:noAutofit/>
          </a:bodyPr>
          <a:lstStyle/>
          <a:p>
            <a:pPr marL="0" indent="0">
              <a:buNone/>
            </a:pPr>
            <a:r>
              <a:rPr lang="en-GB" sz="2000">
                <a:latin typeface="Century Gothic"/>
              </a:rPr>
              <a:t>If you have added an event to the What's On page, the Societies team can add tickets to this event. </a:t>
            </a:r>
            <a:endParaRPr lang="en-US"/>
          </a:p>
          <a:p>
            <a:pPr marL="0" indent="0">
              <a:buNone/>
            </a:pPr>
            <a:endParaRPr lang="en-GB" sz="2000">
              <a:latin typeface="Century Gothic"/>
            </a:endParaRPr>
          </a:p>
          <a:p>
            <a:pPr marL="0" indent="0">
              <a:buNone/>
            </a:pPr>
            <a:r>
              <a:rPr lang="en-GB" sz="2000">
                <a:latin typeface="Century Gothic"/>
              </a:rPr>
              <a:t>You can email the Societies team or complete this form to request tickets. </a:t>
            </a:r>
            <a:r>
              <a:rPr lang="en-GB" sz="2000">
                <a:ea typeface="+mn-lt"/>
                <a:cs typeface="+mn-lt"/>
                <a:hlinkClick r:id="rId3"/>
              </a:rPr>
              <a:t>Society Ticket Request Current (typeform.com)</a:t>
            </a:r>
          </a:p>
          <a:p>
            <a:pPr marL="0" indent="0">
              <a:buNone/>
            </a:pPr>
            <a:endParaRPr lang="en-GB" sz="2000">
              <a:latin typeface="Century Gothic"/>
            </a:endParaRPr>
          </a:p>
          <a:p>
            <a:pPr marL="0" indent="0">
              <a:buNone/>
            </a:pPr>
            <a:r>
              <a:rPr lang="en-GB" sz="2000">
                <a:latin typeface="Century Gothic"/>
              </a:rPr>
              <a:t>Ensure you tell us what types of tickets you want (e.g. member only, non-member, non-student). Also tell us prices and quantities for each ticket type and the date by which they need to come off sale. </a:t>
            </a:r>
          </a:p>
          <a:p>
            <a:pPr marL="0" indent="0">
              <a:buNone/>
            </a:pPr>
            <a:endParaRPr lang="en-GB" sz="2000">
              <a:latin typeface="Century Gothic"/>
            </a:endParaRPr>
          </a:p>
          <a:p>
            <a:pPr marL="0" indent="0">
              <a:buNone/>
            </a:pPr>
            <a:r>
              <a:rPr lang="en-GB" sz="2000">
                <a:latin typeface="Century Gothic"/>
              </a:rPr>
              <a:t>Any ticket income will go directly into your society account and is usually processed at the end of each month (unless you are fundraising for an external charity). </a:t>
            </a: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r>
              <a:rPr lang="en-GB" sz="2000">
                <a:latin typeface="Century Gothic"/>
              </a:rPr>
              <a:t>Don't forget that 20% VAT will be taken off ticket income. </a:t>
            </a: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br>
              <a:rPr lang="en-GB" sz="2000">
                <a:latin typeface="Century Gothic" panose="020B0502020202020204" pitchFamily="34" charset="0"/>
              </a:rPr>
            </a:br>
            <a:r>
              <a:rPr lang="en-GB" sz="2000">
                <a:latin typeface="Century Gothic"/>
              </a:rPr>
              <a:t> </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63D6E59A-C548-9BB1-C13F-044CB9438A00}"/>
              </a:ext>
            </a:extLst>
          </p:cNvPr>
          <p:cNvPicPr>
            <a:picLocks noChangeAspect="1"/>
          </p:cNvPicPr>
          <p:nvPr/>
        </p:nvPicPr>
        <p:blipFill>
          <a:blip r:embed="rId4"/>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413324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33"/>
            <a:ext cx="8229600" cy="1143000"/>
          </a:xfrm>
        </p:spPr>
        <p:txBody>
          <a:bodyPr>
            <a:noAutofit/>
          </a:bodyPr>
          <a:lstStyle/>
          <a:p>
            <a:r>
              <a:rPr lang="en-GB" sz="4000" b="1">
                <a:solidFill>
                  <a:sysClr val="windowText" lastClr="000000"/>
                </a:solidFill>
                <a:latin typeface="Century Gothic"/>
              </a:rPr>
              <a:t>Online tickets</a:t>
            </a:r>
            <a:endParaRPr lang="en-GB" sz="4000" b="1">
              <a:solidFill>
                <a:sysClr val="windowText" lastClr="000000"/>
              </a:solidFill>
              <a:latin typeface="Century Gothic" panose="020B0502020202020204" pitchFamily="34" charset="0"/>
            </a:endParaRPr>
          </a:p>
        </p:txBody>
      </p:sp>
      <p:sp>
        <p:nvSpPr>
          <p:cNvPr id="3" name="Content Placeholder 2"/>
          <p:cNvSpPr>
            <a:spLocks noGrp="1"/>
          </p:cNvSpPr>
          <p:nvPr>
            <p:ph idx="1"/>
          </p:nvPr>
        </p:nvSpPr>
        <p:spPr>
          <a:xfrm>
            <a:off x="457200" y="982119"/>
            <a:ext cx="8229600" cy="5684336"/>
          </a:xfrm>
        </p:spPr>
        <p:txBody>
          <a:bodyPr vert="horz" lIns="91440" tIns="45720" rIns="91440" bIns="45720" rtlCol="0" anchor="t">
            <a:noAutofit/>
          </a:bodyPr>
          <a:lstStyle/>
          <a:p>
            <a:pPr marL="0" indent="0">
              <a:buNone/>
            </a:pPr>
            <a:r>
              <a:rPr lang="en-GB" sz="1600" dirty="0">
                <a:latin typeface="Century Gothic"/>
              </a:rPr>
              <a:t>These tickets can be purchased through the What's On page or at SU Reception.</a:t>
            </a:r>
            <a:endParaRPr lang="en-US" sz="1600">
              <a:ea typeface="Calibri"/>
              <a:cs typeface="Calibri"/>
            </a:endParaRPr>
          </a:p>
          <a:p>
            <a:pPr marL="0" indent="0">
              <a:buNone/>
            </a:pPr>
            <a:endParaRPr lang="en-GB" sz="1600" dirty="0">
              <a:latin typeface="Century Gothic"/>
            </a:endParaRPr>
          </a:p>
          <a:p>
            <a:pPr marL="0" indent="0">
              <a:buNone/>
            </a:pPr>
            <a:r>
              <a:rPr lang="en-GB" sz="1600" dirty="0">
                <a:latin typeface="Century Gothic"/>
              </a:rPr>
              <a:t>You can run reports yourselves to see how many tickets have sold and who has purchased them: events admin --&gt; your event --&gt; reports --&gt; ticket holders.</a:t>
            </a:r>
            <a:endParaRPr lang="en-GB" sz="1600" b="1" dirty="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400">
              <a:latin typeface="Century Gothic" panose="020B0502020202020204" pitchFamily="34" charset="0"/>
            </a:endParaRPr>
          </a:p>
          <a:p>
            <a:pPr marL="0" indent="0">
              <a:buNone/>
            </a:pPr>
            <a:endParaRPr lang="en-GB" sz="2400" dirty="0">
              <a:latin typeface="Century Gothic"/>
            </a:endParaRPr>
          </a:p>
          <a:p>
            <a:pPr marL="0" indent="0">
              <a:buNone/>
            </a:pPr>
            <a:endParaRPr lang="en-GB" sz="2400" dirty="0">
              <a:latin typeface="Century Gothic"/>
            </a:endParaRPr>
          </a:p>
          <a:p>
            <a:pPr marL="0" indent="0">
              <a:buNone/>
            </a:pPr>
            <a:r>
              <a:rPr lang="en-GB" sz="1800" dirty="0">
                <a:highlight>
                  <a:srgbClr val="FEDE00"/>
                </a:highlight>
                <a:latin typeface="Century Gothic"/>
              </a:rPr>
              <a:t>If you wish to add tickets to fundraise for an external charity, you must make this clear when you request your tickets. You must also send us a completed RAG form before your event takes place. We cannot add your tickets until we have received the RAG form. </a:t>
            </a:r>
            <a:endParaRPr lang="en-GB" sz="1800" dirty="0">
              <a:latin typeface="Century Gothic"/>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endParaRPr lang="en-GB" sz="2000">
              <a:latin typeface="Century Gothic" panose="020B0502020202020204" pitchFamily="34" charset="0"/>
            </a:endParaRPr>
          </a:p>
          <a:p>
            <a:pPr marL="0" indent="0">
              <a:buNone/>
            </a:pPr>
            <a:br>
              <a:rPr lang="en-GB" sz="2000" dirty="0">
                <a:latin typeface="Century Gothic" panose="020B0502020202020204" pitchFamily="34" charset="0"/>
              </a:rPr>
            </a:br>
            <a:r>
              <a:rPr lang="en-GB" sz="2000" dirty="0">
                <a:latin typeface="Century Gothic"/>
              </a:rPr>
              <a:t> </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DBFACAD-174E-F516-941F-F5A41967ABEF}"/>
                  </a:ext>
                </a:extLst>
              </p14:cNvPr>
              <p14:cNvContentPartPr/>
              <p14:nvPr/>
            </p14:nvContentPartPr>
            <p14:xfrm>
              <a:off x="3514845" y="3085308"/>
              <a:ext cx="801154" cy="800486"/>
            </p14:xfrm>
          </p:contentPart>
        </mc:Choice>
        <mc:Fallback xmlns="">
          <p:pic>
            <p:nvPicPr>
              <p:cNvPr id="8" name="Ink 7">
                <a:extLst>
                  <a:ext uri="{FF2B5EF4-FFF2-40B4-BE49-F238E27FC236}">
                    <a16:creationId xmlns:a16="http://schemas.microsoft.com/office/drawing/2014/main" id="{CDBFACAD-174E-F516-941F-F5A41967ABEF}"/>
                  </a:ext>
                </a:extLst>
              </p:cNvPr>
              <p:cNvPicPr/>
              <p:nvPr/>
            </p:nvPicPr>
            <p:blipFill>
              <a:blip r:embed="rId7"/>
              <a:stretch>
                <a:fillRect/>
              </a:stretch>
            </p:blipFill>
            <p:spPr>
              <a:xfrm>
                <a:off x="3496850" y="3067320"/>
                <a:ext cx="836785" cy="83610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E120ADC-BB20-1D02-1366-46B60AB530AD}"/>
                  </a:ext>
                </a:extLst>
              </p14:cNvPr>
              <p14:cNvContentPartPr/>
              <p14:nvPr/>
            </p14:nvContentPartPr>
            <p14:xfrm>
              <a:off x="4237501" y="2880565"/>
              <a:ext cx="242238" cy="207978"/>
            </p14:xfrm>
          </p:contentPart>
        </mc:Choice>
        <mc:Fallback xmlns="">
          <p:pic>
            <p:nvPicPr>
              <p:cNvPr id="9" name="Ink 8">
                <a:extLst>
                  <a:ext uri="{FF2B5EF4-FFF2-40B4-BE49-F238E27FC236}">
                    <a16:creationId xmlns:a16="http://schemas.microsoft.com/office/drawing/2014/main" id="{CE120ADC-BB20-1D02-1366-46B60AB530AD}"/>
                  </a:ext>
                </a:extLst>
              </p:cNvPr>
              <p:cNvPicPr/>
              <p:nvPr/>
            </p:nvPicPr>
            <p:blipFill>
              <a:blip r:embed="rId9"/>
              <a:stretch>
                <a:fillRect/>
              </a:stretch>
            </p:blipFill>
            <p:spPr>
              <a:xfrm>
                <a:off x="4219531" y="2862574"/>
                <a:ext cx="277819" cy="24360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66E8F11-174C-4A08-301C-0076A189883F}"/>
                  </a:ext>
                </a:extLst>
              </p14:cNvPr>
              <p14:cNvContentPartPr/>
              <p14:nvPr/>
            </p14:nvContentPartPr>
            <p14:xfrm>
              <a:off x="4192261" y="2942071"/>
              <a:ext cx="183838" cy="166050"/>
            </p14:xfrm>
          </p:contentPart>
        </mc:Choice>
        <mc:Fallback xmlns="">
          <p:pic>
            <p:nvPicPr>
              <p:cNvPr id="11" name="Ink 10">
                <a:extLst>
                  <a:ext uri="{FF2B5EF4-FFF2-40B4-BE49-F238E27FC236}">
                    <a16:creationId xmlns:a16="http://schemas.microsoft.com/office/drawing/2014/main" id="{666E8F11-174C-4A08-301C-0076A189883F}"/>
                  </a:ext>
                </a:extLst>
              </p:cNvPr>
              <p:cNvPicPr/>
              <p:nvPr/>
            </p:nvPicPr>
            <p:blipFill>
              <a:blip r:embed="rId11"/>
              <a:stretch>
                <a:fillRect/>
              </a:stretch>
            </p:blipFill>
            <p:spPr>
              <a:xfrm>
                <a:off x="4174308" y="2924139"/>
                <a:ext cx="219385" cy="201555"/>
              </a:xfrm>
              <a:prstGeom prst="rect">
                <a:avLst/>
              </a:prstGeom>
            </p:spPr>
          </p:pic>
        </mc:Fallback>
      </mc:AlternateContent>
      <p:pic>
        <p:nvPicPr>
          <p:cNvPr id="6" name="Picture 5" descr="A screenshot of a computer&#10;&#10;AI-generated content may be incorrect.">
            <a:extLst>
              <a:ext uri="{FF2B5EF4-FFF2-40B4-BE49-F238E27FC236}">
                <a16:creationId xmlns:a16="http://schemas.microsoft.com/office/drawing/2014/main" id="{60653C11-E34B-F497-E53E-FCF1AFEF7D26}"/>
              </a:ext>
            </a:extLst>
          </p:cNvPr>
          <p:cNvPicPr>
            <a:picLocks noChangeAspect="1"/>
          </p:cNvPicPr>
          <p:nvPr/>
        </p:nvPicPr>
        <p:blipFill>
          <a:blip r:embed="rId12"/>
          <a:srcRect l="2191" t="3860" r="1095" b="8772"/>
          <a:stretch>
            <a:fillRect/>
          </a:stretch>
        </p:blipFill>
        <p:spPr>
          <a:xfrm>
            <a:off x="1019175" y="2101277"/>
            <a:ext cx="6915156" cy="2779530"/>
          </a:xfrm>
          <a:prstGeom prst="rect">
            <a:avLst/>
          </a:prstGeom>
        </p:spPr>
      </p:pic>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3F5343B9-78CF-D28D-3C97-90523EFEBC14}"/>
                  </a:ext>
                </a:extLst>
              </p14:cNvPr>
              <p14:cNvContentPartPr/>
              <p14:nvPr/>
            </p14:nvContentPartPr>
            <p14:xfrm>
              <a:off x="2803122" y="2589001"/>
              <a:ext cx="1522086" cy="868809"/>
            </p14:xfrm>
          </p:contentPart>
        </mc:Choice>
        <mc:Fallback xmlns="">
          <p:pic>
            <p:nvPicPr>
              <p:cNvPr id="10" name="Ink 9">
                <a:extLst>
                  <a:ext uri="{FF2B5EF4-FFF2-40B4-BE49-F238E27FC236}">
                    <a16:creationId xmlns:a16="http://schemas.microsoft.com/office/drawing/2014/main" id="{3F5343B9-78CF-D28D-3C97-90523EFEBC14}"/>
                  </a:ext>
                </a:extLst>
              </p:cNvPr>
              <p:cNvPicPr/>
              <p:nvPr/>
            </p:nvPicPr>
            <p:blipFill>
              <a:blip r:embed="rId14"/>
              <a:stretch>
                <a:fillRect/>
              </a:stretch>
            </p:blipFill>
            <p:spPr>
              <a:xfrm>
                <a:off x="2785126" y="2571366"/>
                <a:ext cx="1557718" cy="904440"/>
              </a:xfrm>
              <a:prstGeom prst="rect">
                <a:avLst/>
              </a:prstGeom>
            </p:spPr>
          </p:pic>
        </mc:Fallback>
      </mc:AlternateContent>
      <p:pic>
        <p:nvPicPr>
          <p:cNvPr id="12" name="Picture 11" descr="A logo for a university&#10;&#10;AI-generated content may be incorrect.">
            <a:extLst>
              <a:ext uri="{FF2B5EF4-FFF2-40B4-BE49-F238E27FC236}">
                <a16:creationId xmlns:a16="http://schemas.microsoft.com/office/drawing/2014/main" id="{34ECECA9-E195-C1F7-6897-68C0BF131219}"/>
              </a:ext>
            </a:extLst>
          </p:cNvPr>
          <p:cNvPicPr>
            <a:picLocks noChangeAspect="1"/>
          </p:cNvPicPr>
          <p:nvPr/>
        </p:nvPicPr>
        <p:blipFill>
          <a:blip r:embed="rId15"/>
          <a:stretch>
            <a:fillRect/>
          </a:stretch>
        </p:blipFill>
        <p:spPr>
          <a:xfrm>
            <a:off x="8036381" y="5739956"/>
            <a:ext cx="818569" cy="818569"/>
          </a:xfrm>
          <a:prstGeom prst="rect">
            <a:avLst/>
          </a:prstGeom>
        </p:spPr>
      </p:pic>
    </p:spTree>
    <p:extLst>
      <p:ext uri="{BB962C8B-B14F-4D97-AF65-F5344CB8AC3E}">
        <p14:creationId xmlns:p14="http://schemas.microsoft.com/office/powerpoint/2010/main" val="323968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on a black background&#10;&#10;AI-generated content may be incorrect.">
            <a:extLst>
              <a:ext uri="{FF2B5EF4-FFF2-40B4-BE49-F238E27FC236}">
                <a16:creationId xmlns:a16="http://schemas.microsoft.com/office/drawing/2014/main" id="{8F8BA291-0080-2827-A4B2-16471BD9B9CF}"/>
              </a:ext>
            </a:extLst>
          </p:cNvPr>
          <p:cNvPicPr>
            <a:picLocks noGrp="1" noChangeAspect="1"/>
          </p:cNvPicPr>
          <p:nvPr>
            <p:ph idx="1"/>
          </p:nvPr>
        </p:nvPicPr>
        <p:blipFill>
          <a:blip r:embed="rId2"/>
          <a:stretch>
            <a:fillRect/>
          </a:stretch>
        </p:blipFill>
        <p:spPr>
          <a:xfrm>
            <a:off x="895350" y="900906"/>
            <a:ext cx="7620000" cy="5495925"/>
          </a:xfrm>
          <a:prstGeom prst="rect">
            <a:avLst/>
          </a:prstGeom>
        </p:spPr>
      </p:pic>
    </p:spTree>
    <p:extLst>
      <p:ext uri="{BB962C8B-B14F-4D97-AF65-F5344CB8AC3E}">
        <p14:creationId xmlns:p14="http://schemas.microsoft.com/office/powerpoint/2010/main" val="24792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5987"/>
            <a:ext cx="8568952" cy="1174781"/>
          </a:xfrm>
          <a:ln w="57150">
            <a:noFill/>
          </a:ln>
        </p:spPr>
        <p:style>
          <a:lnRef idx="2">
            <a:schemeClr val="dk1"/>
          </a:lnRef>
          <a:fillRef idx="1">
            <a:schemeClr val="lt1"/>
          </a:fillRef>
          <a:effectRef idx="0">
            <a:schemeClr val="dk1"/>
          </a:effectRef>
          <a:fontRef idx="minor">
            <a:schemeClr val="dk1"/>
          </a:fontRef>
        </p:style>
        <p:txBody>
          <a:bodyPr>
            <a:normAutofit/>
          </a:bodyPr>
          <a:lstStyle/>
          <a:p>
            <a:r>
              <a:rPr lang="en-US" sz="4000" b="1">
                <a:solidFill>
                  <a:schemeClr val="tx1"/>
                </a:solidFill>
                <a:latin typeface="Century Gothic" panose="020B0502020202020204" pitchFamily="34" charset="0"/>
              </a:rPr>
              <a:t>What Are Your Roles?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19336" y="1344093"/>
            <a:ext cx="8352928" cy="4570482"/>
          </a:xfrm>
          <a:prstGeom prst="rect">
            <a:avLst/>
          </a:prstGeom>
          <a:noFill/>
        </p:spPr>
        <p:txBody>
          <a:bodyPr wrap="square" lIns="91440" tIns="45720" rIns="91440" bIns="45720" rtlCol="0" anchor="t">
            <a:spAutoFit/>
          </a:bodyPr>
          <a:lstStyle/>
          <a:p>
            <a:r>
              <a:rPr lang="en-GB" sz="2400" b="1" dirty="0">
                <a:latin typeface="Century Gothic"/>
              </a:rPr>
              <a:t>Treasurer</a:t>
            </a:r>
            <a:endParaRPr lang="en-US" sz="2400" dirty="0">
              <a:latin typeface="Century Gothic"/>
            </a:endParaRPr>
          </a:p>
          <a:p>
            <a:pPr marL="342900" indent="-342900">
              <a:buFont typeface="Arial" panose="020B0604020202020204" pitchFamily="34" charset="0"/>
              <a:buChar char="•"/>
            </a:pPr>
            <a:endParaRPr lang="en-GB" sz="2000" dirty="0">
              <a:latin typeface="Century Gothic" panose="020B0502020202020204" pitchFamily="34" charset="0"/>
            </a:endParaRPr>
          </a:p>
          <a:p>
            <a:pPr marL="342900" indent="-342900">
              <a:buFont typeface="Arial" panose="020B0604020202020204" pitchFamily="34" charset="0"/>
              <a:buChar char="•"/>
            </a:pPr>
            <a:r>
              <a:rPr lang="en-GB" sz="2000" dirty="0">
                <a:latin typeface="Century Gothic"/>
              </a:rPr>
              <a:t>You have primary responsibility for all your society or club finances, alongside the President.</a:t>
            </a:r>
          </a:p>
          <a:p>
            <a:pPr marL="342900" indent="-342900">
              <a:buFont typeface="Arial" panose="020B0604020202020204" pitchFamily="34" charset="0"/>
              <a:buChar char="•"/>
            </a:pPr>
            <a:endParaRPr lang="en-GB" sz="900" dirty="0">
              <a:latin typeface="Century Gothic" panose="020B0502020202020204" pitchFamily="34" charset="0"/>
            </a:endParaRPr>
          </a:p>
          <a:p>
            <a:pPr marL="342900" indent="-342900">
              <a:buFont typeface="Arial" panose="020B0604020202020204" pitchFamily="34" charset="0"/>
              <a:buChar char="•"/>
            </a:pPr>
            <a:r>
              <a:rPr lang="en-GB" sz="2000" dirty="0">
                <a:latin typeface="Century Gothic"/>
              </a:rPr>
              <a:t>You are responsible for paying in money received through events and fundraising</a:t>
            </a:r>
            <a:endParaRPr lang="en-GB" sz="2000" dirty="0">
              <a:latin typeface="Century Gothic" panose="020B0502020202020204" pitchFamily="34" charset="0"/>
            </a:endParaRPr>
          </a:p>
          <a:p>
            <a:pPr marL="342900" indent="-342900">
              <a:buFont typeface="Arial" panose="020B0604020202020204" pitchFamily="34" charset="0"/>
              <a:buChar char="•"/>
            </a:pPr>
            <a:endParaRPr lang="en-GB" sz="2000" dirty="0">
              <a:latin typeface="Century Gothic"/>
            </a:endParaRPr>
          </a:p>
          <a:p>
            <a:pPr marL="342900" indent="-342900">
              <a:buFont typeface="Arial" panose="020B0604020202020204" pitchFamily="34" charset="0"/>
              <a:buChar char="•"/>
            </a:pPr>
            <a:r>
              <a:rPr lang="en-GB" sz="2000" dirty="0">
                <a:latin typeface="Century Gothic"/>
              </a:rPr>
              <a:t>For approving expenses </a:t>
            </a:r>
            <a:r>
              <a:rPr lang="en-GB" sz="2000" i="1" dirty="0">
                <a:latin typeface="Century Gothic"/>
              </a:rPr>
              <a:t>(except your own expenses)</a:t>
            </a:r>
            <a:r>
              <a:rPr lang="en-GB" sz="2000" dirty="0">
                <a:latin typeface="Century Gothic"/>
              </a:rPr>
              <a:t> </a:t>
            </a:r>
            <a:endParaRPr lang="en-GB" sz="2000" dirty="0">
              <a:latin typeface="Century Gothic" panose="020B0502020202020204" pitchFamily="34" charset="0"/>
            </a:endParaRPr>
          </a:p>
          <a:p>
            <a:pPr marL="342900" indent="-342900">
              <a:buFont typeface="Arial" panose="020B0604020202020204" pitchFamily="34" charset="0"/>
              <a:buChar char="•"/>
            </a:pPr>
            <a:endParaRPr lang="en-GB" sz="900" dirty="0">
              <a:latin typeface="Century Gothic" panose="020B0502020202020204" pitchFamily="34" charset="0"/>
            </a:endParaRPr>
          </a:p>
          <a:p>
            <a:endParaRPr lang="en-GB" sz="900" dirty="0">
              <a:latin typeface="Century Gothic" panose="020B0502020202020204" pitchFamily="34" charset="0"/>
            </a:endParaRPr>
          </a:p>
          <a:p>
            <a:pPr marL="342900" indent="-342900">
              <a:buFont typeface="Arial" panose="020B0604020202020204" pitchFamily="34" charset="0"/>
              <a:buChar char="•"/>
            </a:pPr>
            <a:r>
              <a:rPr lang="en-GB" sz="2000" dirty="0">
                <a:latin typeface="Century Gothic"/>
              </a:rPr>
              <a:t>You must attend meetings called by the Southend team, together with any training which the role requires.</a:t>
            </a:r>
          </a:p>
          <a:p>
            <a:endParaRPr lang="en-GB" sz="2000" dirty="0">
              <a:latin typeface="Century Gothic"/>
            </a:endParaRPr>
          </a:p>
          <a:p>
            <a:pPr marL="342900" indent="-342900">
              <a:buFont typeface="Arial" panose="020B0604020202020204" pitchFamily="34" charset="0"/>
              <a:buChar char="•"/>
            </a:pPr>
            <a:r>
              <a:rPr lang="en-GB" sz="2000" dirty="0">
                <a:latin typeface="Century Gothic"/>
              </a:rPr>
              <a:t>You are responsible for making sure the society doesn't go into a negative balance.</a:t>
            </a:r>
          </a:p>
        </p:txBody>
      </p:sp>
      <p:pic>
        <p:nvPicPr>
          <p:cNvPr id="4" name="Picture 3" descr="A logo for a university&#10;&#10;AI-generated content may be incorrect.">
            <a:extLst>
              <a:ext uri="{FF2B5EF4-FFF2-40B4-BE49-F238E27FC236}">
                <a16:creationId xmlns:a16="http://schemas.microsoft.com/office/drawing/2014/main" id="{BDAC8FCA-A5FA-3128-78C5-73346BB6EB7B}"/>
              </a:ext>
            </a:extLst>
          </p:cNvPr>
          <p:cNvPicPr>
            <a:picLocks noChangeAspect="1"/>
          </p:cNvPicPr>
          <p:nvPr/>
        </p:nvPicPr>
        <p:blipFill>
          <a:blip r:embed="rId3"/>
          <a:stretch>
            <a:fillRect/>
          </a:stretch>
        </p:blipFill>
        <p:spPr>
          <a:xfrm>
            <a:off x="7956521" y="5660096"/>
            <a:ext cx="898429" cy="89842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document&#10;&#10;AI-generated content may be incorrect.">
            <a:extLst>
              <a:ext uri="{FF2B5EF4-FFF2-40B4-BE49-F238E27FC236}">
                <a16:creationId xmlns:a16="http://schemas.microsoft.com/office/drawing/2014/main" id="{A7436005-8647-093B-E48F-8DBB1B8B33BA}"/>
              </a:ext>
            </a:extLst>
          </p:cNvPr>
          <p:cNvPicPr>
            <a:picLocks noGrp="1" noChangeAspect="1"/>
          </p:cNvPicPr>
          <p:nvPr>
            <p:ph idx="1"/>
          </p:nvPr>
        </p:nvPicPr>
        <p:blipFill>
          <a:blip r:embed="rId2"/>
          <a:stretch>
            <a:fillRect/>
          </a:stretch>
        </p:blipFill>
        <p:spPr>
          <a:xfrm>
            <a:off x="804862" y="619919"/>
            <a:ext cx="7791450" cy="5610225"/>
          </a:xfrm>
          <a:prstGeom prst="rect">
            <a:avLst/>
          </a:prstGeom>
        </p:spPr>
      </p:pic>
    </p:spTree>
    <p:extLst>
      <p:ext uri="{BB962C8B-B14F-4D97-AF65-F5344CB8AC3E}">
        <p14:creationId xmlns:p14="http://schemas.microsoft.com/office/powerpoint/2010/main" val="4255898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on a black background&#10;&#10;AI-generated content may be incorrect.">
            <a:extLst>
              <a:ext uri="{FF2B5EF4-FFF2-40B4-BE49-F238E27FC236}">
                <a16:creationId xmlns:a16="http://schemas.microsoft.com/office/drawing/2014/main" id="{B28ECABD-1749-BF88-9FD6-871C634BE834}"/>
              </a:ext>
            </a:extLst>
          </p:cNvPr>
          <p:cNvPicPr>
            <a:picLocks noGrp="1" noChangeAspect="1"/>
          </p:cNvPicPr>
          <p:nvPr>
            <p:ph idx="1"/>
          </p:nvPr>
        </p:nvPicPr>
        <p:blipFill>
          <a:blip r:embed="rId2"/>
          <a:stretch>
            <a:fillRect/>
          </a:stretch>
        </p:blipFill>
        <p:spPr>
          <a:xfrm>
            <a:off x="847725" y="838994"/>
            <a:ext cx="7629525" cy="5467350"/>
          </a:xfrm>
          <a:prstGeom prst="rect">
            <a:avLst/>
          </a:prstGeom>
        </p:spPr>
      </p:pic>
    </p:spTree>
    <p:extLst>
      <p:ext uri="{BB962C8B-B14F-4D97-AF65-F5344CB8AC3E}">
        <p14:creationId xmlns:p14="http://schemas.microsoft.com/office/powerpoint/2010/main" val="330237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mileage claim form&#10;&#10;AI-generated content may be incorrect.">
            <a:extLst>
              <a:ext uri="{FF2B5EF4-FFF2-40B4-BE49-F238E27FC236}">
                <a16:creationId xmlns:a16="http://schemas.microsoft.com/office/drawing/2014/main" id="{21538506-0AF0-9629-E6DA-B81E0CADDBA7}"/>
              </a:ext>
            </a:extLst>
          </p:cNvPr>
          <p:cNvPicPr>
            <a:picLocks noGrp="1" noChangeAspect="1"/>
          </p:cNvPicPr>
          <p:nvPr>
            <p:ph idx="1"/>
          </p:nvPr>
        </p:nvPicPr>
        <p:blipFill>
          <a:blip r:embed="rId2"/>
          <a:stretch>
            <a:fillRect/>
          </a:stretch>
        </p:blipFill>
        <p:spPr>
          <a:xfrm>
            <a:off x="847725" y="900906"/>
            <a:ext cx="7829550" cy="5534025"/>
          </a:xfrm>
          <a:prstGeom prst="rect">
            <a:avLst/>
          </a:prstGeom>
        </p:spPr>
      </p:pic>
    </p:spTree>
    <p:extLst>
      <p:ext uri="{BB962C8B-B14F-4D97-AF65-F5344CB8AC3E}">
        <p14:creationId xmlns:p14="http://schemas.microsoft.com/office/powerpoint/2010/main" val="1812907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a:solidFill>
                  <a:sysClr val="windowText" lastClr="000000"/>
                </a:solidFill>
                <a:latin typeface="Century Gothic" panose="020B0502020202020204" pitchFamily="34" charset="0"/>
              </a:rPr>
              <a:t>Sponsorship</a:t>
            </a:r>
          </a:p>
        </p:txBody>
      </p:sp>
      <p:sp>
        <p:nvSpPr>
          <p:cNvPr id="3" name="Content Placeholder 2"/>
          <p:cNvSpPr>
            <a:spLocks noGrp="1"/>
          </p:cNvSpPr>
          <p:nvPr>
            <p:ph idx="1"/>
          </p:nvPr>
        </p:nvSpPr>
        <p:spPr>
          <a:xfrm>
            <a:off x="457200" y="1484784"/>
            <a:ext cx="8229600" cy="4525963"/>
          </a:xfrm>
        </p:spPr>
        <p:txBody>
          <a:bodyPr vert="horz" lIns="91440" tIns="45720" rIns="91440" bIns="45720" rtlCol="0" anchor="t">
            <a:normAutofit/>
          </a:bodyPr>
          <a:lstStyle/>
          <a:p>
            <a:pPr marL="0" indent="0">
              <a:buNone/>
            </a:pPr>
            <a:r>
              <a:rPr lang="en-GB" sz="2000">
                <a:latin typeface="Century Gothic"/>
              </a:rPr>
              <a:t>Societies are allowed to seek sponsorships from external organisations, so long as:</a:t>
            </a:r>
          </a:p>
          <a:p>
            <a:endParaRPr lang="en-GB" sz="800">
              <a:latin typeface="Century Gothic" panose="020B0502020202020204" pitchFamily="34" charset="0"/>
            </a:endParaRPr>
          </a:p>
          <a:p>
            <a:r>
              <a:rPr lang="en-GB" sz="2000">
                <a:latin typeface="Century Gothic"/>
              </a:rPr>
              <a:t>The sponsor’s aims do not conflict with Students’ Union policy.</a:t>
            </a:r>
            <a:br>
              <a:rPr lang="en-GB" sz="2000">
                <a:latin typeface="Century Gothic" panose="020B0502020202020204" pitchFamily="34" charset="0"/>
              </a:rPr>
            </a:br>
            <a:endParaRPr lang="en-GB" sz="900">
              <a:latin typeface="Century Gothic" panose="020B0502020202020204" pitchFamily="34" charset="0"/>
            </a:endParaRPr>
          </a:p>
          <a:p>
            <a:r>
              <a:rPr lang="en-GB" sz="2000">
                <a:latin typeface="Century Gothic"/>
              </a:rPr>
              <a:t>The agreement is approved by the Student Activities team and signed by the Finance Director of the Students’ Union.</a:t>
            </a:r>
          </a:p>
          <a:p>
            <a:pPr marL="0" indent="0">
              <a:buNone/>
            </a:pPr>
            <a:endParaRPr lang="en-GB" sz="1600">
              <a:latin typeface="Century Gothic" panose="020B0502020202020204" pitchFamily="34" charset="0"/>
            </a:endParaRPr>
          </a:p>
          <a:p>
            <a:pPr marL="0" indent="0">
              <a:buNone/>
            </a:pPr>
            <a:r>
              <a:rPr lang="en-GB" sz="1800" b="1">
                <a:latin typeface="Century Gothic"/>
              </a:rPr>
              <a:t>Society representatives are not permitted to enter into any form of contract on behalf of their society, without approval.</a:t>
            </a:r>
          </a:p>
          <a:p>
            <a:pPr marL="0" indent="0">
              <a:buNone/>
            </a:pPr>
            <a:endParaRPr lang="en-GB" sz="1800" b="1">
              <a:latin typeface="Century Gothic" panose="020B0502020202020204" pitchFamily="34" charset="0"/>
            </a:endParaRPr>
          </a:p>
          <a:p>
            <a:pPr marL="0" indent="0">
              <a:buNone/>
            </a:pPr>
            <a:r>
              <a:rPr lang="en-GB" sz="1800" b="1">
                <a:latin typeface="Century Gothic"/>
              </a:rPr>
              <a:t>Remember – not all contracts are formal, signed documents. many are established by a conversation, text or social media message, or email – so never agree to anything before consulting with us.</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A7A7767F-9815-8F8D-4D7C-989E56FF9325}"/>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53963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76"/>
            <a:ext cx="8229600" cy="1143000"/>
          </a:xfrm>
          <a:ln>
            <a:solidFill>
              <a:srgbClr val="FEDE00"/>
            </a:solidFill>
          </a:ln>
        </p:spPr>
        <p:txBody>
          <a:bodyPr>
            <a:noAutofit/>
          </a:bodyPr>
          <a:lstStyle/>
          <a:p>
            <a:r>
              <a:rPr lang="en-GB" sz="4000" b="1">
                <a:solidFill>
                  <a:sysClr val="windowText" lastClr="000000"/>
                </a:solidFill>
                <a:latin typeface="Century Gothic" panose="020B0502020202020204" pitchFamily="34" charset="0"/>
              </a:rPr>
              <a:t>Sponsorship</a:t>
            </a:r>
          </a:p>
        </p:txBody>
      </p:sp>
      <p:sp>
        <p:nvSpPr>
          <p:cNvPr id="3" name="Content Placeholder 2"/>
          <p:cNvSpPr>
            <a:spLocks noGrp="1"/>
          </p:cNvSpPr>
          <p:nvPr>
            <p:ph idx="1"/>
          </p:nvPr>
        </p:nvSpPr>
        <p:spPr>
          <a:xfrm>
            <a:off x="457200" y="1331640"/>
            <a:ext cx="8229600" cy="4525963"/>
          </a:xfrm>
        </p:spPr>
        <p:txBody>
          <a:bodyPr vert="horz" lIns="91440" tIns="45720" rIns="91440" bIns="45720" rtlCol="0" anchor="t">
            <a:normAutofit fontScale="92500" lnSpcReduction="20000"/>
          </a:bodyPr>
          <a:lstStyle/>
          <a:p>
            <a:r>
              <a:rPr lang="en-GB" sz="1600">
                <a:latin typeface="Century Gothic"/>
              </a:rPr>
              <a:t>We encourage you to seek sponsorships from wherever possible, just as long as you never enter an official agreement with anyone before speaking with us.</a:t>
            </a:r>
          </a:p>
          <a:p>
            <a:endParaRPr lang="en-GB" sz="1600">
              <a:latin typeface="Century Gothic" panose="020B0502020202020204" pitchFamily="34" charset="0"/>
            </a:endParaRPr>
          </a:p>
          <a:p>
            <a:r>
              <a:rPr lang="en-GB" sz="1600">
                <a:latin typeface="Century Gothic"/>
              </a:rPr>
              <a:t>When approaching us to discuss the potential agreement, you need to email us with the following details:</a:t>
            </a:r>
            <a:br>
              <a:rPr lang="en-GB" sz="1600">
                <a:latin typeface="Century Gothic" panose="020B0502020202020204" pitchFamily="34" charset="0"/>
              </a:rPr>
            </a:br>
            <a:br>
              <a:rPr lang="en-GB" sz="1600">
                <a:latin typeface="Century Gothic" panose="020B0502020202020204" pitchFamily="34" charset="0"/>
              </a:rPr>
            </a:br>
            <a:r>
              <a:rPr lang="en-GB" sz="1600">
                <a:latin typeface="Century Gothic"/>
              </a:rPr>
              <a:t>- The name of the organisation you want to enter an agreement with.</a:t>
            </a:r>
            <a:br>
              <a:rPr lang="en-GB" sz="1600">
                <a:latin typeface="Century Gothic" panose="020B0502020202020204" pitchFamily="34" charset="0"/>
              </a:rPr>
            </a:br>
            <a:r>
              <a:rPr lang="en-GB" sz="1600">
                <a:latin typeface="Century Gothic"/>
              </a:rPr>
              <a:t>- The organisation’s address.</a:t>
            </a:r>
            <a:br>
              <a:rPr lang="en-GB" sz="1600">
                <a:latin typeface="Century Gothic" panose="020B0502020202020204" pitchFamily="34" charset="0"/>
              </a:rPr>
            </a:br>
            <a:r>
              <a:rPr lang="en-GB" sz="1600">
                <a:latin typeface="Century Gothic"/>
              </a:rPr>
              <a:t>- What the organisation wants to give you.</a:t>
            </a:r>
            <a:br>
              <a:rPr lang="en-GB" sz="1600">
                <a:latin typeface="Century Gothic" panose="020B0502020202020204" pitchFamily="34" charset="0"/>
              </a:rPr>
            </a:br>
            <a:r>
              <a:rPr lang="en-GB" sz="1600">
                <a:latin typeface="Century Gothic"/>
              </a:rPr>
              <a:t>- What you will give the organisation in return.</a:t>
            </a:r>
            <a:br>
              <a:rPr lang="en-GB" sz="1600">
                <a:latin typeface="Century Gothic" panose="020B0502020202020204" pitchFamily="34" charset="0"/>
              </a:rPr>
            </a:br>
            <a:r>
              <a:rPr lang="en-GB" sz="1600">
                <a:latin typeface="Century Gothic"/>
              </a:rPr>
              <a:t>- When the agreement will start and end. </a:t>
            </a:r>
          </a:p>
          <a:p>
            <a:endParaRPr lang="en-GB" sz="1600">
              <a:latin typeface="Century Gothic" panose="020B0502020202020204" pitchFamily="34" charset="0"/>
            </a:endParaRPr>
          </a:p>
          <a:p>
            <a:pPr marL="0" indent="0">
              <a:buNone/>
            </a:pPr>
            <a:r>
              <a:rPr lang="en-GB" sz="1600">
                <a:latin typeface="Century Gothic"/>
              </a:rPr>
              <a:t>For example:</a:t>
            </a:r>
            <a:br>
              <a:rPr lang="en-GB" sz="1600">
                <a:latin typeface="Century Gothic" panose="020B0502020202020204" pitchFamily="34" charset="0"/>
              </a:rPr>
            </a:br>
            <a:br>
              <a:rPr lang="en-GB" sz="1600">
                <a:latin typeface="Century Gothic" panose="020B0502020202020204" pitchFamily="34" charset="0"/>
              </a:rPr>
            </a:br>
            <a:r>
              <a:rPr lang="en-GB" sz="1600" i="1">
                <a:latin typeface="Century Gothic"/>
              </a:rPr>
              <a:t>The Hockey club have received a sponsorship offer from:</a:t>
            </a:r>
            <a:br>
              <a:rPr lang="en-GB" sz="1600" i="1">
                <a:latin typeface="Century Gothic" panose="020B0502020202020204" pitchFamily="34" charset="0"/>
              </a:rPr>
            </a:br>
            <a:br>
              <a:rPr lang="en-GB" sz="1600" i="1">
                <a:latin typeface="Century Gothic" panose="020B0502020202020204" pitchFamily="34" charset="0"/>
              </a:rPr>
            </a:br>
            <a:r>
              <a:rPr lang="en-GB" sz="1600" i="1">
                <a:latin typeface="Century Gothic"/>
              </a:rPr>
              <a:t>El Guaca Mexican Grill</a:t>
            </a:r>
            <a:br>
              <a:rPr lang="en-GB" sz="1600" i="1">
                <a:latin typeface="Century Gothic" panose="020B0502020202020204" pitchFamily="34" charset="0"/>
              </a:rPr>
            </a:br>
            <a:r>
              <a:rPr lang="en-GB" sz="1600" i="1">
                <a:latin typeface="Century Gothic"/>
              </a:rPr>
              <a:t>118 High St, Colchester, Essex, CO1 1SZ.</a:t>
            </a:r>
            <a:br>
              <a:rPr lang="en-GB" sz="1600" i="1">
                <a:latin typeface="Century Gothic" panose="020B0502020202020204" pitchFamily="34" charset="0"/>
              </a:rPr>
            </a:br>
            <a:br>
              <a:rPr lang="en-GB" sz="1600" i="1">
                <a:latin typeface="Century Gothic" panose="020B0502020202020204" pitchFamily="34" charset="0"/>
              </a:rPr>
            </a:br>
            <a:r>
              <a:rPr lang="en-GB" sz="1600" i="1">
                <a:latin typeface="Century Gothic"/>
              </a:rPr>
              <a:t>El Guaca Mexican Grill would like to sponsor us £100 to make 3 Instagram posts (1 per week for 3 weeks) about their restaurant. We would like to start the agreement now and the agreement will end once the final Instagram post has been made.</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54F561B3-C409-5DBD-45E8-932C1C73E6D7}"/>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102683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a:solidFill>
                  <a:sysClr val="windowText" lastClr="000000"/>
                </a:solidFill>
                <a:latin typeface="Century Gothic" panose="020B0502020202020204" pitchFamily="34" charset="0"/>
              </a:rPr>
              <a:t>Click Funding</a:t>
            </a:r>
          </a:p>
        </p:txBody>
      </p:sp>
      <p:sp>
        <p:nvSpPr>
          <p:cNvPr id="3" name="Content Placeholder 2"/>
          <p:cNvSpPr>
            <a:spLocks noGrp="1"/>
          </p:cNvSpPr>
          <p:nvPr>
            <p:ph idx="1"/>
          </p:nvPr>
        </p:nvSpPr>
        <p:spPr>
          <a:xfrm>
            <a:off x="457200" y="1268760"/>
            <a:ext cx="8229600" cy="5112568"/>
          </a:xfrm>
        </p:spPr>
        <p:txBody>
          <a:bodyPr vert="horz" lIns="91440" tIns="45720" rIns="91440" bIns="45720" rtlCol="0" anchor="t">
            <a:normAutofit fontScale="55000" lnSpcReduction="20000"/>
          </a:bodyPr>
          <a:lstStyle/>
          <a:p>
            <a:r>
              <a:rPr lang="en-GB" sz="2900">
                <a:latin typeface="Century Gothic"/>
              </a:rPr>
              <a:t>Click Funding is another way you can fundraise money for your society: </a:t>
            </a:r>
            <a:r>
              <a:rPr lang="en-GB" sz="2900">
                <a:latin typeface="Century Gothic"/>
                <a:hlinkClick r:id="rId3"/>
              </a:rPr>
              <a:t>https://click.hubbub.net/</a:t>
            </a:r>
            <a:endParaRPr lang="en-GB" sz="2900">
              <a:latin typeface="Century Gothic"/>
            </a:endParaRPr>
          </a:p>
          <a:p>
            <a:pPr marL="0" indent="0">
              <a:buNone/>
            </a:pPr>
            <a:endParaRPr lang="en-GB" sz="2900">
              <a:latin typeface="Century Gothic" panose="020B0502020202020204" pitchFamily="34" charset="0"/>
            </a:endParaRPr>
          </a:p>
          <a:p>
            <a:r>
              <a:rPr lang="en-US" sz="2900">
                <a:latin typeface="Century Gothic"/>
              </a:rPr>
              <a:t>Click is the University of Essex crowdfunding platform. Crowdfunding is funding a project or venture by raising lots of small amounts of money from a large number of people.</a:t>
            </a:r>
          </a:p>
          <a:p>
            <a:pPr marL="0" indent="0">
              <a:buNone/>
            </a:pPr>
            <a:endParaRPr lang="en-US" sz="2900">
              <a:latin typeface="Century Gothic" panose="020B0502020202020204" pitchFamily="34" charset="0"/>
            </a:endParaRPr>
          </a:p>
          <a:p>
            <a:r>
              <a:rPr lang="en-US" sz="2900">
                <a:latin typeface="Century Gothic"/>
              </a:rPr>
              <a:t>Click will match donations up to £250 – so if you raise £250, you will get £500 – </a:t>
            </a:r>
            <a:r>
              <a:rPr lang="en-US" sz="2900" b="1">
                <a:latin typeface="Century Gothic"/>
              </a:rPr>
              <a:t>this can change each year though however so make sure to check this before you start.</a:t>
            </a:r>
          </a:p>
          <a:p>
            <a:pPr marL="0" indent="0">
              <a:buNone/>
            </a:pPr>
            <a:endParaRPr lang="en-US" sz="2900">
              <a:latin typeface="Century Gothic" panose="020B0502020202020204" pitchFamily="34" charset="0"/>
            </a:endParaRPr>
          </a:p>
          <a:p>
            <a:r>
              <a:rPr lang="en-US" sz="2900">
                <a:latin typeface="Century Gothic"/>
              </a:rPr>
              <a:t>You have to set a minimum amount to be raised and if this is not raised, you will get no money and people who pledged won’t have the money taken from their bank accounts.</a:t>
            </a:r>
          </a:p>
          <a:p>
            <a:pPr marL="0" indent="0">
              <a:buNone/>
            </a:pPr>
            <a:endParaRPr lang="en-US" sz="2900">
              <a:latin typeface="Century Gothic" panose="020B0502020202020204" pitchFamily="34" charset="0"/>
            </a:endParaRPr>
          </a:p>
          <a:p>
            <a:r>
              <a:rPr lang="en-US" sz="2900">
                <a:latin typeface="Century Gothic"/>
              </a:rPr>
              <a:t>The money is only available to use AFTER the projected has reached its completion date so make sure your Click project finishes a good time before your event takes place or before you need to purchase something.</a:t>
            </a:r>
          </a:p>
          <a:p>
            <a:endParaRPr lang="en-US" sz="2900">
              <a:latin typeface="Century Gothic" panose="020B0502020202020204" pitchFamily="34" charset="0"/>
            </a:endParaRPr>
          </a:p>
          <a:p>
            <a:r>
              <a:rPr lang="en-GB" sz="2900" b="0" i="0">
                <a:effectLst/>
                <a:highlight>
                  <a:srgbClr val="FEDE00"/>
                </a:highlight>
                <a:latin typeface="Century Gothic"/>
              </a:rPr>
              <a:t>Book an individual appointment by emailing click@essex.ac.uk</a:t>
            </a:r>
            <a:r>
              <a:rPr lang="en-GB" sz="2900">
                <a:highlight>
                  <a:srgbClr val="FEDE00"/>
                </a:highlight>
                <a:latin typeface="Century Gothic"/>
              </a:rPr>
              <a:t> </a:t>
            </a:r>
            <a:r>
              <a:rPr lang="en-GB" sz="2900" b="0" i="0">
                <a:effectLst/>
                <a:highlight>
                  <a:srgbClr val="FEDE00"/>
                </a:highlight>
                <a:latin typeface="Century Gothic"/>
              </a:rPr>
              <a:t>to ask any questions.</a:t>
            </a:r>
            <a:r>
              <a:rPr lang="en-GB" sz="2900">
                <a:highlight>
                  <a:srgbClr val="FEDE00"/>
                </a:highlight>
                <a:latin typeface="Century Gothic"/>
              </a:rPr>
              <a:t> </a:t>
            </a:r>
            <a:r>
              <a:rPr lang="en-GB" sz="2900">
                <a:highlight>
                  <a:srgbClr val="FEDE00"/>
                </a:highlight>
                <a:ea typeface="+mn-lt"/>
                <a:cs typeface="+mn-lt"/>
                <a:hlinkClick r:id="rId4">
                  <a:extLst>
                    <a:ext uri="{A12FA001-AC4F-418D-AE19-62706E023703}">
                      <ahyp:hlinkClr xmlns:ahyp="http://schemas.microsoft.com/office/drawing/2018/hyperlinkcolor" val="tx"/>
                    </a:ext>
                  </a:extLst>
                </a:hlinkClick>
              </a:rPr>
              <a:t>Click crowdfunding | University of Essex</a:t>
            </a:r>
            <a:endParaRPr lang="en-US" sz="2400">
              <a:latin typeface="Century Gothic"/>
            </a:endParaRPr>
          </a:p>
          <a:p>
            <a:endParaRPr lang="en-GB" sz="240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0AB29F1E-1E85-5A4D-5BDB-D4E2B4449C61}"/>
              </a:ext>
            </a:extLst>
          </p:cNvPr>
          <p:cNvPicPr>
            <a:picLocks noChangeAspect="1"/>
          </p:cNvPicPr>
          <p:nvPr/>
        </p:nvPicPr>
        <p:blipFill>
          <a:blip r:embed="rId5"/>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3568462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a:solidFill>
                  <a:sysClr val="windowText" lastClr="000000"/>
                </a:solidFill>
                <a:latin typeface="Century Gothic" panose="020B0502020202020204" pitchFamily="34" charset="0"/>
              </a:rPr>
              <a:t>Donations</a:t>
            </a:r>
          </a:p>
        </p:txBody>
      </p:sp>
      <p:sp>
        <p:nvSpPr>
          <p:cNvPr id="3" name="Content Placeholder 2"/>
          <p:cNvSpPr>
            <a:spLocks noGrp="1"/>
          </p:cNvSpPr>
          <p:nvPr>
            <p:ph idx="1"/>
          </p:nvPr>
        </p:nvSpPr>
        <p:spPr>
          <a:xfrm>
            <a:off x="457200" y="1196752"/>
            <a:ext cx="8229600" cy="5256584"/>
          </a:xfrm>
        </p:spPr>
        <p:txBody>
          <a:bodyPr vert="horz" lIns="91440" tIns="45720" rIns="91440" bIns="45720" rtlCol="0" anchor="t">
            <a:noAutofit/>
          </a:bodyPr>
          <a:lstStyle/>
          <a:p>
            <a:pPr marL="0" indent="0">
              <a:buNone/>
            </a:pPr>
            <a:r>
              <a:rPr lang="en-GB" sz="1800" dirty="0">
                <a:latin typeface="Century Gothic"/>
              </a:rPr>
              <a:t>An individual or organisation, may just wish to offer a donation to your society. All they need to do it make the payment into the SU’s bank account (details on next slide).</a:t>
            </a:r>
          </a:p>
          <a:p>
            <a:pPr marL="0" indent="0">
              <a:buNone/>
            </a:pPr>
            <a:endParaRPr lang="en-GB" sz="1800">
              <a:latin typeface="Century Gothic" panose="020B0502020202020204" pitchFamily="34" charset="0"/>
            </a:endParaRPr>
          </a:p>
          <a:p>
            <a:pPr marL="0" indent="0">
              <a:buNone/>
            </a:pPr>
            <a:r>
              <a:rPr lang="en-GB" sz="1800" dirty="0">
                <a:latin typeface="Century Gothic"/>
              </a:rPr>
              <a:t>When paying into the SU’s account, please make sure the person/organisation uses a reference that includes: Society/Society finance code (E.g. TVL for Travel society), the First Name Initial and Surname, state that it is a donation.</a:t>
            </a:r>
            <a:br>
              <a:rPr lang="en-GB" sz="1800" dirty="0">
                <a:latin typeface="Century Gothic" panose="020B0502020202020204" pitchFamily="34" charset="0"/>
              </a:rPr>
            </a:br>
            <a:br>
              <a:rPr lang="en-GB" sz="1800" dirty="0">
                <a:latin typeface="Century Gothic" panose="020B0502020202020204" pitchFamily="34" charset="0"/>
              </a:rPr>
            </a:br>
            <a:r>
              <a:rPr lang="en-GB" sz="1800" dirty="0">
                <a:latin typeface="Century Gothic"/>
              </a:rPr>
              <a:t>Example: </a:t>
            </a:r>
            <a:r>
              <a:rPr lang="en-GB" sz="1800" b="1" dirty="0">
                <a:latin typeface="Century Gothic"/>
              </a:rPr>
              <a:t>TVL/</a:t>
            </a:r>
            <a:r>
              <a:rPr lang="en-GB" sz="1800" b="1" err="1">
                <a:latin typeface="Century Gothic"/>
              </a:rPr>
              <a:t>T.Smith</a:t>
            </a:r>
            <a:r>
              <a:rPr lang="en-GB" sz="1800" b="1" dirty="0">
                <a:latin typeface="Century Gothic"/>
              </a:rPr>
              <a:t>/donation</a:t>
            </a:r>
            <a:br>
              <a:rPr lang="en-GB" sz="1800" dirty="0">
                <a:latin typeface="Century Gothic" panose="020B0502020202020204" pitchFamily="34" charset="0"/>
              </a:rPr>
            </a:br>
            <a:br>
              <a:rPr lang="en-GB" sz="1800" dirty="0">
                <a:latin typeface="Century Gothic" panose="020B0502020202020204" pitchFamily="34" charset="0"/>
              </a:rPr>
            </a:br>
            <a:r>
              <a:rPr lang="en-GB" sz="1800" dirty="0">
                <a:latin typeface="Century Gothic"/>
              </a:rPr>
              <a:t>Email </a:t>
            </a:r>
            <a:r>
              <a:rPr lang="en-GB" sz="1800" dirty="0">
                <a:latin typeface="Century Gothic"/>
                <a:hlinkClick r:id="rId3"/>
              </a:rPr>
              <a:t>suexpenses@essex.ac.uk</a:t>
            </a:r>
            <a:r>
              <a:rPr lang="en-GB" sz="1800" dirty="0">
                <a:latin typeface="Century Gothic"/>
              </a:rPr>
              <a:t> and </a:t>
            </a:r>
            <a:r>
              <a:rPr lang="en-GB" sz="1800" dirty="0">
                <a:latin typeface="Century Gothic"/>
                <a:hlinkClick r:id="rId4"/>
              </a:rPr>
              <a:t>susouthend@essex.ac.uk</a:t>
            </a:r>
            <a:r>
              <a:rPr lang="en-GB" sz="1800" dirty="0">
                <a:latin typeface="Century Gothic"/>
              </a:rPr>
              <a:t> to state who has donated, what organisation they’re from, how much they have donated, and that it is a ‘charitable donation’.</a:t>
            </a:r>
            <a:r>
              <a:rPr lang="en-GB" sz="1800" dirty="0">
                <a:cs typeface="Calibri"/>
              </a:rPr>
              <a:t> </a:t>
            </a:r>
            <a:r>
              <a:rPr lang="en-GB" sz="1800" dirty="0">
                <a:latin typeface="Century Gothic"/>
              </a:rPr>
              <a:t>By stating that it is a charitable donation, the money will not be subject to VAT and the person/organisation donating is acknowledging that they do not want anything in return.</a:t>
            </a: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EB703663-9D7A-ECB8-C21A-9BE7AC13D8AD}"/>
              </a:ext>
            </a:extLst>
          </p:cNvPr>
          <p:cNvPicPr>
            <a:picLocks noChangeAspect="1"/>
          </p:cNvPicPr>
          <p:nvPr/>
        </p:nvPicPr>
        <p:blipFill>
          <a:blip r:embed="rId5"/>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3499213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a:solidFill>
                  <a:sysClr val="windowText" lastClr="000000"/>
                </a:solidFill>
                <a:latin typeface="Century Gothic" panose="020B0502020202020204" pitchFamily="34" charset="0"/>
              </a:rPr>
              <a:t>Donations</a:t>
            </a:r>
          </a:p>
        </p:txBody>
      </p:sp>
      <p:sp>
        <p:nvSpPr>
          <p:cNvPr id="3" name="Content Placeholder 2"/>
          <p:cNvSpPr>
            <a:spLocks noGrp="1"/>
          </p:cNvSpPr>
          <p:nvPr>
            <p:ph idx="1"/>
          </p:nvPr>
        </p:nvSpPr>
        <p:spPr>
          <a:xfrm>
            <a:off x="457200" y="1196752"/>
            <a:ext cx="8229600" cy="5256584"/>
          </a:xfrm>
        </p:spPr>
        <p:txBody>
          <a:bodyPr vert="horz" lIns="91440" tIns="45720" rIns="91440" bIns="45720" rtlCol="0" anchor="t">
            <a:noAutofit/>
          </a:bodyPr>
          <a:lstStyle/>
          <a:p>
            <a:pPr marL="0" indent="0" algn="ctr">
              <a:buNone/>
            </a:pPr>
            <a:endParaRPr lang="en-GB" sz="1800" b="1">
              <a:highlight>
                <a:srgbClr val="FFFF00"/>
              </a:highlight>
              <a:latin typeface="Century Gothic"/>
            </a:endParaRPr>
          </a:p>
          <a:p>
            <a:pPr marL="0" indent="0" algn="ctr">
              <a:buNone/>
            </a:pPr>
            <a:endParaRPr lang="en-GB" sz="1800" b="1">
              <a:highlight>
                <a:srgbClr val="FFFF00"/>
              </a:highlight>
              <a:latin typeface="Century Gothic"/>
            </a:endParaRPr>
          </a:p>
          <a:p>
            <a:pPr marL="0" indent="0" algn="ctr">
              <a:buNone/>
            </a:pPr>
            <a:endParaRPr lang="en-GB" sz="2000" b="1">
              <a:highlight>
                <a:srgbClr val="FEDE00"/>
              </a:highlight>
              <a:latin typeface="Century Gothic"/>
            </a:endParaRPr>
          </a:p>
          <a:p>
            <a:pPr marL="0" indent="0" algn="ctr">
              <a:buNone/>
            </a:pPr>
            <a:r>
              <a:rPr lang="en-GB" sz="2000" b="1">
                <a:highlight>
                  <a:srgbClr val="FEDE00"/>
                </a:highlight>
                <a:latin typeface="Century Gothic"/>
              </a:rPr>
              <a:t>The SU’s bank details are: </a:t>
            </a:r>
            <a:br>
              <a:rPr lang="en-GB" sz="2000" b="1">
                <a:highlight>
                  <a:srgbClr val="FEDE00"/>
                </a:highlight>
                <a:latin typeface="Century Gothic" panose="020B0502020202020204" pitchFamily="34" charset="0"/>
              </a:rPr>
            </a:br>
            <a:br>
              <a:rPr lang="en-GB" sz="2000" b="1">
                <a:highlight>
                  <a:srgbClr val="FEDE00"/>
                </a:highlight>
                <a:latin typeface="Century Gothic" panose="020B0502020202020204" pitchFamily="34" charset="0"/>
              </a:rPr>
            </a:br>
            <a:r>
              <a:rPr lang="en-GB" sz="2000" b="1">
                <a:highlight>
                  <a:srgbClr val="FEDE00"/>
                </a:highlight>
                <a:latin typeface="Century Gothic"/>
              </a:rPr>
              <a:t>LLoyds</a:t>
            </a:r>
            <a:br>
              <a:rPr lang="en-GB" sz="2000" b="1">
                <a:highlight>
                  <a:srgbClr val="FEDE00"/>
                </a:highlight>
                <a:latin typeface="Century Gothic" panose="020B0502020202020204" pitchFamily="34" charset="0"/>
              </a:rPr>
            </a:br>
            <a:r>
              <a:rPr lang="en-GB" sz="2000" b="1">
                <a:highlight>
                  <a:srgbClr val="FEDE00"/>
                </a:highlight>
                <a:latin typeface="Century Gothic"/>
              </a:rPr>
              <a:t>Sort Code: 30-92-16</a:t>
            </a:r>
            <a:br>
              <a:rPr lang="en-GB" sz="2000" b="1">
                <a:highlight>
                  <a:srgbClr val="FEDE00"/>
                </a:highlight>
                <a:latin typeface="Century Gothic" panose="020B0502020202020204" pitchFamily="34" charset="0"/>
              </a:rPr>
            </a:br>
            <a:r>
              <a:rPr lang="en-GB" sz="2000" b="1">
                <a:highlight>
                  <a:srgbClr val="FEDE00"/>
                </a:highlight>
                <a:latin typeface="Century Gothic"/>
              </a:rPr>
              <a:t>Account Number: 00379913</a:t>
            </a:r>
          </a:p>
          <a:p>
            <a:pPr marL="0" indent="0" algn="ctr">
              <a:buNone/>
            </a:pPr>
            <a:endParaRPr lang="en-GB" sz="1800" b="1">
              <a:highlight>
                <a:srgbClr val="FEDE00"/>
              </a:highlight>
              <a:latin typeface="Century Gothic"/>
            </a:endParaRPr>
          </a:p>
          <a:p>
            <a:pPr marL="0" indent="0" algn="ctr">
              <a:buNone/>
            </a:pPr>
            <a:endParaRPr lang="en-GB" sz="1800" b="1">
              <a:latin typeface="Century Gothic"/>
            </a:endParaRPr>
          </a:p>
          <a:p>
            <a:pPr marL="0" indent="0" algn="ctr">
              <a:buNone/>
            </a:pPr>
            <a:r>
              <a:rPr lang="en-GB" sz="1800">
                <a:latin typeface="Century Gothic"/>
              </a:rPr>
              <a:t>Remember to include the following reference: (</a:t>
            </a:r>
            <a:r>
              <a:rPr lang="en-GB" sz="1800" i="1">
                <a:latin typeface="Century Gothic"/>
              </a:rPr>
              <a:t>insert society finance code)/</a:t>
            </a:r>
            <a:r>
              <a:rPr lang="en-GB" sz="1800">
                <a:latin typeface="Century Gothic"/>
              </a:rPr>
              <a:t> (</a:t>
            </a:r>
            <a:r>
              <a:rPr lang="en-GB" sz="1800" i="1">
                <a:latin typeface="Century Gothic"/>
              </a:rPr>
              <a:t>insert </a:t>
            </a:r>
            <a:r>
              <a:rPr lang="en-GB" sz="1800" i="1" err="1">
                <a:latin typeface="Century Gothic"/>
              </a:rPr>
              <a:t>initial.surname</a:t>
            </a:r>
            <a:r>
              <a:rPr lang="en-GB" sz="1800" i="1">
                <a:latin typeface="Century Gothic"/>
              </a:rPr>
              <a:t>)/Donation</a:t>
            </a:r>
            <a:endParaRPr lang="en-US" sz="1800">
              <a:latin typeface="Century Gothic"/>
            </a:endParaRPr>
          </a:p>
          <a:p>
            <a:pPr marL="0" indent="0">
              <a:buNone/>
            </a:pPr>
            <a:endParaRPr lang="en-GB" sz="180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9798F1FA-47CC-B104-6D3B-57AD59D63334}"/>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274892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115546-EF29-033C-4409-160D61789D79}"/>
              </a:ext>
            </a:extLst>
          </p:cNvPr>
          <p:cNvPicPr>
            <a:picLocks noGrp="1" noChangeAspect="1"/>
          </p:cNvPicPr>
          <p:nvPr>
            <p:ph idx="1"/>
          </p:nvPr>
        </p:nvPicPr>
        <p:blipFill>
          <a:blip r:embed="rId2"/>
          <a:stretch>
            <a:fillRect/>
          </a:stretch>
        </p:blipFill>
        <p:spPr>
          <a:xfrm>
            <a:off x="947737" y="815181"/>
            <a:ext cx="7629525" cy="5448300"/>
          </a:xfrm>
          <a:prstGeom prst="rect">
            <a:avLst/>
          </a:prstGeom>
        </p:spPr>
      </p:pic>
    </p:spTree>
    <p:extLst>
      <p:ext uri="{BB962C8B-B14F-4D97-AF65-F5344CB8AC3E}">
        <p14:creationId xmlns:p14="http://schemas.microsoft.com/office/powerpoint/2010/main" val="2351596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492" y="188640"/>
            <a:ext cx="7184192"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ysClr val="windowText" lastClr="000000"/>
                </a:solidFill>
                <a:latin typeface="Century Gothic" panose="020B0502020202020204" pitchFamily="34" charset="0"/>
              </a:rPr>
              <a:t>Final Tips/Reminders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5121" y="2348880"/>
            <a:ext cx="5029539" cy="707886"/>
          </a:xfrm>
          <a:prstGeom prst="rect">
            <a:avLst/>
          </a:prstGeom>
          <a:noFill/>
        </p:spPr>
        <p:txBody>
          <a:bodyPr wrap="square" rtlCol="0">
            <a:spAutoFit/>
          </a:bodyPr>
          <a:lstStyle/>
          <a:p>
            <a:pPr>
              <a:buFont typeface="Wingdings" pitchFamily="2" charset="2"/>
              <a:buChar char="Ø"/>
            </a:pPr>
            <a:endParaRPr lang="en-GB" sz="2000"/>
          </a:p>
          <a:p>
            <a:pPr>
              <a:buFont typeface="Wingdings" pitchFamily="2" charset="2"/>
              <a:buChar char="Ø"/>
            </a:pPr>
            <a:endParaRPr lang="en-GB" sz="2000"/>
          </a:p>
        </p:txBody>
      </p:sp>
      <p:sp>
        <p:nvSpPr>
          <p:cNvPr id="3" name="TextBox 2"/>
          <p:cNvSpPr txBox="1"/>
          <p:nvPr/>
        </p:nvSpPr>
        <p:spPr>
          <a:xfrm>
            <a:off x="323528" y="1194179"/>
            <a:ext cx="8496943" cy="526297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GB" sz="1600" b="1">
                <a:latin typeface="Century Gothic"/>
              </a:rPr>
              <a:t>Stay on top of the finances.</a:t>
            </a:r>
            <a:r>
              <a:rPr lang="en-GB" sz="1600">
                <a:latin typeface="Century Gothic"/>
              </a:rPr>
              <a:t> Find out what people are claiming money for and why. </a:t>
            </a:r>
          </a:p>
          <a:p>
            <a:endParaRPr lang="en-GB" sz="1600">
              <a:latin typeface="Century Gothic" panose="020B0502020202020204" pitchFamily="34" charset="0"/>
            </a:endParaRPr>
          </a:p>
          <a:p>
            <a:pPr marL="342900" indent="-342900">
              <a:buFont typeface="Wingdings" panose="05000000000000000000" pitchFamily="2" charset="2"/>
              <a:buChar char="§"/>
            </a:pPr>
            <a:r>
              <a:rPr lang="en-GB" sz="1600" b="1">
                <a:latin typeface="Century Gothic"/>
              </a:rPr>
              <a:t>Read your weekly finance reports. </a:t>
            </a:r>
            <a:r>
              <a:rPr lang="en-GB" sz="1600">
                <a:latin typeface="Century Gothic"/>
              </a:rPr>
              <a:t>Ask questions if you think something’s wrong – there’s no such thing as a silly question.</a:t>
            </a:r>
          </a:p>
          <a:p>
            <a:endParaRPr lang="en-GB" sz="1600">
              <a:latin typeface="Century Gothic" panose="020B0502020202020204" pitchFamily="34" charset="0"/>
            </a:endParaRPr>
          </a:p>
          <a:p>
            <a:pPr marL="342900" indent="-342900">
              <a:buFont typeface="Wingdings" panose="05000000000000000000" pitchFamily="2" charset="2"/>
              <a:buChar char="§"/>
            </a:pPr>
            <a:r>
              <a:rPr lang="en-GB" sz="1600" b="1">
                <a:latin typeface="Century Gothic"/>
              </a:rPr>
              <a:t>Make sure your members are aware of the financial processes for your society. </a:t>
            </a:r>
            <a:r>
              <a:rPr lang="en-GB" sz="1600">
                <a:latin typeface="Century Gothic"/>
              </a:rPr>
              <a:t>Including the timeline for expenses to be approved and paid into their accounts.</a:t>
            </a:r>
            <a:endParaRPr lang="en-GB" sz="1600" b="1">
              <a:latin typeface="Century Gothic"/>
            </a:endParaRPr>
          </a:p>
          <a:p>
            <a:pPr marL="342900" indent="-342900">
              <a:buFont typeface="Wingdings" panose="05000000000000000000" pitchFamily="2" charset="2"/>
              <a:buChar char="§"/>
            </a:pPr>
            <a:endParaRPr lang="en-GB" sz="1600" b="1">
              <a:latin typeface="Century Gothic" panose="020B0502020202020204" pitchFamily="34" charset="0"/>
            </a:endParaRPr>
          </a:p>
          <a:p>
            <a:pPr marL="342900" indent="-342900">
              <a:buFont typeface="Wingdings" panose="05000000000000000000" pitchFamily="2" charset="2"/>
              <a:buChar char="§"/>
            </a:pPr>
            <a:r>
              <a:rPr lang="en-GB" sz="1600" b="1">
                <a:latin typeface="Century Gothic"/>
              </a:rPr>
              <a:t>Pay via invoice where possible. </a:t>
            </a:r>
            <a:r>
              <a:rPr lang="en-GB" sz="1600">
                <a:latin typeface="Century Gothic"/>
              </a:rPr>
              <a:t>There is one payment run made per week for invoices (Wednesday mornings) and payment should reach accounts by the Friday if all has been processed correctly.</a:t>
            </a:r>
          </a:p>
          <a:p>
            <a:pPr marL="342900" indent="-342900">
              <a:buFont typeface="Wingdings" panose="05000000000000000000" pitchFamily="2" charset="2"/>
              <a:buChar char="§"/>
            </a:pPr>
            <a:endParaRPr lang="en-GB" sz="1600">
              <a:latin typeface="Century Gothic"/>
            </a:endParaRPr>
          </a:p>
          <a:p>
            <a:pPr marL="342900" indent="-342900">
              <a:buFont typeface="Wingdings" panose="05000000000000000000" pitchFamily="2" charset="2"/>
              <a:buChar char="§"/>
            </a:pPr>
            <a:r>
              <a:rPr lang="en-GB" sz="1600" b="1">
                <a:latin typeface="Century Gothic"/>
              </a:rPr>
              <a:t>International payments may take longer, and have additional charges added to them. </a:t>
            </a:r>
            <a:r>
              <a:rPr lang="en-GB" sz="1600">
                <a:latin typeface="Century Gothic"/>
              </a:rPr>
              <a:t>These charges are not put on by the SU. </a:t>
            </a:r>
            <a:r>
              <a:rPr lang="en-GB" sz="1600" u="sng">
                <a:latin typeface="Century Gothic"/>
              </a:rPr>
              <a:t>Avoid where possible.</a:t>
            </a:r>
            <a:endParaRPr lang="en-GB" sz="1600">
              <a:latin typeface="Century Gothic"/>
            </a:endParaRPr>
          </a:p>
          <a:p>
            <a:endParaRPr lang="en-GB" sz="1600">
              <a:latin typeface="Century Gothic" panose="020B0502020202020204" pitchFamily="34" charset="0"/>
            </a:endParaRPr>
          </a:p>
          <a:p>
            <a:pPr marL="342900" indent="-342900">
              <a:buFont typeface="Wingdings" panose="05000000000000000000" pitchFamily="2" charset="2"/>
              <a:buChar char="§"/>
            </a:pPr>
            <a:r>
              <a:rPr lang="en-GB" sz="1600" b="1">
                <a:latin typeface="Century Gothic"/>
              </a:rPr>
              <a:t>Fill out expense forms correctly</a:t>
            </a:r>
            <a:r>
              <a:rPr lang="en-GB" sz="1600">
                <a:latin typeface="Century Gothic"/>
              </a:rPr>
              <a:t> with descriptions of what expense is for and attach all receipts. </a:t>
            </a:r>
          </a:p>
          <a:p>
            <a:pPr marL="342900" indent="-342900">
              <a:buFont typeface="Wingdings" panose="05000000000000000000" pitchFamily="2" charset="2"/>
              <a:buChar char="§"/>
            </a:pPr>
            <a:endParaRPr lang="en-GB" sz="1600" b="1">
              <a:latin typeface="Century Gothic"/>
            </a:endParaRPr>
          </a:p>
          <a:p>
            <a:pPr marL="342900" indent="-342900">
              <a:buFont typeface="Wingdings" panose="05000000000000000000" pitchFamily="2" charset="2"/>
              <a:buChar char="§"/>
            </a:pPr>
            <a:r>
              <a:rPr lang="en-GB" sz="1600" b="1">
                <a:latin typeface="Century Gothic"/>
              </a:rPr>
              <a:t>No receipt, no refund.</a:t>
            </a:r>
          </a:p>
          <a:p>
            <a:pPr marL="342900" indent="-342900">
              <a:buFont typeface="Wingdings" panose="05000000000000000000" pitchFamily="2" charset="2"/>
              <a:buChar char="§"/>
            </a:pPr>
            <a:endParaRPr lang="en-GB" sz="1600" b="1">
              <a:latin typeface="Century Gothic"/>
            </a:endParaRPr>
          </a:p>
        </p:txBody>
      </p:sp>
      <p:pic>
        <p:nvPicPr>
          <p:cNvPr id="7" name="Picture 6" descr="A logo for a university&#10;&#10;AI-generated content may be incorrect.">
            <a:extLst>
              <a:ext uri="{FF2B5EF4-FFF2-40B4-BE49-F238E27FC236}">
                <a16:creationId xmlns:a16="http://schemas.microsoft.com/office/drawing/2014/main" id="{55C0B9FF-2BA0-F2FB-3988-D02028DF8318}"/>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369091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5071"/>
            <a:ext cx="8496944" cy="1244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panose="020B0502020202020204" pitchFamily="34" charset="0"/>
              </a:rPr>
              <a:t>Your ‘Account’</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95536" y="1084800"/>
            <a:ext cx="8352928" cy="537070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900" b="1" dirty="0">
                <a:latin typeface="Century Gothic"/>
              </a:rPr>
              <a:t>Everything should go through your official society account.</a:t>
            </a:r>
          </a:p>
          <a:p>
            <a:endParaRPr lang="en-GB" sz="1900">
              <a:latin typeface="Century Gothic"/>
            </a:endParaRPr>
          </a:p>
          <a:p>
            <a:pPr marL="342900" indent="-342900">
              <a:buFont typeface="Arial" panose="020B0604020202020204" pitchFamily="34" charset="0"/>
              <a:buChar char="•"/>
            </a:pPr>
            <a:r>
              <a:rPr lang="en-GB" sz="1900" dirty="0">
                <a:latin typeface="Century Gothic"/>
              </a:rPr>
              <a:t>When you start receiving your weekly finance reports, it’ll look a bit like you have your own bank account. </a:t>
            </a:r>
          </a:p>
          <a:p>
            <a:endParaRPr lang="en-GB" sz="1900">
              <a:latin typeface="Century Gothic" panose="020B0502020202020204" pitchFamily="34" charset="0"/>
            </a:endParaRPr>
          </a:p>
          <a:p>
            <a:pPr marL="342900" indent="-342900">
              <a:buFont typeface="Arial" panose="020B0604020202020204" pitchFamily="34" charset="0"/>
              <a:buChar char="•"/>
            </a:pPr>
            <a:r>
              <a:rPr lang="en-GB" sz="1900" dirty="0">
                <a:latin typeface="Century Gothic"/>
              </a:rPr>
              <a:t>However, societies do not actually have their own bank account – just a sub section within the SU’s account.</a:t>
            </a:r>
          </a:p>
          <a:p>
            <a:endParaRPr lang="en-GB" sz="1900">
              <a:latin typeface="Century Gothic" panose="020B0502020202020204" pitchFamily="34" charset="0"/>
            </a:endParaRPr>
          </a:p>
          <a:p>
            <a:pPr marL="342900" indent="-342900">
              <a:buFont typeface="Arial" panose="020B0604020202020204" pitchFamily="34" charset="0"/>
              <a:buChar char="•"/>
            </a:pPr>
            <a:r>
              <a:rPr lang="en-GB" sz="1900" b="1" dirty="0">
                <a:solidFill>
                  <a:srgbClr val="FF0000"/>
                </a:solidFill>
                <a:latin typeface="Century Gothic"/>
              </a:rPr>
              <a:t>Societies are strictly prohibited to open external bank account </a:t>
            </a:r>
            <a:r>
              <a:rPr lang="en-GB" sz="1900" dirty="0">
                <a:solidFill>
                  <a:srgbClr val="FF0000"/>
                </a:solidFill>
                <a:latin typeface="Century Gothic"/>
              </a:rPr>
              <a:t>– </a:t>
            </a:r>
            <a:r>
              <a:rPr lang="en-US" sz="1900" dirty="0">
                <a:solidFill>
                  <a:srgbClr val="FF0000"/>
                </a:solidFill>
                <a:latin typeface="Century Gothic"/>
              </a:rPr>
              <a:t>all income and expenditure must pass through the SU bank account. This policy ensures that society funds are used appropriately to meet the needs of the members</a:t>
            </a:r>
            <a:r>
              <a:rPr lang="en-GB" sz="1900" dirty="0">
                <a:solidFill>
                  <a:srgbClr val="FF0000"/>
                </a:solidFill>
                <a:latin typeface="Century Gothic"/>
              </a:rPr>
              <a:t>. </a:t>
            </a:r>
            <a:r>
              <a:rPr lang="en-GB" sz="1900" dirty="0">
                <a:latin typeface="Century Gothic"/>
              </a:rPr>
              <a:t>If a society does this, there will be consequences and you could potentially face closure.</a:t>
            </a:r>
          </a:p>
          <a:p>
            <a:endParaRPr lang="en-GB" sz="1900">
              <a:latin typeface="Century Gothic"/>
            </a:endParaRPr>
          </a:p>
          <a:p>
            <a:pPr marL="342900" indent="-342900">
              <a:buFont typeface="Arial" panose="020B0604020202020204" pitchFamily="34" charset="0"/>
              <a:buChar char="•"/>
            </a:pPr>
            <a:r>
              <a:rPr lang="en-GB" sz="1900" dirty="0">
                <a:latin typeface="Century Gothic"/>
              </a:rPr>
              <a:t>Each society will be assigned their own unique 3 digit finance code. </a:t>
            </a:r>
            <a:r>
              <a:rPr lang="en-GB" sz="1900" i="1" dirty="0">
                <a:latin typeface="Century Gothic"/>
              </a:rPr>
              <a:t>E.g. Italian society is ITA </a:t>
            </a:r>
            <a:r>
              <a:rPr lang="en-GB" sz="1900" dirty="0">
                <a:latin typeface="Century Gothic"/>
              </a:rPr>
              <a:t>to identify your account.</a:t>
            </a:r>
            <a:endParaRPr lang="en-GB" sz="1900" dirty="0">
              <a:latin typeface="Century Gothic" panose="020B0502020202020204" pitchFamily="34" charset="0"/>
            </a:endParaRPr>
          </a:p>
          <a:p>
            <a:pPr marL="342900" indent="-342900">
              <a:buFont typeface="Arial" panose="020B0604020202020204" pitchFamily="34" charset="0"/>
              <a:buChar char="•"/>
            </a:pPr>
            <a:endParaRPr lang="en-GB" sz="1900">
              <a:latin typeface="Century Gothic"/>
            </a:endParaRPr>
          </a:p>
          <a:p>
            <a:pPr marL="342900" indent="-342900">
              <a:buFont typeface="Arial" panose="020B0604020202020204" pitchFamily="34" charset="0"/>
              <a:buChar char="•"/>
            </a:pPr>
            <a:endParaRPr lang="en-GB" sz="2000">
              <a:latin typeface="Century Gothic"/>
            </a:endParaRPr>
          </a:p>
        </p:txBody>
      </p:sp>
      <p:pic>
        <p:nvPicPr>
          <p:cNvPr id="4" name="Picture 3" descr="A logo for a university&#10;&#10;AI-generated content may be incorrect.">
            <a:extLst>
              <a:ext uri="{FF2B5EF4-FFF2-40B4-BE49-F238E27FC236}">
                <a16:creationId xmlns:a16="http://schemas.microsoft.com/office/drawing/2014/main" id="{038DEC91-0E94-0101-DCE2-611B8C917FCA}"/>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8960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184192"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panose="020B0502020202020204" pitchFamily="34" charset="0"/>
              </a:rPr>
              <a:t>Final Tips/Reminders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5121" y="2348880"/>
            <a:ext cx="5029539" cy="707886"/>
          </a:xfrm>
          <a:prstGeom prst="rect">
            <a:avLst/>
          </a:prstGeom>
          <a:noFill/>
        </p:spPr>
        <p:txBody>
          <a:bodyPr wrap="square" rtlCol="0">
            <a:spAutoFit/>
          </a:bodyPr>
          <a:lstStyle/>
          <a:p>
            <a:pPr>
              <a:buFont typeface="Wingdings" pitchFamily="2" charset="2"/>
              <a:buChar char="Ø"/>
            </a:pPr>
            <a:endParaRPr lang="en-GB" sz="2000"/>
          </a:p>
          <a:p>
            <a:pPr>
              <a:buFont typeface="Wingdings" pitchFamily="2" charset="2"/>
              <a:buChar char="Ø"/>
            </a:pPr>
            <a:endParaRPr lang="en-GB" sz="2000"/>
          </a:p>
        </p:txBody>
      </p:sp>
      <p:sp>
        <p:nvSpPr>
          <p:cNvPr id="3" name="TextBox 2"/>
          <p:cNvSpPr txBox="1"/>
          <p:nvPr/>
        </p:nvSpPr>
        <p:spPr>
          <a:xfrm>
            <a:off x="293021" y="1504816"/>
            <a:ext cx="8496943" cy="440120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r>
              <a:rPr lang="en-GB" sz="1600" b="1">
                <a:latin typeface="Century Gothic"/>
              </a:rPr>
              <a:t>Regularly check your inbox for any expense claims to sign </a:t>
            </a:r>
            <a:r>
              <a:rPr lang="en-GB" sz="1600">
                <a:latin typeface="Century Gothic"/>
              </a:rPr>
              <a:t>– Anything under £50 it is down to treasurers to approve. Approve as quick as possible.</a:t>
            </a:r>
          </a:p>
          <a:p>
            <a:pPr marL="342900" indent="-342900">
              <a:buFont typeface="Wingdings" panose="05000000000000000000" pitchFamily="2" charset="2"/>
              <a:buChar char="§"/>
            </a:pPr>
            <a:endParaRPr lang="en-GB" sz="1600" b="1">
              <a:latin typeface="Century Gothic"/>
            </a:endParaRPr>
          </a:p>
          <a:p>
            <a:pPr marL="342900" indent="-342900">
              <a:buFont typeface="Wingdings" panose="05000000000000000000" pitchFamily="2" charset="2"/>
              <a:buChar char="§"/>
            </a:pPr>
            <a:r>
              <a:rPr lang="en-GB" sz="1600" b="1">
                <a:latin typeface="Century Gothic"/>
              </a:rPr>
              <a:t>Expenses over £50 will be sent to the societies team for approval</a:t>
            </a:r>
            <a:endParaRPr lang="en-GB" sz="1600">
              <a:solidFill>
                <a:srgbClr val="FF0000"/>
              </a:solidFill>
              <a:latin typeface="Century Gothic" panose="020B0502020202020204" pitchFamily="34" charset="0"/>
            </a:endParaRPr>
          </a:p>
          <a:p>
            <a:pPr marL="342900" indent="-342900">
              <a:buFont typeface="Wingdings" panose="05000000000000000000" pitchFamily="2" charset="2"/>
              <a:buChar char="§"/>
            </a:pPr>
            <a:endParaRPr lang="en-GB" sz="1600" b="1">
              <a:latin typeface="Century Gothic" panose="020B0502020202020204" pitchFamily="34" charset="0"/>
            </a:endParaRPr>
          </a:p>
          <a:p>
            <a:pPr marL="342900" indent="-342900">
              <a:buFont typeface="Wingdings" panose="05000000000000000000" pitchFamily="2" charset="2"/>
              <a:buChar char="§"/>
            </a:pPr>
            <a:r>
              <a:rPr lang="en-GB" sz="1600" b="1">
                <a:latin typeface="Century Gothic" panose="020B0502020202020204" pitchFamily="34" charset="0"/>
              </a:rPr>
              <a:t>Be proactive. </a:t>
            </a:r>
            <a:r>
              <a:rPr lang="en-GB" sz="1600">
                <a:latin typeface="Century Gothic" panose="020B0502020202020204" pitchFamily="34" charset="0"/>
              </a:rPr>
              <a:t>If your club/society needs something and you don’t have the money, fundraise. </a:t>
            </a:r>
            <a:endParaRPr lang="en-GB" sz="1600" b="1">
              <a:latin typeface="Century Gothic" panose="020B0502020202020204" pitchFamily="34" charset="0"/>
            </a:endParaRPr>
          </a:p>
          <a:p>
            <a:endParaRPr lang="en-GB" sz="1600">
              <a:latin typeface="Century Gothic" panose="020B0502020202020204" pitchFamily="34" charset="0"/>
            </a:endParaRPr>
          </a:p>
          <a:p>
            <a:pPr marL="342900" indent="-342900">
              <a:buFont typeface="Wingdings" panose="05000000000000000000" pitchFamily="2" charset="2"/>
              <a:buChar char="§"/>
            </a:pPr>
            <a:r>
              <a:rPr lang="en-GB" sz="1600" b="1">
                <a:latin typeface="Century Gothic" panose="020B0502020202020204" pitchFamily="34" charset="0"/>
              </a:rPr>
              <a:t>Do not keep money that has been fundraised in cash in a ‘safe’ place. </a:t>
            </a:r>
            <a:r>
              <a:rPr lang="en-GB" sz="1600">
                <a:latin typeface="Century Gothic" panose="020B0502020202020204" pitchFamily="34" charset="0"/>
              </a:rPr>
              <a:t>It’s probably not safe, pay it in to the SU Reception as soon as possible.</a:t>
            </a:r>
          </a:p>
          <a:p>
            <a:endParaRPr lang="en-GB" sz="1600" u="sng">
              <a:latin typeface="Century Gothic" panose="020B0502020202020204" pitchFamily="34" charset="0"/>
            </a:endParaRPr>
          </a:p>
          <a:p>
            <a:pPr marL="342900" indent="-342900">
              <a:buFont typeface="Wingdings" panose="05000000000000000000" pitchFamily="2" charset="2"/>
              <a:buChar char="§"/>
            </a:pPr>
            <a:r>
              <a:rPr lang="en-GB" sz="1600" b="1">
                <a:latin typeface="Century Gothic"/>
              </a:rPr>
              <a:t>Do not open any other bank accounts relating to the society or in the society name. </a:t>
            </a:r>
            <a:r>
              <a:rPr lang="en-GB" sz="1600">
                <a:latin typeface="Century Gothic"/>
              </a:rPr>
              <a:t>It’s illegal.</a:t>
            </a:r>
            <a:endParaRPr lang="en-GB" sz="1600" u="sng">
              <a:latin typeface="Century Gothic" panose="020B0502020202020204" pitchFamily="34" charset="0"/>
            </a:endParaRPr>
          </a:p>
          <a:p>
            <a:endParaRPr lang="en-GB" sz="1600">
              <a:latin typeface="Century Gothic" panose="020B0502020202020204" pitchFamily="34" charset="0"/>
            </a:endParaRPr>
          </a:p>
          <a:p>
            <a:pPr marL="342900" indent="-342900">
              <a:buFont typeface="Wingdings" panose="05000000000000000000" pitchFamily="2" charset="2"/>
              <a:buChar char="§"/>
            </a:pPr>
            <a:r>
              <a:rPr lang="en-GB" sz="1600" b="1">
                <a:latin typeface="Century Gothic" panose="020B0502020202020204" pitchFamily="34" charset="0"/>
              </a:rPr>
              <a:t>If your committee does not complete it’s obligations, payments will be withheld and society activity may be suspended.</a:t>
            </a:r>
          </a:p>
          <a:p>
            <a:endParaRPr lang="en-GB" sz="2400">
              <a:latin typeface="Century Gothic" panose="020B0502020202020204" pitchFamily="34" charset="0"/>
            </a:endParaRPr>
          </a:p>
        </p:txBody>
      </p:sp>
      <p:pic>
        <p:nvPicPr>
          <p:cNvPr id="7" name="Picture 6" descr="A logo for a university&#10;&#10;AI-generated content may be incorrect.">
            <a:extLst>
              <a:ext uri="{FF2B5EF4-FFF2-40B4-BE49-F238E27FC236}">
                <a16:creationId xmlns:a16="http://schemas.microsoft.com/office/drawing/2014/main" id="{22EFDDA5-D80C-179B-80D8-572B3D637D5F}"/>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584427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184192"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a:rPr>
              <a:t>Q&amp;A</a:t>
            </a:r>
            <a:endParaRPr lang="en-US" sz="4000" b="1">
              <a:solidFill>
                <a:schemeClr val="tx1"/>
              </a:solidFill>
              <a:latin typeface="Century Gothic" panose="020B0502020202020204" pitchFamily="34" charset="0"/>
            </a:endParaRP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5121" y="2348880"/>
            <a:ext cx="5029539" cy="707886"/>
          </a:xfrm>
          <a:prstGeom prst="rect">
            <a:avLst/>
          </a:prstGeom>
          <a:noFill/>
        </p:spPr>
        <p:txBody>
          <a:bodyPr wrap="square" rtlCol="0">
            <a:spAutoFit/>
          </a:bodyPr>
          <a:lstStyle/>
          <a:p>
            <a:pPr>
              <a:buFont typeface="Wingdings" pitchFamily="2" charset="2"/>
              <a:buChar char="Ø"/>
            </a:pPr>
            <a:endParaRPr lang="en-GB" sz="2000"/>
          </a:p>
          <a:p>
            <a:pPr>
              <a:buFont typeface="Wingdings" pitchFamily="2" charset="2"/>
              <a:buChar char="Ø"/>
            </a:pPr>
            <a:endParaRPr lang="en-GB" sz="2000"/>
          </a:p>
        </p:txBody>
      </p:sp>
      <p:sp>
        <p:nvSpPr>
          <p:cNvPr id="3" name="TextBox 2"/>
          <p:cNvSpPr txBox="1"/>
          <p:nvPr/>
        </p:nvSpPr>
        <p:spPr>
          <a:xfrm>
            <a:off x="293021" y="1504816"/>
            <a:ext cx="8496943" cy="483209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
            </a:pPr>
            <a:endParaRPr lang="en-GB" sz="2000">
              <a:latin typeface="Century Gothic"/>
            </a:endParaRPr>
          </a:p>
          <a:p>
            <a:r>
              <a:rPr lang="en-GB" sz="2000" dirty="0">
                <a:latin typeface="Century Gothic"/>
              </a:rPr>
              <a:t>We now have time for some questions.</a:t>
            </a:r>
            <a:endParaRPr lang="en-GB" sz="2000" dirty="0">
              <a:latin typeface="Century Gothic"/>
              <a:cs typeface="Calibri"/>
            </a:endParaRPr>
          </a:p>
          <a:p>
            <a:endParaRPr lang="en-GB" sz="2000">
              <a:latin typeface="Century Gothic"/>
            </a:endParaRPr>
          </a:p>
          <a:p>
            <a:r>
              <a:rPr lang="en-GB" sz="2000" dirty="0">
                <a:latin typeface="Century Gothic"/>
              </a:rPr>
              <a:t>If </a:t>
            </a:r>
            <a:r>
              <a:rPr lang="en-GB" sz="2000" dirty="0">
                <a:latin typeface="Century Gothic"/>
                <a:ea typeface="+mn-lt"/>
                <a:cs typeface="+mn-lt"/>
              </a:rPr>
              <a:t>your </a:t>
            </a:r>
            <a:r>
              <a:rPr lang="en-GB" sz="2000" dirty="0">
                <a:latin typeface="Century Gothic"/>
              </a:rPr>
              <a:t>question </a:t>
            </a:r>
            <a:r>
              <a:rPr lang="en-GB" sz="2000" dirty="0">
                <a:latin typeface="Century Gothic"/>
                <a:ea typeface="+mn-lt"/>
                <a:cs typeface="+mn-lt"/>
              </a:rPr>
              <a:t>is very specific to your society, please email us </a:t>
            </a:r>
            <a:r>
              <a:rPr lang="en-GB" sz="2000" dirty="0">
                <a:latin typeface="Century Gothic"/>
              </a:rPr>
              <a:t>or come see us in </a:t>
            </a:r>
            <a:r>
              <a:rPr lang="en-GB" sz="2000" dirty="0">
                <a:latin typeface="Century Gothic"/>
                <a:ea typeface="+mn-lt"/>
                <a:cs typeface="+mn-lt"/>
              </a:rPr>
              <a:t>The Communities Hub (Located in </a:t>
            </a:r>
            <a:r>
              <a:rPr lang="en-GB" sz="2000" dirty="0" err="1">
                <a:latin typeface="Century Gothic"/>
                <a:ea typeface="+mn-lt"/>
                <a:cs typeface="+mn-lt"/>
              </a:rPr>
              <a:t>sq</a:t>
            </a:r>
            <a:r>
              <a:rPr lang="en-GB" sz="2000" dirty="0">
                <a:latin typeface="Century Gothic"/>
                <a:ea typeface="+mn-lt"/>
                <a:cs typeface="+mn-lt"/>
              </a:rPr>
              <a:t> 4 inside reception).</a:t>
            </a:r>
            <a:endParaRPr lang="en-GB" sz="2000" dirty="0">
              <a:latin typeface="Century Gothic"/>
              <a:cs typeface="Calibri"/>
            </a:endParaRPr>
          </a:p>
          <a:p>
            <a:endParaRPr lang="en-GB" sz="2000">
              <a:latin typeface="Century Gothic"/>
              <a:ea typeface="+mn-lt"/>
              <a:cs typeface="+mn-lt"/>
            </a:endParaRPr>
          </a:p>
          <a:p>
            <a:r>
              <a:rPr lang="en-GB" sz="2000" dirty="0">
                <a:latin typeface="Century Gothic"/>
                <a:ea typeface="+mn-lt"/>
                <a:cs typeface="+mn-lt"/>
              </a:rPr>
              <a:t>These slides will be sent out after the meeting </a:t>
            </a:r>
            <a:endParaRPr lang="en-GB" sz="2000" dirty="0">
              <a:cs typeface="Calibri"/>
            </a:endParaRPr>
          </a:p>
          <a:p>
            <a:endParaRPr lang="en-GB">
              <a:cs typeface="Calibri"/>
            </a:endParaRP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endParaRPr lang="en-GB"/>
          </a:p>
          <a:p>
            <a:pPr marL="342900" indent="-342900">
              <a:buFont typeface="Wingdings" panose="05000000000000000000" pitchFamily="2" charset="2"/>
              <a:buChar char="§"/>
            </a:pPr>
            <a:endParaRPr lang="en-GB"/>
          </a:p>
          <a:p>
            <a:pPr marL="342900" indent="-342900">
              <a:buFont typeface="Wingdings" panose="05000000000000000000" pitchFamily="2" charset="2"/>
              <a:buChar char="§"/>
            </a:pPr>
            <a:endParaRPr lang="en-GB"/>
          </a:p>
          <a:p>
            <a:endParaRPr lang="en-GB">
              <a:ea typeface="Calibri"/>
              <a:cs typeface="Calibri"/>
            </a:endParaRPr>
          </a:p>
          <a:p>
            <a:pPr marL="342900" indent="-342900">
              <a:buFont typeface="Wingdings" panose="05000000000000000000" pitchFamily="2" charset="2"/>
              <a:buChar char="§"/>
            </a:pPr>
            <a:endParaRPr lang="en-GB" sz="1600">
              <a:latin typeface="Century Gothic"/>
            </a:endParaRPr>
          </a:p>
          <a:p>
            <a:endParaRPr lang="en-GB" sz="2400">
              <a:latin typeface="Century Gothic" panose="020B0502020202020204" pitchFamily="34" charset="0"/>
            </a:endParaRPr>
          </a:p>
        </p:txBody>
      </p:sp>
      <p:pic>
        <p:nvPicPr>
          <p:cNvPr id="7" name="Picture 6" descr="A logo for a university&#10;&#10;AI-generated content may be incorrect.">
            <a:extLst>
              <a:ext uri="{FF2B5EF4-FFF2-40B4-BE49-F238E27FC236}">
                <a16:creationId xmlns:a16="http://schemas.microsoft.com/office/drawing/2014/main" id="{DA3C95DC-3FF3-998E-5FD9-6E2F4E7335B9}"/>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232706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653" y="481422"/>
            <a:ext cx="8156694" cy="936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panose="020B0502020202020204" pitchFamily="34" charset="0"/>
              </a:rPr>
              <a:t>Weekly Finance Reports</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24360" y="1699909"/>
            <a:ext cx="8507526" cy="4708981"/>
          </a:xfrm>
          <a:prstGeom prst="rect">
            <a:avLst/>
          </a:prstGeom>
          <a:noFill/>
        </p:spPr>
        <p:txBody>
          <a:bodyPr wrap="square" lIns="91440" tIns="45720" rIns="91440" bIns="45720" rtlCol="0" anchor="t">
            <a:spAutoFit/>
          </a:bodyPr>
          <a:lstStyle/>
          <a:p>
            <a:r>
              <a:rPr lang="en-GB" sz="2000" b="1" dirty="0">
                <a:latin typeface="Century Gothic"/>
              </a:rPr>
              <a:t>These reports are sent to the listed President and Treasurer only. </a:t>
            </a:r>
          </a:p>
          <a:p>
            <a:r>
              <a:rPr lang="en-GB" sz="2000" dirty="0">
                <a:latin typeface="Century Gothic"/>
              </a:rPr>
              <a:t>If you aren’t receiving these updates, check we have the right details for your society.</a:t>
            </a:r>
          </a:p>
          <a:p>
            <a:endParaRPr lang="en-GB" sz="2000" b="1" dirty="0">
              <a:latin typeface="Century Gothic"/>
            </a:endParaRPr>
          </a:p>
          <a:p>
            <a:r>
              <a:rPr lang="en-GB" sz="2000" b="1" dirty="0">
                <a:latin typeface="Century Gothic"/>
              </a:rPr>
              <a:t>They are automatically sent out end of every week via email.</a:t>
            </a:r>
          </a:p>
          <a:p>
            <a:endParaRPr lang="en-GB" sz="2000" dirty="0">
              <a:latin typeface="Century Gothic"/>
            </a:endParaRPr>
          </a:p>
          <a:p>
            <a:r>
              <a:rPr lang="en-US" sz="2000" dirty="0">
                <a:latin typeface="Century Gothic"/>
              </a:rPr>
              <a:t>It’s the responsibility of the treasurer to check these weekly reports and flag any issues – email suexpenses@essex.ac.uk if you notice any concerns. </a:t>
            </a:r>
            <a:r>
              <a:rPr lang="en-US" sz="2000" dirty="0">
                <a:solidFill>
                  <a:srgbClr val="FF0000"/>
                </a:solidFill>
                <a:latin typeface="Century Gothic"/>
              </a:rPr>
              <a:t>Please note that income and expenses will likely not show in your reports until the following month (by 15th).</a:t>
            </a:r>
          </a:p>
          <a:p>
            <a:endParaRPr lang="en-GB" sz="2000" dirty="0">
              <a:latin typeface="Century Gothic"/>
            </a:endParaRPr>
          </a:p>
          <a:p>
            <a:r>
              <a:rPr lang="en-GB" sz="2000" dirty="0">
                <a:latin typeface="Century Gothic"/>
              </a:rPr>
              <a:t>Any member of your society has the right to view the finance report. They can request to view the weekly finance report by submitting a request in writing (email) to </a:t>
            </a:r>
            <a:r>
              <a:rPr lang="en-GB" sz="2000" dirty="0">
                <a:latin typeface="Century Gothic"/>
                <a:hlinkClick r:id="rId3"/>
              </a:rPr>
              <a:t>susouthend@essex.ac.uk</a:t>
            </a:r>
            <a:endParaRPr lang="en-GB" sz="2000" dirty="0">
              <a:latin typeface="Century Gothic"/>
            </a:endParaRPr>
          </a:p>
          <a:p>
            <a:r>
              <a:rPr lang="en-GB" sz="2000" dirty="0">
                <a:latin typeface="Century Gothic"/>
              </a:rPr>
              <a:t>. </a:t>
            </a:r>
          </a:p>
        </p:txBody>
      </p:sp>
      <p:pic>
        <p:nvPicPr>
          <p:cNvPr id="6" name="Picture 5" descr="A logo for a university&#10;&#10;AI-generated content may be incorrect.">
            <a:extLst>
              <a:ext uri="{FF2B5EF4-FFF2-40B4-BE49-F238E27FC236}">
                <a16:creationId xmlns:a16="http://schemas.microsoft.com/office/drawing/2014/main" id="{D52C0B34-FB47-AF0A-C5A3-79DA5AAA5262}"/>
              </a:ext>
            </a:extLst>
          </p:cNvPr>
          <p:cNvPicPr>
            <a:picLocks noChangeAspect="1"/>
          </p:cNvPicPr>
          <p:nvPr/>
        </p:nvPicPr>
        <p:blipFill>
          <a:blip r:embed="rId4"/>
          <a:stretch>
            <a:fillRect/>
          </a:stretch>
        </p:blipFill>
        <p:spPr>
          <a:xfrm>
            <a:off x="8026399" y="5769904"/>
            <a:ext cx="898429" cy="898429"/>
          </a:xfrm>
          <a:prstGeom prst="rect">
            <a:avLst/>
          </a:prstGeom>
        </p:spPr>
      </p:pic>
    </p:spTree>
    <p:extLst>
      <p:ext uri="{BB962C8B-B14F-4D97-AF65-F5344CB8AC3E}">
        <p14:creationId xmlns:p14="http://schemas.microsoft.com/office/powerpoint/2010/main" val="385981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278" y="346567"/>
            <a:ext cx="8496944" cy="706169"/>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panose="020B0502020202020204" pitchFamily="34" charset="0"/>
              </a:rPr>
              <a:t>Understanding Your Account</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090" y="6328385"/>
            <a:ext cx="2520280" cy="923330"/>
          </a:xfrm>
          <a:prstGeom prst="rect">
            <a:avLst/>
          </a:prstGeom>
          <a:noFill/>
        </p:spPr>
        <p:txBody>
          <a:bodyPr wrap="square" lIns="91440" tIns="45720" rIns="91440" bIns="45720" rtlCol="0" anchor="t">
            <a:spAutoFit/>
          </a:bodyPr>
          <a:lstStyle/>
          <a:p>
            <a:pPr algn="ctr"/>
            <a:r>
              <a:rPr lang="en-GB">
                <a:latin typeface="Century Gothic" panose="020B0502020202020204" pitchFamily="34" charset="0"/>
                <a:hlinkClick r:id="rId3"/>
              </a:rPr>
              <a:t>susocs@essex.ac.uk</a:t>
            </a:r>
            <a:endParaRPr lang="en-GB">
              <a:latin typeface="Century Gothic" panose="020B0502020202020204" pitchFamily="34" charset="0"/>
            </a:endParaRPr>
          </a:p>
          <a:p>
            <a:pPr algn="ctr"/>
            <a:endParaRPr lang="en-GB">
              <a:latin typeface="Century Gothic" panose="020B0502020202020204" pitchFamily="34" charset="0"/>
            </a:endParaRPr>
          </a:p>
          <a:p>
            <a:pPr algn="ctr"/>
            <a:endParaRPr lang="en-GB">
              <a:latin typeface="Century Gothic" panose="020B0502020202020204" pitchFamily="34" charset="0"/>
            </a:endParaRPr>
          </a:p>
        </p:txBody>
      </p:sp>
      <p:sp>
        <p:nvSpPr>
          <p:cNvPr id="3" name="TextBox 2">
            <a:extLst>
              <a:ext uri="{FF2B5EF4-FFF2-40B4-BE49-F238E27FC236}">
                <a16:creationId xmlns:a16="http://schemas.microsoft.com/office/drawing/2014/main" id="{D84BE05D-2D74-4B05-DB26-7EE11EA07C71}"/>
              </a:ext>
            </a:extLst>
          </p:cNvPr>
          <p:cNvSpPr txBox="1"/>
          <p:nvPr/>
        </p:nvSpPr>
        <p:spPr>
          <a:xfrm>
            <a:off x="433667" y="5004946"/>
            <a:ext cx="5763645" cy="1323439"/>
          </a:xfrm>
          <a:prstGeom prst="rect">
            <a:avLst/>
          </a:prstGeom>
          <a:noFill/>
        </p:spPr>
        <p:txBody>
          <a:bodyPr wrap="square" lIns="91440" tIns="45720" rIns="91440" bIns="45720" rtlCol="0" anchor="t">
            <a:spAutoFit/>
          </a:bodyPr>
          <a:lstStyle/>
          <a:p>
            <a:endParaRPr lang="en-GB" sz="2000">
              <a:latin typeface="Century Gothic"/>
            </a:endParaRPr>
          </a:p>
          <a:p>
            <a:pPr marL="342900" indent="-342900">
              <a:buFont typeface="Arial" panose="020B0604020202020204" pitchFamily="34" charset="0"/>
              <a:buChar char="•"/>
            </a:pPr>
            <a:r>
              <a:rPr lang="en-GB" sz="2000">
                <a:latin typeface="Century Gothic"/>
              </a:rPr>
              <a:t>Income/fundraising is all positive</a:t>
            </a:r>
          </a:p>
          <a:p>
            <a:pPr marL="342900" indent="-342900">
              <a:buFont typeface="Arial" panose="020B0604020202020204" pitchFamily="34" charset="0"/>
              <a:buChar char="•"/>
            </a:pPr>
            <a:r>
              <a:rPr lang="en-GB" sz="2000">
                <a:latin typeface="Century Gothic"/>
              </a:rPr>
              <a:t>Expenditure/spending is all negative</a:t>
            </a:r>
          </a:p>
          <a:p>
            <a:pPr marL="342900" indent="-342900">
              <a:buFont typeface="Arial" panose="020B0604020202020204" pitchFamily="34" charset="0"/>
              <a:buChar char="•"/>
            </a:pPr>
            <a:endParaRPr lang="en-GB" sz="2000">
              <a:latin typeface="Century Gothic"/>
            </a:endParaRPr>
          </a:p>
        </p:txBody>
      </p:sp>
      <p:pic>
        <p:nvPicPr>
          <p:cNvPr id="6" name="Picture 5">
            <a:extLst>
              <a:ext uri="{FF2B5EF4-FFF2-40B4-BE49-F238E27FC236}">
                <a16:creationId xmlns:a16="http://schemas.microsoft.com/office/drawing/2014/main" id="{0346C680-1628-2C47-2458-56A2A98F09EE}"/>
              </a:ext>
            </a:extLst>
          </p:cNvPr>
          <p:cNvPicPr>
            <a:picLocks noChangeAspect="1"/>
          </p:cNvPicPr>
          <p:nvPr/>
        </p:nvPicPr>
        <p:blipFill rotWithShape="1">
          <a:blip r:embed="rId4"/>
          <a:srcRect r="2042"/>
          <a:stretch/>
        </p:blipFill>
        <p:spPr>
          <a:xfrm>
            <a:off x="506272" y="1061200"/>
            <a:ext cx="7854432" cy="4152436"/>
          </a:xfrm>
          <a:prstGeom prst="rect">
            <a:avLst/>
          </a:prstGeom>
        </p:spPr>
      </p:pic>
      <p:sp>
        <p:nvSpPr>
          <p:cNvPr id="7" name="Rectangle 6">
            <a:extLst>
              <a:ext uri="{FF2B5EF4-FFF2-40B4-BE49-F238E27FC236}">
                <a16:creationId xmlns:a16="http://schemas.microsoft.com/office/drawing/2014/main" id="{277EA48A-E245-F107-64D7-FE9C970D9553}"/>
              </a:ext>
            </a:extLst>
          </p:cNvPr>
          <p:cNvSpPr/>
          <p:nvPr/>
        </p:nvSpPr>
        <p:spPr>
          <a:xfrm>
            <a:off x="6372200" y="3750462"/>
            <a:ext cx="2030237" cy="6480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45DD5C2-94F2-A6DB-64B8-4D313F8EDE5C}"/>
              </a:ext>
            </a:extLst>
          </p:cNvPr>
          <p:cNvSpPr/>
          <p:nvPr/>
        </p:nvSpPr>
        <p:spPr>
          <a:xfrm>
            <a:off x="4829757" y="4797152"/>
            <a:ext cx="864096" cy="4249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E12BDBAC-69FF-924D-9CCF-671BD442DE32}"/>
              </a:ext>
            </a:extLst>
          </p:cNvPr>
          <p:cNvSpPr txBox="1"/>
          <p:nvPr/>
        </p:nvSpPr>
        <p:spPr>
          <a:xfrm>
            <a:off x="5959407" y="4651003"/>
            <a:ext cx="2731446" cy="707886"/>
          </a:xfrm>
          <a:prstGeom prst="rect">
            <a:avLst/>
          </a:prstGeom>
          <a:noFill/>
        </p:spPr>
        <p:txBody>
          <a:bodyPr wrap="square" lIns="91440" tIns="45720" rIns="91440" bIns="45720" rtlCol="0" anchor="t">
            <a:spAutoFit/>
          </a:bodyPr>
          <a:lstStyle/>
          <a:p>
            <a:r>
              <a:rPr lang="en-GB" sz="2000">
                <a:latin typeface="Century Gothic"/>
              </a:rPr>
              <a:t>Total amount in the account available</a:t>
            </a:r>
          </a:p>
        </p:txBody>
      </p:sp>
      <p:pic>
        <p:nvPicPr>
          <p:cNvPr id="12" name="Picture 11" descr="A logo for a university&#10;&#10;AI-generated content may be incorrect.">
            <a:extLst>
              <a:ext uri="{FF2B5EF4-FFF2-40B4-BE49-F238E27FC236}">
                <a16:creationId xmlns:a16="http://schemas.microsoft.com/office/drawing/2014/main" id="{1B43FEAA-2DD3-5C3B-7612-32FEF6B45E11}"/>
              </a:ext>
            </a:extLst>
          </p:cNvPr>
          <p:cNvPicPr>
            <a:picLocks noChangeAspect="1"/>
          </p:cNvPicPr>
          <p:nvPr/>
        </p:nvPicPr>
        <p:blipFill>
          <a:blip r:embed="rId5"/>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335457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496944" cy="1244104"/>
          </a:xfrm>
          <a:ln w="57150">
            <a:noFill/>
          </a:ln>
        </p:spPr>
        <p:style>
          <a:lnRef idx="2">
            <a:schemeClr val="dk1"/>
          </a:lnRef>
          <a:fillRef idx="1">
            <a:schemeClr val="lt1"/>
          </a:fillRef>
          <a:effectRef idx="0">
            <a:schemeClr val="dk1"/>
          </a:effectRef>
          <a:fontRef idx="minor">
            <a:schemeClr val="dk1"/>
          </a:fontRef>
        </p:style>
        <p:txBody>
          <a:bodyPr>
            <a:noAutofit/>
          </a:bodyPr>
          <a:lstStyle/>
          <a:p>
            <a:r>
              <a:rPr lang="en-US" sz="4000" b="1">
                <a:solidFill>
                  <a:schemeClr val="tx1"/>
                </a:solidFill>
                <a:latin typeface="Century Gothic" panose="020B0502020202020204" pitchFamily="34" charset="0"/>
              </a:rPr>
              <a:t>What’s in Your Account? </a:t>
            </a:r>
          </a:p>
        </p:txBody>
      </p:sp>
      <p:sp>
        <p:nvSpPr>
          <p:cNvPr id="8" name="TextBox 7"/>
          <p:cNvSpPr txBox="1"/>
          <p:nvPr/>
        </p:nvSpPr>
        <p:spPr>
          <a:xfrm>
            <a:off x="899592" y="3212976"/>
            <a:ext cx="1008112" cy="369332"/>
          </a:xfrm>
          <a:prstGeom prst="rect">
            <a:avLst/>
          </a:prstGeom>
          <a:noFill/>
        </p:spPr>
        <p:txBody>
          <a:bodyPr wrap="square" rtlCol="0">
            <a:spAutoFit/>
          </a:bodyPr>
          <a:lstStyle/>
          <a:p>
            <a:r>
              <a:rPr lang="en-GB">
                <a:solidFill>
                  <a:schemeClr val="bg1"/>
                </a:solidFill>
              </a:rPr>
              <a:t>Picture?</a:t>
            </a:r>
            <a:endParaRPr lang="en-US">
              <a:solidFill>
                <a:schemeClr val="bg1"/>
              </a:solidFill>
            </a:endParaRPr>
          </a:p>
        </p:txBody>
      </p:sp>
      <p:sp>
        <p:nvSpPr>
          <p:cNvPr id="5" name="Rectangle 4"/>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8768" y="1482164"/>
            <a:ext cx="8352928" cy="447814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b="1" dirty="0">
                <a:latin typeface="Century Gothic"/>
              </a:rPr>
              <a:t>Membership Funds – </a:t>
            </a:r>
            <a:r>
              <a:rPr lang="en-GB" dirty="0">
                <a:latin typeface="Century Gothic"/>
              </a:rPr>
              <a:t>When people buy a membership for your society, the money (after VAT has been deducted) will display in your weekly finance report.</a:t>
            </a:r>
          </a:p>
          <a:p>
            <a:endParaRPr lang="en-GB">
              <a:latin typeface="Century Gothic" panose="020B0502020202020204" pitchFamily="34" charset="0"/>
            </a:endParaRPr>
          </a:p>
          <a:p>
            <a:pPr marL="285750" indent="-285750">
              <a:buFont typeface="Arial" panose="020B0604020202020204" pitchFamily="34" charset="0"/>
              <a:buChar char="•"/>
            </a:pPr>
            <a:r>
              <a:rPr lang="en-GB" b="1" dirty="0">
                <a:latin typeface="Century Gothic"/>
              </a:rPr>
              <a:t>Other Funds – </a:t>
            </a:r>
            <a:r>
              <a:rPr lang="en-GB" dirty="0">
                <a:latin typeface="Century Gothic"/>
              </a:rPr>
              <a:t>Any other funds will usually come from the following:</a:t>
            </a:r>
            <a:endParaRPr lang="en-GB" dirty="0">
              <a:latin typeface="Century Gothic" panose="020B0502020202020204" pitchFamily="34" charset="0"/>
            </a:endParaRPr>
          </a:p>
          <a:p>
            <a:pPr marL="285750" indent="-285750">
              <a:buFont typeface="Arial" panose="020B0604020202020204" pitchFamily="34" charset="0"/>
              <a:buChar char="•"/>
            </a:pPr>
            <a:endParaRPr lang="en-GB">
              <a:latin typeface="Century Gothic"/>
            </a:endParaRPr>
          </a:p>
          <a:p>
            <a:pPr marL="342900" indent="-342900">
              <a:buAutoNum type="arabicParenR"/>
            </a:pPr>
            <a:r>
              <a:rPr lang="en-GB" dirty="0">
                <a:latin typeface="Century Gothic"/>
              </a:rPr>
              <a:t>if you’ve paid money in that you’ve raised at an event</a:t>
            </a:r>
            <a:endParaRPr lang="en-GB" dirty="0">
              <a:latin typeface="Century Gothic" panose="020B0502020202020204" pitchFamily="34" charset="0"/>
            </a:endParaRPr>
          </a:p>
          <a:p>
            <a:pPr marL="342900" indent="-342900">
              <a:buFontTx/>
              <a:buAutoNum type="arabicParenR"/>
            </a:pPr>
            <a:r>
              <a:rPr lang="en-GB" dirty="0">
                <a:latin typeface="Century Gothic"/>
              </a:rPr>
              <a:t>money from ticket sales through the website (ticket</a:t>
            </a:r>
            <a:r>
              <a:rPr lang="en-GB" sz="1800" dirty="0">
                <a:latin typeface="Century Gothic"/>
              </a:rPr>
              <a:t>/website sales aren’t processed till the end of that month. Therefore, ticket income won’t show till </a:t>
            </a:r>
            <a:r>
              <a:rPr lang="en-GB" dirty="0">
                <a:latin typeface="Century Gothic"/>
              </a:rPr>
              <a:t>a month after</a:t>
            </a:r>
            <a:r>
              <a:rPr lang="en-GB" sz="1800" dirty="0">
                <a:latin typeface="Century Gothic"/>
              </a:rPr>
              <a:t>).</a:t>
            </a:r>
            <a:endParaRPr lang="en-GB" sz="2400" dirty="0">
              <a:latin typeface="Century Gothic"/>
            </a:endParaRPr>
          </a:p>
          <a:p>
            <a:pPr marL="342900" indent="-342900">
              <a:buAutoNum type="arabicParenR"/>
            </a:pPr>
            <a:endParaRPr lang="en-GB">
              <a:latin typeface="Century Gothic" panose="020B0502020202020204" pitchFamily="34" charset="0"/>
            </a:endParaRPr>
          </a:p>
          <a:p>
            <a:r>
              <a:rPr lang="en-GB" dirty="0">
                <a:latin typeface="Century Gothic"/>
              </a:rPr>
              <a:t>Both will have VAT deducted before going into your account.</a:t>
            </a:r>
            <a:br>
              <a:rPr lang="en-GB" dirty="0">
                <a:latin typeface="Century Gothic" panose="020B0502020202020204" pitchFamily="34" charset="0"/>
              </a:rPr>
            </a:br>
            <a:endParaRPr lang="en-GB">
              <a:highlight>
                <a:srgbClr val="FFFF00"/>
              </a:highlight>
              <a:latin typeface="Century Gothic"/>
            </a:endParaRPr>
          </a:p>
          <a:p>
            <a:r>
              <a:rPr lang="en-GB" dirty="0">
                <a:latin typeface="Century Gothic"/>
              </a:rPr>
              <a:t>External organisations can also make donations or sponsorships to your society, but please speak to the Societies team before arranging this. </a:t>
            </a:r>
            <a:br>
              <a:rPr lang="en-GB" sz="1500" dirty="0">
                <a:latin typeface="Century Gothic" panose="020B0502020202020204" pitchFamily="34" charset="0"/>
              </a:rPr>
            </a:br>
            <a:endParaRPr lang="en-GB" sz="1500">
              <a:latin typeface="Century Gothic" panose="020B0502020202020204" pitchFamily="34" charset="0"/>
            </a:endParaRPr>
          </a:p>
        </p:txBody>
      </p:sp>
      <p:pic>
        <p:nvPicPr>
          <p:cNvPr id="4" name="Picture 3" descr="A logo for a university&#10;&#10;AI-generated content may be incorrect.">
            <a:extLst>
              <a:ext uri="{FF2B5EF4-FFF2-40B4-BE49-F238E27FC236}">
                <a16:creationId xmlns:a16="http://schemas.microsoft.com/office/drawing/2014/main" id="{7660994E-29CD-0812-43DE-FB2987F41FC4}"/>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159972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20880" cy="792088"/>
          </a:xfrm>
        </p:spPr>
        <p:txBody>
          <a:bodyPr>
            <a:noAutofit/>
          </a:bodyPr>
          <a:lstStyle/>
          <a:p>
            <a:r>
              <a:rPr lang="en-GB" sz="4000" b="1">
                <a:latin typeface="Century Gothic" panose="020B0502020202020204" pitchFamily="34" charset="0"/>
              </a:rPr>
              <a:t>Value Added Tax (VAT)</a:t>
            </a:r>
          </a:p>
        </p:txBody>
      </p:sp>
      <p:sp>
        <p:nvSpPr>
          <p:cNvPr id="3" name="Content Placeholder 2"/>
          <p:cNvSpPr>
            <a:spLocks noGrp="1"/>
          </p:cNvSpPr>
          <p:nvPr>
            <p:ph idx="1"/>
          </p:nvPr>
        </p:nvSpPr>
        <p:spPr>
          <a:xfrm>
            <a:off x="390364" y="1711323"/>
            <a:ext cx="8363272" cy="3672408"/>
          </a:xfrm>
        </p:spPr>
        <p:txBody>
          <a:bodyPr vert="horz" lIns="91440" tIns="45720" rIns="91440" bIns="45720" rtlCol="0" anchor="t">
            <a:normAutofit/>
          </a:bodyPr>
          <a:lstStyle/>
          <a:p>
            <a:pPr marL="0" indent="0">
              <a:buNone/>
            </a:pPr>
            <a:r>
              <a:rPr lang="en-GB" sz="2000" b="1">
                <a:latin typeface="Century Gothic"/>
              </a:rPr>
              <a:t>Societies will pay VAT at a rate of 20% </a:t>
            </a:r>
            <a:r>
              <a:rPr lang="en-GB" sz="2000">
                <a:latin typeface="Century Gothic"/>
              </a:rPr>
              <a:t>on any income they receive (unless it is a donation), so make sure you factor this into spending and decision making with your money.</a:t>
            </a:r>
            <a:br>
              <a:rPr lang="en-GB" sz="2000">
                <a:latin typeface="Century Gothic" panose="020B0502020202020204" pitchFamily="34" charset="0"/>
              </a:rPr>
            </a:br>
            <a:br>
              <a:rPr lang="en-GB" sz="2000">
                <a:latin typeface="Century Gothic" panose="020B0502020202020204" pitchFamily="34" charset="0"/>
              </a:rPr>
            </a:br>
            <a:endParaRPr lang="en-GB" sz="2000">
              <a:latin typeface="Century Gothic" panose="020B0502020202020204" pitchFamily="34" charset="0"/>
            </a:endParaRPr>
          </a:p>
          <a:p>
            <a:pPr marL="0" indent="0">
              <a:buNone/>
            </a:pPr>
            <a:r>
              <a:rPr lang="en-GB" sz="2000">
                <a:latin typeface="Century Gothic"/>
              </a:rPr>
              <a:t>You can claim back any VAT you pay when you buy goods or pay for travel </a:t>
            </a:r>
            <a:r>
              <a:rPr lang="en-GB" sz="2000" b="1">
                <a:latin typeface="Century Gothic"/>
              </a:rPr>
              <a:t>but only if you ask for a VAT receipt when you pay</a:t>
            </a:r>
            <a:r>
              <a:rPr lang="en-GB" sz="2000">
                <a:latin typeface="Century Gothic"/>
              </a:rPr>
              <a:t>. This must show the VAT registration number and a breakdown of the VAT.</a:t>
            </a:r>
          </a:p>
          <a:p>
            <a:pPr marL="0" indent="0">
              <a:buNone/>
            </a:pPr>
            <a:endParaRPr lang="en-GB" sz="2000" i="1">
              <a:latin typeface="Century Gothic" panose="020B0502020202020204" pitchFamily="34" charset="0"/>
            </a:endParaRPr>
          </a:p>
          <a:p>
            <a:pPr marL="0" indent="0">
              <a:buNone/>
            </a:pPr>
            <a:r>
              <a:rPr lang="en-GB" sz="2000" i="1">
                <a:latin typeface="Century Gothic"/>
              </a:rPr>
              <a:t>Please note that not all companies are VAT registered</a:t>
            </a:r>
            <a:endParaRPr lang="en-GB" sz="2000" i="1">
              <a:latin typeface="Century Gothic" panose="020B0502020202020204" pitchFamily="34" charset="0"/>
            </a:endParaRPr>
          </a:p>
          <a:p>
            <a:pPr marL="0" indent="0">
              <a:buNone/>
            </a:pPr>
            <a:endParaRPr lang="en-GB" sz="1600">
              <a:latin typeface="Century Gothic" panose="020B0502020202020204" pitchFamily="34" charset="0"/>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5C762836-C890-D7CD-F496-65E3032AD09A}"/>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23836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920880" cy="792088"/>
          </a:xfrm>
        </p:spPr>
        <p:txBody>
          <a:bodyPr>
            <a:noAutofit/>
          </a:bodyPr>
          <a:lstStyle/>
          <a:p>
            <a:r>
              <a:rPr lang="en-GB" sz="4000" b="1">
                <a:latin typeface="Century Gothic" panose="020B0502020202020204" pitchFamily="34" charset="0"/>
              </a:rPr>
              <a:t>Value Added Tax (VAT)</a:t>
            </a:r>
          </a:p>
        </p:txBody>
      </p:sp>
      <p:sp>
        <p:nvSpPr>
          <p:cNvPr id="3" name="Content Placeholder 2"/>
          <p:cNvSpPr>
            <a:spLocks noGrp="1"/>
          </p:cNvSpPr>
          <p:nvPr>
            <p:ph idx="1"/>
          </p:nvPr>
        </p:nvSpPr>
        <p:spPr>
          <a:xfrm>
            <a:off x="390364" y="1412776"/>
            <a:ext cx="8363272" cy="3970955"/>
          </a:xfrm>
        </p:spPr>
        <p:txBody>
          <a:bodyPr vert="horz" lIns="91440" tIns="45720" rIns="91440" bIns="45720" rtlCol="0" anchor="t">
            <a:normAutofit fontScale="85000" lnSpcReduction="20000"/>
          </a:bodyPr>
          <a:lstStyle/>
          <a:p>
            <a:pPr marL="0" indent="0">
              <a:buNone/>
            </a:pPr>
            <a:r>
              <a:rPr lang="en-GB" sz="2000">
                <a:latin typeface="Century Gothic"/>
              </a:rPr>
              <a:t>How to calculate VAT:</a:t>
            </a:r>
          </a:p>
          <a:p>
            <a:pPr marL="0" indent="0">
              <a:buNone/>
            </a:pPr>
            <a:endParaRPr lang="en-GB" sz="2000">
              <a:latin typeface="Century Gothic" panose="020B0502020202020204" pitchFamily="34" charset="0"/>
            </a:endParaRPr>
          </a:p>
          <a:p>
            <a:pPr marL="0" indent="0">
              <a:buNone/>
            </a:pPr>
            <a:r>
              <a:rPr lang="en-GB" sz="2000">
                <a:latin typeface="Century Gothic"/>
              </a:rPr>
              <a:t>It is very important to allow for VAT when calculating your income versus costs, or you may make a loss.</a:t>
            </a:r>
          </a:p>
          <a:p>
            <a:pPr marL="0" indent="0">
              <a:buNone/>
            </a:pPr>
            <a:endParaRPr lang="en-GB" sz="2000" b="1">
              <a:latin typeface="Century Gothic" panose="020B0502020202020204" pitchFamily="34" charset="0"/>
            </a:endParaRPr>
          </a:p>
          <a:p>
            <a:pPr marL="0" indent="0" algn="ctr">
              <a:buNone/>
            </a:pPr>
            <a:r>
              <a:rPr lang="en-GB" sz="2000" b="1">
                <a:latin typeface="Century Gothic"/>
              </a:rPr>
              <a:t>*To calculate the VAT, just divide by 1.2 *</a:t>
            </a:r>
            <a:br>
              <a:rPr lang="en-GB" sz="2000" b="1">
                <a:latin typeface="Century Gothic" panose="020B0502020202020204" pitchFamily="34" charset="0"/>
              </a:rPr>
            </a:br>
            <a:br>
              <a:rPr lang="en-GB" sz="2000" b="1">
                <a:latin typeface="Century Gothic" panose="020B0502020202020204" pitchFamily="34" charset="0"/>
              </a:rPr>
            </a:br>
            <a:r>
              <a:rPr lang="en-GB" sz="2000">
                <a:latin typeface="Century Gothic"/>
              </a:rPr>
              <a:t>For example, if you charge £15 for an event.</a:t>
            </a:r>
          </a:p>
          <a:p>
            <a:pPr marL="0" indent="0" algn="ctr">
              <a:buNone/>
            </a:pPr>
            <a:r>
              <a:rPr lang="en-GB" sz="2000">
                <a:latin typeface="Century Gothic"/>
              </a:rPr>
              <a:t>£15 divided by 1.2 is £12.50, so this is the amount that would go into your society fund as income from a ticket.</a:t>
            </a:r>
          </a:p>
          <a:p>
            <a:pPr marL="0" indent="0" algn="ctr">
              <a:buNone/>
            </a:pPr>
            <a:endParaRPr lang="en-GB" sz="2000">
              <a:latin typeface="Century Gothic"/>
            </a:endParaRPr>
          </a:p>
          <a:p>
            <a:pPr marL="0" indent="0" algn="ctr">
              <a:buNone/>
            </a:pPr>
            <a:r>
              <a:rPr lang="en-GB" sz="2000">
                <a:solidFill>
                  <a:srgbClr val="000000"/>
                </a:solidFill>
                <a:latin typeface="Century Gothic"/>
                <a:cs typeface="Calibri"/>
              </a:rPr>
              <a:t>You can also multiply by 1.2 to calculate how much money you need to make before VAT to cover your costs. </a:t>
            </a:r>
          </a:p>
          <a:p>
            <a:pPr marL="0" indent="0" algn="ctr">
              <a:buNone/>
            </a:pPr>
            <a:endParaRPr lang="en-GB" sz="2000">
              <a:solidFill>
                <a:srgbClr val="000000"/>
              </a:solidFill>
              <a:latin typeface="Century Gothic"/>
              <a:cs typeface="Calibri"/>
            </a:endParaRPr>
          </a:p>
          <a:p>
            <a:pPr marL="0" indent="0" algn="ctr">
              <a:buNone/>
            </a:pPr>
            <a:r>
              <a:rPr lang="en-GB" sz="2000" b="1" i="1">
                <a:solidFill>
                  <a:srgbClr val="FF0000"/>
                </a:solidFill>
                <a:latin typeface="Century Gothic"/>
                <a:cs typeface="Calibri"/>
              </a:rPr>
              <a:t>Remember to add 20% onto your costs to cover VAT</a:t>
            </a:r>
          </a:p>
          <a:p>
            <a:pPr marL="0" indent="0">
              <a:buNone/>
            </a:pPr>
            <a:endParaRPr lang="en-GB" sz="2800">
              <a:cs typeface="Calibri"/>
            </a:endParaRPr>
          </a:p>
        </p:txBody>
      </p:sp>
      <p:sp>
        <p:nvSpPr>
          <p:cNvPr id="4" name="Rectangle 3"/>
          <p:cNvSpPr/>
          <p:nvPr/>
        </p:nvSpPr>
        <p:spPr>
          <a:xfrm>
            <a:off x="179512" y="188640"/>
            <a:ext cx="8784976" cy="6480720"/>
          </a:xfrm>
          <a:prstGeom prst="rect">
            <a:avLst/>
          </a:prstGeom>
          <a:noFill/>
          <a:ln w="38100">
            <a:solidFill>
              <a:srgbClr val="FE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for a university&#10;&#10;AI-generated content may be incorrect.">
            <a:extLst>
              <a:ext uri="{FF2B5EF4-FFF2-40B4-BE49-F238E27FC236}">
                <a16:creationId xmlns:a16="http://schemas.microsoft.com/office/drawing/2014/main" id="{48E4030A-0CC3-BEB7-54C4-6ED90FEFFD4E}"/>
              </a:ext>
            </a:extLst>
          </p:cNvPr>
          <p:cNvPicPr>
            <a:picLocks noChangeAspect="1"/>
          </p:cNvPicPr>
          <p:nvPr/>
        </p:nvPicPr>
        <p:blipFill>
          <a:blip r:embed="rId3"/>
          <a:stretch>
            <a:fillRect/>
          </a:stretch>
        </p:blipFill>
        <p:spPr>
          <a:xfrm>
            <a:off x="7956521" y="5660096"/>
            <a:ext cx="898429" cy="898429"/>
          </a:xfrm>
          <a:prstGeom prst="rect">
            <a:avLst/>
          </a:prstGeom>
        </p:spPr>
      </p:pic>
    </p:spTree>
    <p:extLst>
      <p:ext uri="{BB962C8B-B14F-4D97-AF65-F5344CB8AC3E}">
        <p14:creationId xmlns:p14="http://schemas.microsoft.com/office/powerpoint/2010/main" val="4045871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C5E0DE233EB449EE95D746AD93960" ma:contentTypeVersion="0" ma:contentTypeDescription="Create a new document." ma:contentTypeScope="" ma:versionID="20a76086570f981f6a101113f948907f">
  <xsd:schema xmlns:xsd="http://www.w3.org/2001/XMLSchema" xmlns:xs="http://www.w3.org/2001/XMLSchema" xmlns:p="http://schemas.microsoft.com/office/2006/metadata/properties" targetNamespace="http://schemas.microsoft.com/office/2006/metadata/properties" ma:root="true" ma:fieldsID="83e40b43bfe2529c56736152be0692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88A64-82E6-430C-BFE3-9DA13CEABE3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9A1A9A-0064-4C74-AA6B-C93F5D5D3A0A}">
  <ds:schemaRefs>
    <ds:schemaRef ds:uri="http://schemas.microsoft.com/sharepoint/v3/contenttype/forms"/>
  </ds:schemaRefs>
</ds:datastoreItem>
</file>

<file path=customXml/itemProps3.xml><?xml version="1.0" encoding="utf-8"?>
<ds:datastoreItem xmlns:ds="http://schemas.openxmlformats.org/officeDocument/2006/customXml" ds:itemID="{7476C2E8-D736-49B4-9D84-CB32B5AA207A}">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TC101790492[[fn=Sketchbook]]</Template>
  <TotalTime>0</TotalTime>
  <Words>3489</Words>
  <Application>Microsoft Office PowerPoint</Application>
  <PresentationFormat>On-screen Show (4:3)</PresentationFormat>
  <Paragraphs>374</Paragraphs>
  <Slides>41</Slides>
  <Notes>30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Finance Training 2025/26</vt:lpstr>
      <vt:lpstr>The Team</vt:lpstr>
      <vt:lpstr>What Are Your Roles?</vt:lpstr>
      <vt:lpstr>Your ‘Account’</vt:lpstr>
      <vt:lpstr>Weekly Finance Reports</vt:lpstr>
      <vt:lpstr>Understanding Your Account</vt:lpstr>
      <vt:lpstr>What’s in Your Account? </vt:lpstr>
      <vt:lpstr>Value Added Tax (VAT)</vt:lpstr>
      <vt:lpstr>Value Added Tax (VAT)</vt:lpstr>
      <vt:lpstr>Spending money</vt:lpstr>
      <vt:lpstr>Invoices</vt:lpstr>
      <vt:lpstr>Invoices</vt:lpstr>
      <vt:lpstr>Invoices</vt:lpstr>
      <vt:lpstr>Invoices</vt:lpstr>
      <vt:lpstr>Invoice deadlines</vt:lpstr>
      <vt:lpstr>Invoice reminders</vt:lpstr>
      <vt:lpstr>Claiming expenses</vt:lpstr>
      <vt:lpstr>PowerPoint Presentation</vt:lpstr>
      <vt:lpstr>PowerPoint Presentation</vt:lpstr>
      <vt:lpstr>PowerPoint Presentation</vt:lpstr>
      <vt:lpstr>PowerPoint Presentation</vt:lpstr>
      <vt:lpstr>PowerPoint Presentation</vt:lpstr>
      <vt:lpstr>VAT receipt </vt:lpstr>
      <vt:lpstr>VAT receipt (Amazon)</vt:lpstr>
      <vt:lpstr>RAG (Raise and Give)</vt:lpstr>
      <vt:lpstr>RAG (Raise and Give)</vt:lpstr>
      <vt:lpstr>Online tickets</vt:lpstr>
      <vt:lpstr>Online tickets</vt:lpstr>
      <vt:lpstr>PowerPoint Presentation</vt:lpstr>
      <vt:lpstr>PowerPoint Presentation</vt:lpstr>
      <vt:lpstr>PowerPoint Presentation</vt:lpstr>
      <vt:lpstr>PowerPoint Presentation</vt:lpstr>
      <vt:lpstr>Sponsorship</vt:lpstr>
      <vt:lpstr>Sponsorship</vt:lpstr>
      <vt:lpstr>Click Funding</vt:lpstr>
      <vt:lpstr>Donations</vt:lpstr>
      <vt:lpstr>Donations</vt:lpstr>
      <vt:lpstr>PowerPoint Presentation</vt:lpstr>
      <vt:lpstr>Final Tips/Reminders</vt:lpstr>
      <vt:lpstr>Final Tips/Reminders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Bloggs – Arts Convenor</dc:title>
  <dc:creator>tkdave</dc:creator>
  <cp:lastModifiedBy>Firmin, Alfie</cp:lastModifiedBy>
  <cp:revision>530</cp:revision>
  <cp:lastPrinted>2023-11-28T11:51:19Z</cp:lastPrinted>
  <dcterms:created xsi:type="dcterms:W3CDTF">2014-04-04T12:51:40Z</dcterms:created>
  <dcterms:modified xsi:type="dcterms:W3CDTF">2025-12-12T14:43:55Z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0x0101005C1C5E0DE233EB449EE95D746AD93960</vt:lpwstr>
  </property>
</Properties>
</file>