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78" r:id="rId2"/>
    <p:sldId id="391" r:id="rId3"/>
    <p:sldId id="401" r:id="rId4"/>
    <p:sldId id="402" r:id="rId5"/>
    <p:sldId id="381" r:id="rId6"/>
    <p:sldId id="385" r:id="rId7"/>
    <p:sldId id="386" r:id="rId8"/>
    <p:sldId id="393" r:id="rId9"/>
    <p:sldId id="384" r:id="rId10"/>
    <p:sldId id="392" r:id="rId11"/>
    <p:sldId id="403" r:id="rId12"/>
    <p:sldId id="404" r:id="rId13"/>
    <p:sldId id="388" r:id="rId14"/>
    <p:sldId id="410" r:id="rId15"/>
    <p:sldId id="389" r:id="rId16"/>
    <p:sldId id="411" r:id="rId17"/>
    <p:sldId id="390" r:id="rId18"/>
    <p:sldId id="405" r:id="rId19"/>
    <p:sldId id="406" r:id="rId20"/>
    <p:sldId id="387" r:id="rId21"/>
    <p:sldId id="394" r:id="rId22"/>
    <p:sldId id="408" r:id="rId23"/>
    <p:sldId id="407" r:id="rId24"/>
    <p:sldId id="414" r:id="rId25"/>
    <p:sldId id="413" r:id="rId26"/>
    <p:sldId id="395" r:id="rId27"/>
    <p:sldId id="397" r:id="rId28"/>
    <p:sldId id="396" r:id="rId29"/>
    <p:sldId id="409" r:id="rId30"/>
    <p:sldId id="382" r:id="rId31"/>
    <p:sldId id="412" r:id="rId32"/>
    <p:sldId id="38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B51352-9B17-F256-F700-5B34FB4F9039}" name="Soper, James K" initials="SK" userId="SQKWtNP2imH5HtYpk5PWDgTnmQ5uEn6vQVRY0cp9jN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E2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C77616-7CE7-4A9A-91D5-BC3ED87ABFFF}" v="11" dt="2025-12-12T16:26:35.3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Kirsty L" userId="LDeItOFeWmAf6isE8ARBSfT2G89Xx0MQ/j+O9IVcq18=" providerId="None" clId="Web-{94C77616-7CE7-4A9A-91D5-BC3ED87ABFFF}"/>
    <pc:docChg chg="modSld">
      <pc:chgData name="Matthew, Kirsty L" userId="LDeItOFeWmAf6isE8ARBSfT2G89Xx0MQ/j+O9IVcq18=" providerId="None" clId="Web-{94C77616-7CE7-4A9A-91D5-BC3ED87ABFFF}" dt="2025-12-12T16:26:35.329" v="13" actId="20577"/>
      <pc:docMkLst>
        <pc:docMk/>
      </pc:docMkLst>
      <pc:sldChg chg="modSp">
        <pc:chgData name="Matthew, Kirsty L" userId="LDeItOFeWmAf6isE8ARBSfT2G89Xx0MQ/j+O9IVcq18=" providerId="None" clId="Web-{94C77616-7CE7-4A9A-91D5-BC3ED87ABFFF}" dt="2025-12-12T16:26:35.329" v="13" actId="20577"/>
        <pc:sldMkLst>
          <pc:docMk/>
          <pc:sldMk cId="3770829921" sldId="412"/>
        </pc:sldMkLst>
        <pc:spChg chg="mod">
          <ac:chgData name="Matthew, Kirsty L" userId="LDeItOFeWmAf6isE8ARBSfT2G89Xx0MQ/j+O9IVcq18=" providerId="None" clId="Web-{94C77616-7CE7-4A9A-91D5-BC3ED87ABFFF}" dt="2025-12-12T16:26:35.329" v="13" actId="20577"/>
          <ac:spMkLst>
            <pc:docMk/>
            <pc:sldMk cId="3770829921" sldId="412"/>
            <ac:spMk id="4" creationId="{94265554-287D-4FE9-AD16-AB3FFA508E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1999E-E4FC-4F06-8B91-A45833C0F446}" type="datetimeFigureOut">
              <a:rPr lang="en-GB" smtClean="0"/>
              <a:t>12/12/2025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869C6-2C7C-4B7E-BB88-693CAA8F82D7}" type="slidenum">
              <a:rPr lang="en-GB" smtClean="0"/>
              <a:t>‹#›</a:t>
            </a:fld>
            <a:endParaRPr lang="en-GB"/>
          </a:p>
        </p:txBody>
      </p:sp>
    </p:spTree>
    <p:extLst>
      <p:ext uri="{BB962C8B-B14F-4D97-AF65-F5344CB8AC3E}">
        <p14:creationId xmlns:p14="http://schemas.microsoft.com/office/powerpoint/2010/main" val="1406120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a:ea typeface="Calibri"/>
                <a:cs typeface="Calibri"/>
              </a:rPr>
              <a:t>This is a great skill to learn as likely you will need an understanding of risk assessments in a future career</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a:t>
            </a:fld>
            <a:endParaRPr lang="en-GB"/>
          </a:p>
        </p:txBody>
      </p:sp>
    </p:spTree>
    <p:extLst>
      <p:ext uri="{BB962C8B-B14F-4D97-AF65-F5344CB8AC3E}">
        <p14:creationId xmlns:p14="http://schemas.microsoft.com/office/powerpoint/2010/main" val="3401496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dirty="0">
                <a:ea typeface="Calibri"/>
                <a:cs typeface="Calibri"/>
              </a:rPr>
              <a:t>Think about who might come into contact with the hazard, might not just be those attending the event. Is your event open to just members, or other students as well.</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11</a:t>
            </a:fld>
            <a:endParaRPr lang="en-GB"/>
          </a:p>
        </p:txBody>
      </p:sp>
    </p:spTree>
    <p:extLst>
      <p:ext uri="{BB962C8B-B14F-4D97-AF65-F5344CB8AC3E}">
        <p14:creationId xmlns:p14="http://schemas.microsoft.com/office/powerpoint/2010/main" val="1736818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12</a:t>
            </a:fld>
            <a:endParaRPr lang="en-GB"/>
          </a:p>
        </p:txBody>
      </p:sp>
    </p:spTree>
    <p:extLst>
      <p:ext uri="{BB962C8B-B14F-4D97-AF65-F5344CB8AC3E}">
        <p14:creationId xmlns:p14="http://schemas.microsoft.com/office/powerpoint/2010/main" val="594055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dirty="0">
                <a:ea typeface="Calibri"/>
                <a:cs typeface="Calibri"/>
              </a:rPr>
              <a:t>Use your own judgement to decide how likely the hazard could cause harm. There isn't a right or wrong answer, use common sense to evaluate.</a:t>
            </a:r>
            <a:br>
              <a:rPr lang="en-US" dirty="0">
                <a:ea typeface="Calibri"/>
                <a:cs typeface="+mn-lt"/>
              </a:rPr>
            </a:br>
            <a:br>
              <a:rPr lang="en-US" dirty="0">
                <a:ea typeface="Calibri"/>
                <a:cs typeface="+mn-lt"/>
              </a:rPr>
            </a:br>
            <a:r>
              <a:rPr lang="en-US" dirty="0">
                <a:ea typeface="Calibri"/>
                <a:cs typeface="+mn-lt"/>
              </a:rPr>
              <a:t>When evaluating the risk, it's important to remember this is the likelihood of the hazard causing harm without any control measures.</a:t>
            </a:r>
            <a:br>
              <a:rPr lang="en-US" dirty="0">
                <a:ea typeface="Calibri"/>
                <a:cs typeface="+mn-lt"/>
              </a:rPr>
            </a:br>
            <a:br>
              <a:rPr lang="en-US" dirty="0">
                <a:ea typeface="Calibri"/>
                <a:cs typeface="+mn-lt"/>
              </a:rPr>
            </a:br>
            <a:r>
              <a:rPr lang="en-US" dirty="0">
                <a:ea typeface="Calibri"/>
                <a:cs typeface="Calibri"/>
              </a:rPr>
              <a:t>e.g. Tripping over an electrical cable is very likely if no control measures are put in place, so would give that a score of 6. Once you have put control measures in place e.g. cable cover which secures the cable and makes it visibly identifiable, this likelihood would reduce to a </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13</a:t>
            </a:fld>
            <a:endParaRPr lang="en-GB"/>
          </a:p>
        </p:txBody>
      </p:sp>
    </p:spTree>
    <p:extLst>
      <p:ext uri="{BB962C8B-B14F-4D97-AF65-F5344CB8AC3E}">
        <p14:creationId xmlns:p14="http://schemas.microsoft.com/office/powerpoint/2010/main" val="3035277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dirty="0">
                <a:ea typeface="Calibri"/>
                <a:cs typeface="Calibri"/>
              </a:rPr>
              <a:t>Use your own judgement to decide how likely the hazard could cause harm. There isn't a right or wrong answer, use common sense to evaluate.</a:t>
            </a:r>
            <a:br>
              <a:rPr lang="en-US" dirty="0">
                <a:ea typeface="Calibri"/>
                <a:cs typeface="+mn-lt"/>
              </a:rPr>
            </a:br>
            <a:br>
              <a:rPr lang="en-US" dirty="0">
                <a:ea typeface="Calibri"/>
                <a:cs typeface="+mn-lt"/>
              </a:rPr>
            </a:br>
            <a:r>
              <a:rPr lang="en-US" dirty="0">
                <a:ea typeface="Calibri"/>
                <a:cs typeface="+mn-lt"/>
              </a:rPr>
              <a:t>When evaluating the risk, it's important to remember this is the likelihood of the hazard causing harm without any control measures.</a:t>
            </a:r>
            <a:br>
              <a:rPr lang="en-US" dirty="0">
                <a:ea typeface="Calibri"/>
                <a:cs typeface="+mn-lt"/>
              </a:rPr>
            </a:br>
            <a:br>
              <a:rPr lang="en-US" dirty="0">
                <a:ea typeface="Calibri"/>
                <a:cs typeface="+mn-lt"/>
              </a:rPr>
            </a:br>
            <a:r>
              <a:rPr lang="en-US" dirty="0">
                <a:ea typeface="Calibri"/>
                <a:cs typeface="Calibri"/>
              </a:rPr>
              <a:t>e.g. Tripping over an electrical cable is very likely if no control measures are put in place, so would give that a score of 6. Once you have put control measures in place e.g. cable cover which secures the cable and makes it visibly identifiable, this likelihood would reduce to a </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14</a:t>
            </a:fld>
            <a:endParaRPr lang="en-GB"/>
          </a:p>
        </p:txBody>
      </p:sp>
    </p:spTree>
    <p:extLst>
      <p:ext uri="{BB962C8B-B14F-4D97-AF65-F5344CB8AC3E}">
        <p14:creationId xmlns:p14="http://schemas.microsoft.com/office/powerpoint/2010/main" val="1039123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a:ea typeface="Calibri"/>
                <a:cs typeface="Calibri"/>
              </a:rPr>
              <a:t>Again use your collective judgement to think about if the hazard happened, how serious could the outcome be?</a:t>
            </a:r>
            <a:br>
              <a:rPr lang="en-US">
                <a:ea typeface="Calibri"/>
                <a:cs typeface="+mn-lt"/>
              </a:rPr>
            </a:br>
            <a:br>
              <a:rPr lang="en-US">
                <a:ea typeface="Calibri"/>
                <a:cs typeface="+mn-lt"/>
              </a:rPr>
            </a:br>
            <a:r>
              <a:rPr lang="en-US">
                <a:ea typeface="Calibri"/>
                <a:cs typeface="Calibri"/>
              </a:rPr>
              <a:t>e.g. Hazard of fire would be 7 without any control measures </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15</a:t>
            </a:fld>
            <a:endParaRPr lang="en-GB"/>
          </a:p>
        </p:txBody>
      </p:sp>
    </p:spTree>
    <p:extLst>
      <p:ext uri="{BB962C8B-B14F-4D97-AF65-F5344CB8AC3E}">
        <p14:creationId xmlns:p14="http://schemas.microsoft.com/office/powerpoint/2010/main" val="2172343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dirty="0">
                <a:ea typeface="Calibri"/>
                <a:cs typeface="Calibri"/>
              </a:rPr>
              <a:t>Again use your collective judgement to think about if the hazard happened, how serious could the outcome be?</a:t>
            </a:r>
            <a:br>
              <a:rPr lang="en-US" dirty="0">
                <a:ea typeface="Calibri"/>
                <a:cs typeface="+mn-lt"/>
              </a:rPr>
            </a:br>
            <a:br>
              <a:rPr lang="en-US" dirty="0">
                <a:ea typeface="Calibri"/>
                <a:cs typeface="+mn-lt"/>
              </a:rPr>
            </a:br>
            <a:r>
              <a:rPr lang="en-US" dirty="0">
                <a:ea typeface="Calibri"/>
                <a:cs typeface="Calibri"/>
              </a:rPr>
              <a:t>There are some examples where severity decreases, for example where the hazard has been isolated or eliminated, but often the harm will be the same, but measures reduce the chance of this happening.</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16</a:t>
            </a:fld>
            <a:endParaRPr lang="en-GB"/>
          </a:p>
        </p:txBody>
      </p:sp>
    </p:spTree>
    <p:extLst>
      <p:ext uri="{BB962C8B-B14F-4D97-AF65-F5344CB8AC3E}">
        <p14:creationId xmlns:p14="http://schemas.microsoft.com/office/powerpoint/2010/main" val="75164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a:ea typeface="Calibri"/>
                <a:cs typeface="Calibri"/>
              </a:rPr>
              <a:t>Once you have decided on the likelihood and severity of a hazard, you can use this matrix grid to establish the overall risk. </a:t>
            </a:r>
            <a:br>
              <a:rPr lang="en-US">
                <a:ea typeface="Calibri"/>
                <a:cs typeface="+mn-lt"/>
              </a:rPr>
            </a:br>
            <a:br>
              <a:rPr lang="en-US">
                <a:ea typeface="Calibri"/>
                <a:cs typeface="+mn-lt"/>
              </a:rPr>
            </a:br>
            <a:r>
              <a:rPr lang="en-US">
                <a:ea typeface="Calibri"/>
                <a:cs typeface="Calibri"/>
              </a:rPr>
              <a:t>Each score will give you a number which is color coded to show the priority to take action</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17</a:t>
            </a:fld>
            <a:endParaRPr lang="en-GB"/>
          </a:p>
        </p:txBody>
      </p:sp>
    </p:spTree>
    <p:extLst>
      <p:ext uri="{BB962C8B-B14F-4D97-AF65-F5344CB8AC3E}">
        <p14:creationId xmlns:p14="http://schemas.microsoft.com/office/powerpoint/2010/main" val="1945717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a:ea typeface="Calibri"/>
                <a:cs typeface="Calibri"/>
              </a:rPr>
              <a:t>Examples on next slide</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18</a:t>
            </a:fld>
            <a:endParaRPr lang="en-GB"/>
          </a:p>
        </p:txBody>
      </p:sp>
    </p:spTree>
    <p:extLst>
      <p:ext uri="{BB962C8B-B14F-4D97-AF65-F5344CB8AC3E}">
        <p14:creationId xmlns:p14="http://schemas.microsoft.com/office/powerpoint/2010/main" val="1493300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a:ea typeface="Calibri"/>
                <a:cs typeface="Calibri"/>
              </a:rPr>
              <a:t>Isolated – think back to the shark example. You can't remove the shark, but you can put warning signs in place to alert people there may be sharks</a:t>
            </a:r>
            <a:br>
              <a:rPr lang="en-US">
                <a:ea typeface="Calibri"/>
                <a:cs typeface="+mn-lt"/>
              </a:rPr>
            </a:br>
            <a:br>
              <a:rPr lang="en-US">
                <a:ea typeface="Calibri"/>
                <a:cs typeface="+mn-lt"/>
              </a:rPr>
            </a:br>
            <a:endParaRPr lang="en-US">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19</a:t>
            </a:fld>
            <a:endParaRPr lang="en-GB"/>
          </a:p>
        </p:txBody>
      </p:sp>
    </p:spTree>
    <p:extLst>
      <p:ext uri="{BB962C8B-B14F-4D97-AF65-F5344CB8AC3E}">
        <p14:creationId xmlns:p14="http://schemas.microsoft.com/office/powerpoint/2010/main" val="2804132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20</a:t>
            </a:fld>
            <a:endParaRPr lang="en-GB"/>
          </a:p>
        </p:txBody>
      </p:sp>
    </p:spTree>
    <p:extLst>
      <p:ext uri="{BB962C8B-B14F-4D97-AF65-F5344CB8AC3E}">
        <p14:creationId xmlns:p14="http://schemas.microsoft.com/office/powerpoint/2010/main" val="156034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3</a:t>
            </a:fld>
            <a:endParaRPr lang="en-GB"/>
          </a:p>
        </p:txBody>
      </p:sp>
    </p:spTree>
    <p:extLst>
      <p:ext uri="{BB962C8B-B14F-4D97-AF65-F5344CB8AC3E}">
        <p14:creationId xmlns:p14="http://schemas.microsoft.com/office/powerpoint/2010/main" val="3187935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dirty="0">
                <a:ea typeface="Calibri"/>
                <a:cs typeface="Calibri"/>
              </a:rPr>
              <a:t>This is what the template will look like for you to complete. This will be sent to you all tomorrow with these slides for you to make a start</a:t>
            </a:r>
            <a:br>
              <a:rPr lang="en-US" dirty="0">
                <a:ea typeface="Calibri"/>
                <a:cs typeface="+mn-lt"/>
              </a:rPr>
            </a:br>
            <a:br>
              <a:rPr lang="en-US" dirty="0">
                <a:ea typeface="Calibri"/>
                <a:cs typeface="+mn-lt"/>
              </a:rPr>
            </a:br>
            <a:r>
              <a:rPr lang="en-US" dirty="0">
                <a:ea typeface="Calibri"/>
                <a:cs typeface="Calibri"/>
              </a:rPr>
              <a:t>All the parts in red are what you need to fill out. For location, you won't know exact room locations, so just say teaching rooms on campus.</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21</a:t>
            </a:fld>
            <a:endParaRPr lang="en-GB"/>
          </a:p>
        </p:txBody>
      </p:sp>
    </p:spTree>
    <p:extLst>
      <p:ext uri="{BB962C8B-B14F-4D97-AF65-F5344CB8AC3E}">
        <p14:creationId xmlns:p14="http://schemas.microsoft.com/office/powerpoint/2010/main" val="886260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22</a:t>
            </a:fld>
            <a:endParaRPr lang="en-GB"/>
          </a:p>
        </p:txBody>
      </p:sp>
    </p:spTree>
    <p:extLst>
      <p:ext uri="{BB962C8B-B14F-4D97-AF65-F5344CB8AC3E}">
        <p14:creationId xmlns:p14="http://schemas.microsoft.com/office/powerpoint/2010/main" val="3575648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23</a:t>
            </a:fld>
            <a:endParaRPr lang="en-GB"/>
          </a:p>
        </p:txBody>
      </p:sp>
    </p:spTree>
    <p:extLst>
      <p:ext uri="{BB962C8B-B14F-4D97-AF65-F5344CB8AC3E}">
        <p14:creationId xmlns:p14="http://schemas.microsoft.com/office/powerpoint/2010/main" val="2309058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dirty="0">
                <a:ea typeface="Calibri"/>
                <a:cs typeface="Calibri"/>
              </a:rPr>
              <a:t>Action plan is useful to make sure your control measures are in place</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24</a:t>
            </a:fld>
            <a:endParaRPr lang="en-GB"/>
          </a:p>
        </p:txBody>
      </p:sp>
    </p:spTree>
    <p:extLst>
      <p:ext uri="{BB962C8B-B14F-4D97-AF65-F5344CB8AC3E}">
        <p14:creationId xmlns:p14="http://schemas.microsoft.com/office/powerpoint/2010/main" val="3069286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a:ea typeface="Calibri"/>
                <a:cs typeface="Calibri"/>
              </a:rPr>
              <a:t>Examples on next slide</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25</a:t>
            </a:fld>
            <a:endParaRPr lang="en-GB"/>
          </a:p>
        </p:txBody>
      </p:sp>
    </p:spTree>
    <p:extLst>
      <p:ext uri="{BB962C8B-B14F-4D97-AF65-F5344CB8AC3E}">
        <p14:creationId xmlns:p14="http://schemas.microsoft.com/office/powerpoint/2010/main" val="1769754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26</a:t>
            </a:fld>
            <a:endParaRPr lang="en-GB"/>
          </a:p>
        </p:txBody>
      </p:sp>
    </p:spTree>
    <p:extLst>
      <p:ext uri="{BB962C8B-B14F-4D97-AF65-F5344CB8AC3E}">
        <p14:creationId xmlns:p14="http://schemas.microsoft.com/office/powerpoint/2010/main" val="2918951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a:ea typeface="Calibri"/>
                <a:cs typeface="Calibri"/>
              </a:rPr>
              <a:t>Manual handling is a hazard and improper lifting technique can cause harm. I would like you all to watch this video to get a better understanding of manual handling</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27</a:t>
            </a:fld>
            <a:endParaRPr lang="en-GB"/>
          </a:p>
        </p:txBody>
      </p:sp>
    </p:spTree>
    <p:extLst>
      <p:ext uri="{BB962C8B-B14F-4D97-AF65-F5344CB8AC3E}">
        <p14:creationId xmlns:p14="http://schemas.microsoft.com/office/powerpoint/2010/main" val="3883372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dirty="0">
                <a:ea typeface="Calibri"/>
                <a:cs typeface="Calibri"/>
              </a:rPr>
              <a:t>Faulty electrical equipment is a hazard and to ensure the risk is reduced we PAT test. </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28</a:t>
            </a:fld>
            <a:endParaRPr lang="en-GB"/>
          </a:p>
        </p:txBody>
      </p:sp>
    </p:spTree>
    <p:extLst>
      <p:ext uri="{BB962C8B-B14F-4D97-AF65-F5344CB8AC3E}">
        <p14:creationId xmlns:p14="http://schemas.microsoft.com/office/powerpoint/2010/main" val="539071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a:ea typeface="Calibri"/>
                <a:cs typeface="Calibri"/>
              </a:rPr>
              <a:t>If your society is ever likely to have bake sales or have </a:t>
            </a:r>
            <a:r>
              <a:rPr lang="en-US" err="1">
                <a:ea typeface="Calibri"/>
                <a:cs typeface="Calibri"/>
              </a:rPr>
              <a:t>home made</a:t>
            </a:r>
            <a:r>
              <a:rPr lang="en-US">
                <a:ea typeface="Calibri"/>
                <a:cs typeface="Calibri"/>
              </a:rPr>
              <a:t> food, please ensure you get someone on the food hygiene course. It will take a couple of hours to complete and you can keep re-doing the quiz until you reach the pass rate. We are funding each society to have 1 x certificate, but if you wish to have more this will need to be funded out of your society account and would cost approx. £7.50 for the additional courses.</a:t>
            </a:r>
            <a:br>
              <a:rPr lang="en-US">
                <a:ea typeface="Calibri"/>
                <a:cs typeface="+mn-lt"/>
              </a:rPr>
            </a:br>
            <a:br>
              <a:rPr lang="en-US">
                <a:ea typeface="Calibri"/>
                <a:cs typeface="+mn-lt"/>
              </a:rPr>
            </a:br>
            <a:r>
              <a:rPr lang="en-US">
                <a:ea typeface="Calibri"/>
                <a:cs typeface="Calibri"/>
              </a:rPr>
              <a:t>Regardless of whether you wish to serve shop brought food or homemade, you should all include food hygiene risks in your core risk assessment. As even with serving shop brought food, you will need to put in a control measure that states that packaging will be available to view if anyone asks and the main allergens should be clearly displayed at all times.</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29</a:t>
            </a:fld>
            <a:endParaRPr lang="en-GB"/>
          </a:p>
        </p:txBody>
      </p:sp>
    </p:spTree>
    <p:extLst>
      <p:ext uri="{BB962C8B-B14F-4D97-AF65-F5344CB8AC3E}">
        <p14:creationId xmlns:p14="http://schemas.microsoft.com/office/powerpoint/2010/main" val="1151059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are happy to book out meetings with any of you who need support with their risk assessment, or submit what you have worked on so far and we can review and give guidance. Remember each risk assessment is bespoke to your society and each of you will have different risks depending on your level of activity.</a:t>
            </a:r>
          </a:p>
        </p:txBody>
      </p:sp>
      <p:sp>
        <p:nvSpPr>
          <p:cNvPr id="4" name="Slide Number Placeholder 3"/>
          <p:cNvSpPr>
            <a:spLocks noGrp="1"/>
          </p:cNvSpPr>
          <p:nvPr>
            <p:ph type="sldNum" sz="quarter" idx="5"/>
          </p:nvPr>
        </p:nvSpPr>
        <p:spPr/>
        <p:txBody>
          <a:bodyPr/>
          <a:lstStyle/>
          <a:p>
            <a:fld id="{98A869C6-2C7C-4B7E-BB88-693CAA8F82D7}" type="slidenum">
              <a:rPr lang="en-GB" smtClean="0"/>
              <a:t>30</a:t>
            </a:fld>
            <a:endParaRPr lang="en-GB"/>
          </a:p>
        </p:txBody>
      </p:sp>
    </p:spTree>
    <p:extLst>
      <p:ext uri="{BB962C8B-B14F-4D97-AF65-F5344CB8AC3E}">
        <p14:creationId xmlns:p14="http://schemas.microsoft.com/office/powerpoint/2010/main" val="4272512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4</a:t>
            </a:fld>
            <a:endParaRPr lang="en-GB"/>
          </a:p>
        </p:txBody>
      </p:sp>
    </p:spTree>
    <p:extLst>
      <p:ext uri="{BB962C8B-B14F-4D97-AF65-F5344CB8AC3E}">
        <p14:creationId xmlns:p14="http://schemas.microsoft.com/office/powerpoint/2010/main" val="297943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8A869C6-2C7C-4B7E-BB88-693CAA8F82D7}" type="slidenum">
              <a:rPr lang="en-GB" smtClean="0"/>
              <a:t>31</a:t>
            </a:fld>
            <a:endParaRPr lang="en-GB"/>
          </a:p>
        </p:txBody>
      </p:sp>
    </p:spTree>
    <p:extLst>
      <p:ext uri="{BB962C8B-B14F-4D97-AF65-F5344CB8AC3E}">
        <p14:creationId xmlns:p14="http://schemas.microsoft.com/office/powerpoint/2010/main" val="223199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GB" dirty="0"/>
              <a:t>Hazard examples include: Electrical equipment, overcrowding</a:t>
            </a:r>
            <a:r>
              <a:rPr lang="en-GB"/>
              <a:t>, food poisoning</a:t>
            </a:r>
            <a:endParaRPr lang="en-GB" dirty="0"/>
          </a:p>
          <a:p>
            <a:endParaRPr lang="en-GB" dirty="0">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5</a:t>
            </a:fld>
            <a:endParaRPr lang="en-GB"/>
          </a:p>
        </p:txBody>
      </p:sp>
    </p:spTree>
    <p:extLst>
      <p:ext uri="{BB962C8B-B14F-4D97-AF65-F5344CB8AC3E}">
        <p14:creationId xmlns:p14="http://schemas.microsoft.com/office/powerpoint/2010/main" val="257906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dirty="0">
                <a:ea typeface="Calibri"/>
                <a:cs typeface="Calibri"/>
              </a:rPr>
              <a:t>Here is an example of how to understand the difference. </a:t>
            </a:r>
            <a:br>
              <a:rPr lang="en-US" dirty="0">
                <a:ea typeface="Calibri"/>
                <a:cs typeface="+mn-lt"/>
              </a:rPr>
            </a:br>
            <a:br>
              <a:rPr lang="en-US" dirty="0">
                <a:ea typeface="Calibri"/>
                <a:cs typeface="+mn-lt"/>
              </a:rPr>
            </a:br>
            <a:r>
              <a:rPr lang="en-US" dirty="0">
                <a:ea typeface="Calibri"/>
                <a:cs typeface="Calibri"/>
              </a:rPr>
              <a:t>Photo 1) The shark has been identified as a hazard and has the potential to cause harm. </a:t>
            </a:r>
            <a:br>
              <a:rPr lang="en-US" dirty="0">
                <a:ea typeface="Calibri"/>
                <a:cs typeface="+mn-lt"/>
              </a:rPr>
            </a:br>
            <a:r>
              <a:rPr lang="en-US" dirty="0"/>
              <a:t>Photo 2) The risk changes based on circumstances and how likely something is to happen</a:t>
            </a:r>
          </a:p>
          <a:p>
            <a:endParaRPr lang="en-US" dirty="0">
              <a:cs typeface="Calibri"/>
            </a:endParaRPr>
          </a:p>
          <a:p>
            <a:r>
              <a:rPr lang="en-US" dirty="0">
                <a:cs typeface="Calibri"/>
              </a:rPr>
              <a:t>In this situation </a:t>
            </a:r>
            <a:r>
              <a:rPr lang="en-US" dirty="0"/>
              <a:t>the likelihood of the hazard causing harm to an individual is high once the individual enters the water. Whereas the risk would be low if they are out the water.</a:t>
            </a:r>
            <a:br>
              <a:rPr lang="en-US" dirty="0">
                <a:ea typeface="Calibri"/>
                <a:cs typeface="+mn-lt"/>
              </a:rPr>
            </a:br>
            <a:endParaRPr lang="en-US" dirty="0">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6</a:t>
            </a:fld>
            <a:endParaRPr lang="en-GB"/>
          </a:p>
        </p:txBody>
      </p:sp>
    </p:spTree>
    <p:extLst>
      <p:ext uri="{BB962C8B-B14F-4D97-AF65-F5344CB8AC3E}">
        <p14:creationId xmlns:p14="http://schemas.microsoft.com/office/powerpoint/2010/main" val="421744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7</a:t>
            </a:fld>
            <a:endParaRPr lang="en-GB"/>
          </a:p>
        </p:txBody>
      </p:sp>
    </p:spTree>
    <p:extLst>
      <p:ext uri="{BB962C8B-B14F-4D97-AF65-F5344CB8AC3E}">
        <p14:creationId xmlns:p14="http://schemas.microsoft.com/office/powerpoint/2010/main" val="247514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dirty="0">
                <a:ea typeface="Calibri"/>
                <a:cs typeface="Calibri"/>
              </a:rPr>
              <a:t>This year we are asking each society to complete one main risk assessment that covers all their regular activity to reduce the amount of admin that needs to be done. If each society has a strong risk assessment as a foundation, then moving forward the new exec each year can review and update.</a:t>
            </a:r>
            <a:br>
              <a:rPr lang="en-US" dirty="0">
                <a:ea typeface="Calibri"/>
                <a:cs typeface="+mn-lt"/>
              </a:rPr>
            </a:br>
            <a:br>
              <a:rPr lang="en-US" dirty="0">
                <a:ea typeface="Calibri"/>
                <a:cs typeface="+mn-lt"/>
              </a:rPr>
            </a:br>
            <a:r>
              <a:rPr lang="en-US" dirty="0">
                <a:ea typeface="Calibri"/>
                <a:cs typeface="Calibri"/>
              </a:rPr>
              <a:t>You would need to identify all risks that are involved in your usual activity and that looks very different depending on what your society is running. Some of you may simply need to identify the risks of hosting workshops in a teaching room, whilst others who may already know they wish to have bake sales for fundraisers will need to include all the catering and food risks. Each risk assessment will be bespoke to your activity, please use your constitution to help remind you of what you plan to do over the year.</a:t>
            </a:r>
            <a:br>
              <a:rPr lang="en-US" dirty="0">
                <a:ea typeface="Calibri"/>
                <a:cs typeface="+mn-lt"/>
              </a:rPr>
            </a:br>
            <a:br>
              <a:rPr lang="en-US" dirty="0">
                <a:ea typeface="Calibri"/>
                <a:cs typeface="+mn-lt"/>
              </a:rPr>
            </a:br>
            <a:r>
              <a:rPr lang="en-US" dirty="0">
                <a:ea typeface="Calibri"/>
                <a:cs typeface="Calibri"/>
              </a:rPr>
              <a:t>We are asking for one core assessment for the year. Deadline is 3rd September where possible as this aligns with room bookings opening and if you want to get your bookings approved early, we need your risk assessment first.</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8</a:t>
            </a:fld>
            <a:endParaRPr lang="en-GB"/>
          </a:p>
        </p:txBody>
      </p:sp>
    </p:spTree>
    <p:extLst>
      <p:ext uri="{BB962C8B-B14F-4D97-AF65-F5344CB8AC3E}">
        <p14:creationId xmlns:p14="http://schemas.microsoft.com/office/powerpoint/2010/main" val="3255066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9</a:t>
            </a:fld>
            <a:endParaRPr lang="en-GB"/>
          </a:p>
        </p:txBody>
      </p:sp>
    </p:spTree>
    <p:extLst>
      <p:ext uri="{BB962C8B-B14F-4D97-AF65-F5344CB8AC3E}">
        <p14:creationId xmlns:p14="http://schemas.microsoft.com/office/powerpoint/2010/main" val="139293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395F1-C73A-4A3E-937F-E4420AF31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01830-2115-DB8F-E18D-55B04C6C1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FB496-54E7-C356-0D81-57B977E76130}"/>
              </a:ext>
            </a:extLst>
          </p:cNvPr>
          <p:cNvSpPr>
            <a:spLocks noGrp="1"/>
          </p:cNvSpPr>
          <p:nvPr>
            <p:ph type="body" idx="1"/>
          </p:nvPr>
        </p:nvSpPr>
        <p:spPr/>
        <p:txBody>
          <a:bodyPr/>
          <a:lstStyle/>
          <a:p>
            <a:r>
              <a:rPr lang="en-US">
                <a:ea typeface="Calibri"/>
                <a:cs typeface="Calibri"/>
              </a:rPr>
              <a:t>This is a list of some common hazards that you might need to consider as part of your regular activity Use these examples to help think about potential risks. </a:t>
            </a:r>
            <a:br>
              <a:rPr lang="en-US">
                <a:ea typeface="Calibri"/>
                <a:cs typeface="+mn-lt"/>
              </a:rPr>
            </a:br>
            <a:br>
              <a:rPr lang="en-US">
                <a:ea typeface="Calibri"/>
                <a:cs typeface="+mn-lt"/>
              </a:rPr>
            </a:br>
            <a:r>
              <a:rPr lang="en-US">
                <a:ea typeface="Calibri"/>
                <a:cs typeface="Calibri"/>
              </a:rPr>
              <a:t>T</a:t>
            </a:r>
          </a:p>
        </p:txBody>
      </p:sp>
      <p:sp>
        <p:nvSpPr>
          <p:cNvPr id="4" name="Slide Number Placeholder 3">
            <a:extLst>
              <a:ext uri="{FF2B5EF4-FFF2-40B4-BE49-F238E27FC236}">
                <a16:creationId xmlns:a16="http://schemas.microsoft.com/office/drawing/2014/main" id="{F1E3AFBC-A34D-29C2-C52D-A369D084DA7E}"/>
              </a:ext>
            </a:extLst>
          </p:cNvPr>
          <p:cNvSpPr>
            <a:spLocks noGrp="1"/>
          </p:cNvSpPr>
          <p:nvPr>
            <p:ph type="sldNum" sz="quarter" idx="5"/>
          </p:nvPr>
        </p:nvSpPr>
        <p:spPr/>
        <p:txBody>
          <a:bodyPr/>
          <a:lstStyle/>
          <a:p>
            <a:fld id="{98A869C6-2C7C-4B7E-BB88-693CAA8F82D7}" type="slidenum">
              <a:rPr lang="en-GB" smtClean="0"/>
              <a:t>10</a:t>
            </a:fld>
            <a:endParaRPr lang="en-GB"/>
          </a:p>
        </p:txBody>
      </p:sp>
    </p:spTree>
    <p:extLst>
      <p:ext uri="{BB962C8B-B14F-4D97-AF65-F5344CB8AC3E}">
        <p14:creationId xmlns:p14="http://schemas.microsoft.com/office/powerpoint/2010/main" val="2387886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B6B4-7F28-4167-87E0-8B61AF6DB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08478C9-F91F-4772-B9C7-E787FDE99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0571ABD-56BF-4CD9-B5A0-33C7A7DE18DB}"/>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5" name="Footer Placeholder 4">
            <a:extLst>
              <a:ext uri="{FF2B5EF4-FFF2-40B4-BE49-F238E27FC236}">
                <a16:creationId xmlns:a16="http://schemas.microsoft.com/office/drawing/2014/main" id="{3E28A1D4-CE08-4CA0-85BB-DDF5BC1666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E1E2A9-5ACB-4E57-9CD2-6DE9B0E6911B}"/>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831100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F10CC-D694-4DC7-A8CF-1955C9A2B2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F7157C-A5E0-4F6E-88DE-6AB3012BF0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A109F4-3E63-4C1B-93A4-DB3560D3D8B9}"/>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5" name="Footer Placeholder 4">
            <a:extLst>
              <a:ext uri="{FF2B5EF4-FFF2-40B4-BE49-F238E27FC236}">
                <a16:creationId xmlns:a16="http://schemas.microsoft.com/office/drawing/2014/main" id="{61143A81-5B72-483F-BB7B-C8853DD2F0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422C22-FF63-41AF-B7CA-D42AB39219FA}"/>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3124382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14532-4A7F-4D04-B8D9-3291DD0373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2CE5675-821A-4FF8-A756-BE3D105099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EF94F8-5D51-4AD8-875C-A1E7C77C019B}"/>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5" name="Footer Placeholder 4">
            <a:extLst>
              <a:ext uri="{FF2B5EF4-FFF2-40B4-BE49-F238E27FC236}">
                <a16:creationId xmlns:a16="http://schemas.microsoft.com/office/drawing/2014/main" id="{DC2051DC-F0CE-4C9C-94AA-68DEF978FA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873C64-30BA-43F4-88AF-B2B1430E3D74}"/>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288150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0EFE-1E5E-446C-B927-23E98FB4B93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57614B-9C2D-46B9-86AE-7AD3EAA977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399D7B-BF08-4B7E-8502-FC0CB8AEF701}"/>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5" name="Footer Placeholder 4">
            <a:extLst>
              <a:ext uri="{FF2B5EF4-FFF2-40B4-BE49-F238E27FC236}">
                <a16:creationId xmlns:a16="http://schemas.microsoft.com/office/drawing/2014/main" id="{213C519B-B578-4327-9AD0-B08279F2F7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1AAAA9-EE42-4873-9C0C-FDB943D59FE0}"/>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124961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0D4DA-1AFB-47CA-B78E-B565AEBB42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2875FE-855D-4B30-8720-68EA8C8322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82E30A-210B-463A-BD3D-66044826D6B4}"/>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5" name="Footer Placeholder 4">
            <a:extLst>
              <a:ext uri="{FF2B5EF4-FFF2-40B4-BE49-F238E27FC236}">
                <a16:creationId xmlns:a16="http://schemas.microsoft.com/office/drawing/2014/main" id="{79063941-2A2F-470F-A40B-CBF97DA0EF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E9281-92CE-4CCD-9DCF-9DEAB5B66879}"/>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2218374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2B2D4-5079-4F0D-A36A-86CE7B417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C392F4-632A-4FBE-A702-81801985CB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429E4F-A4F4-4843-99BC-47CF6CDFA5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4355F3-089A-4BDB-BB3B-08D56D96FFB8}"/>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6" name="Footer Placeholder 5">
            <a:extLst>
              <a:ext uri="{FF2B5EF4-FFF2-40B4-BE49-F238E27FC236}">
                <a16:creationId xmlns:a16="http://schemas.microsoft.com/office/drawing/2014/main" id="{BF53B7EF-3954-47CF-A3A1-9335C55C59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600D97-DBA1-4B8B-8A05-D57033C4C642}"/>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1443078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C6A13-1A7E-4EF3-AA23-F84FBC0EC8D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950079-658A-41E5-BA0C-03BE3108E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7BCC5D-1BB5-4382-8B57-166D8848C6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469AEAE-1D67-4333-A1C5-2C5FD6B15F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4BAFB5-C171-40A0-96D6-A430D7ED35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B4F9223-BDA2-4583-BAF0-B6EBB89B1952}"/>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8" name="Footer Placeholder 7">
            <a:extLst>
              <a:ext uri="{FF2B5EF4-FFF2-40B4-BE49-F238E27FC236}">
                <a16:creationId xmlns:a16="http://schemas.microsoft.com/office/drawing/2014/main" id="{9C1FA131-015D-4658-A70B-9B9312B4ED4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AEA567-CEC1-41FE-B626-0D8ED1F22AA9}"/>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42938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F006-EB57-4D27-B5ED-DBFEC651F1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28E7739-691E-478C-BB19-259AF735F19B}"/>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4" name="Footer Placeholder 3">
            <a:extLst>
              <a:ext uri="{FF2B5EF4-FFF2-40B4-BE49-F238E27FC236}">
                <a16:creationId xmlns:a16="http://schemas.microsoft.com/office/drawing/2014/main" id="{9693EE55-B52B-4EC5-9840-8747A1D6B4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91DB4C-E852-4C85-93B4-02E133B254D2}"/>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1516052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D1F7D8-57CF-49C3-93F1-CA070A9322F7}"/>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3" name="Footer Placeholder 2">
            <a:extLst>
              <a:ext uri="{FF2B5EF4-FFF2-40B4-BE49-F238E27FC236}">
                <a16:creationId xmlns:a16="http://schemas.microsoft.com/office/drawing/2014/main" id="{4A55E201-2AF7-4E8B-BE0F-77359D0464B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DA2C27-7187-4986-BB60-6EE791C3A3E5}"/>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61647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2EAF-45AD-49E3-90D0-37FD745473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F7AEDB-BA76-44C7-B0E7-4C4301C73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D60BF26-C02C-4B7B-8CCC-7D276143EC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99BE19-0BEA-4622-B7B4-DB927314D68F}"/>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6" name="Footer Placeholder 5">
            <a:extLst>
              <a:ext uri="{FF2B5EF4-FFF2-40B4-BE49-F238E27FC236}">
                <a16:creationId xmlns:a16="http://schemas.microsoft.com/office/drawing/2014/main" id="{32CD7DB0-19FE-490B-BEBB-E1127F5851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C5442A-F1CF-4C88-97F9-E8AC616756F6}"/>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2447454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309D-E6EC-4120-8CFA-404F1FF129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AFAA278-0A4E-4AEE-883A-B8479EE1F8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78E8D8F-7791-41D4-9991-4CE2DF34C3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1F87F-646B-4912-A870-D5C74F599EDD}"/>
              </a:ext>
            </a:extLst>
          </p:cNvPr>
          <p:cNvSpPr>
            <a:spLocks noGrp="1"/>
          </p:cNvSpPr>
          <p:nvPr>
            <p:ph type="dt" sz="half" idx="10"/>
          </p:nvPr>
        </p:nvSpPr>
        <p:spPr/>
        <p:txBody>
          <a:bodyPr/>
          <a:lstStyle/>
          <a:p>
            <a:fld id="{5D7EDBDC-5B29-460C-BABD-636861B881DD}" type="datetimeFigureOut">
              <a:rPr lang="en-GB" smtClean="0"/>
              <a:t>12/12/2025</a:t>
            </a:fld>
            <a:endParaRPr lang="en-GB"/>
          </a:p>
        </p:txBody>
      </p:sp>
      <p:sp>
        <p:nvSpPr>
          <p:cNvPr id="6" name="Footer Placeholder 5">
            <a:extLst>
              <a:ext uri="{FF2B5EF4-FFF2-40B4-BE49-F238E27FC236}">
                <a16:creationId xmlns:a16="http://schemas.microsoft.com/office/drawing/2014/main" id="{601E07EF-B192-48A8-AFF4-C364410CDE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4DD2B5-F41A-43E9-BFD4-FC64F052F2F7}"/>
              </a:ext>
            </a:extLst>
          </p:cNvPr>
          <p:cNvSpPr>
            <a:spLocks noGrp="1"/>
          </p:cNvSpPr>
          <p:nvPr>
            <p:ph type="sldNum" sz="quarter" idx="12"/>
          </p:nvPr>
        </p:nvSpPr>
        <p:spPr/>
        <p:txBody>
          <a:bodyPr/>
          <a:lstStyle/>
          <a:p>
            <a:fld id="{CFB3BBEC-B159-4975-A797-CE220D5FBED2}" type="slidenum">
              <a:rPr lang="en-GB" smtClean="0"/>
              <a:t>‹#›</a:t>
            </a:fld>
            <a:endParaRPr lang="en-GB"/>
          </a:p>
        </p:txBody>
      </p:sp>
    </p:spTree>
    <p:extLst>
      <p:ext uri="{BB962C8B-B14F-4D97-AF65-F5344CB8AC3E}">
        <p14:creationId xmlns:p14="http://schemas.microsoft.com/office/powerpoint/2010/main" val="39501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72111-1C12-4365-ACD0-B32F123A4C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38F3B4-1F9A-4C7D-8930-BB44E6920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1AF13F-EF37-4C70-A67C-392B46E946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EDBDC-5B29-460C-BABD-636861B881DD}" type="datetimeFigureOut">
              <a:rPr lang="en-GB" smtClean="0"/>
              <a:t>12/12/2025</a:t>
            </a:fld>
            <a:endParaRPr lang="en-GB"/>
          </a:p>
        </p:txBody>
      </p:sp>
      <p:sp>
        <p:nvSpPr>
          <p:cNvPr id="5" name="Footer Placeholder 4">
            <a:extLst>
              <a:ext uri="{FF2B5EF4-FFF2-40B4-BE49-F238E27FC236}">
                <a16:creationId xmlns:a16="http://schemas.microsoft.com/office/drawing/2014/main" id="{461BC689-8628-45C1-A23D-C0F058C0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1A8AAB-754E-4261-A565-47E134BAC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3BBEC-B159-4975-A797-CE220D5FBED2}" type="slidenum">
              <a:rPr lang="en-GB" smtClean="0"/>
              <a:t>‹#›</a:t>
            </a:fld>
            <a:endParaRPr lang="en-GB"/>
          </a:p>
        </p:txBody>
      </p:sp>
    </p:spTree>
    <p:extLst>
      <p:ext uri="{BB962C8B-B14F-4D97-AF65-F5344CB8AC3E}">
        <p14:creationId xmlns:p14="http://schemas.microsoft.com/office/powerpoint/2010/main" val="4163840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essexsu.typeform.com/to/GudabCmg" TargetMode="Externa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mailto:susouthend@essex.ac.u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susouthend@essex.ac.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0A1DEE3D-623E-A861-31F5-98030C75AF0D}"/>
              </a:ext>
            </a:extLst>
          </p:cNvPr>
          <p:cNvPicPr>
            <a:picLocks noChangeAspect="1"/>
          </p:cNvPicPr>
          <p:nvPr/>
        </p:nvPicPr>
        <p:blipFill rotWithShape="1">
          <a:blip r:embed="rId2"/>
          <a:srcRect l="22897" t="18670" r="23481" b="7701"/>
          <a:stretch/>
        </p:blipFill>
        <p:spPr>
          <a:xfrm>
            <a:off x="10546069" y="4671784"/>
            <a:ext cx="1461378" cy="2000591"/>
          </a:xfrm>
          <a:prstGeom prst="rect">
            <a:avLst/>
          </a:prstGeom>
        </p:spPr>
      </p:pic>
      <p:sp>
        <p:nvSpPr>
          <p:cNvPr id="8" name="Right Triangle 7">
            <a:extLst>
              <a:ext uri="{FF2B5EF4-FFF2-40B4-BE49-F238E27FC236}">
                <a16:creationId xmlns:a16="http://schemas.microsoft.com/office/drawing/2014/main" id="{EEEED6CA-F345-4FE6-AA13-DCE03111C889}"/>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Triangle 9">
            <a:extLst>
              <a:ext uri="{FF2B5EF4-FFF2-40B4-BE49-F238E27FC236}">
                <a16:creationId xmlns:a16="http://schemas.microsoft.com/office/drawing/2014/main" id="{8E5CE948-35CB-481C-9D6F-DBF5C217D8A0}"/>
              </a:ext>
            </a:extLst>
          </p:cNvPr>
          <p:cNvSpPr/>
          <p:nvPr/>
        </p:nvSpPr>
        <p:spPr>
          <a:xfrm rot="10800000">
            <a:off x="3048000" y="-11897"/>
            <a:ext cx="9144000" cy="8144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1DE76799-FD5C-40B7-80EA-2758496F8DE2}"/>
              </a:ext>
            </a:extLst>
          </p:cNvPr>
          <p:cNvSpPr txBox="1">
            <a:spLocks/>
          </p:cNvSpPr>
          <p:nvPr/>
        </p:nvSpPr>
        <p:spPr>
          <a:xfrm>
            <a:off x="1200684" y="1325460"/>
            <a:ext cx="9662477" cy="2349500"/>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6600" b="1">
                <a:latin typeface="Century Gothic"/>
              </a:rPr>
              <a:t>Society Risk Assessment Training 2024-25</a:t>
            </a:r>
            <a:endParaRPr lang="en-US" sz="6600" b="1">
              <a:ea typeface="Calibri Light"/>
              <a:cs typeface="Calibri Light"/>
            </a:endParaRPr>
          </a:p>
        </p:txBody>
      </p:sp>
    </p:spTree>
    <p:extLst>
      <p:ext uri="{BB962C8B-B14F-4D97-AF65-F5344CB8AC3E}">
        <p14:creationId xmlns:p14="http://schemas.microsoft.com/office/powerpoint/2010/main" val="1301764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lstStyle/>
          <a:p>
            <a:pPr marL="742950" indent="-742950">
              <a:buAutoNum type="arabicParenR"/>
            </a:pPr>
            <a:r>
              <a:rPr lang="en-GB" b="1">
                <a:solidFill>
                  <a:prstClr val="black"/>
                </a:solidFill>
                <a:latin typeface="Century Gothic"/>
              </a:rPr>
              <a:t>Identify the hazards </a:t>
            </a:r>
            <a:endParaRPr lang="en-US">
              <a:solidFill>
                <a:prstClr val="black"/>
              </a:solidFill>
              <a:latin typeface="Century Gothic"/>
            </a:endParaRP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2" name="Content Placeholder 2">
            <a:extLst>
              <a:ext uri="{FF2B5EF4-FFF2-40B4-BE49-F238E27FC236}">
                <a16:creationId xmlns:a16="http://schemas.microsoft.com/office/drawing/2014/main" id="{1EAFFA95-411E-6FAD-DF45-39CB0A3DE8CD}"/>
              </a:ext>
            </a:extLst>
          </p:cNvPr>
          <p:cNvSpPr txBox="1">
            <a:spLocks/>
          </p:cNvSpPr>
          <p:nvPr/>
        </p:nvSpPr>
        <p:spPr>
          <a:xfrm>
            <a:off x="5467445" y="1687285"/>
            <a:ext cx="5257800" cy="43480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900" dirty="0">
                <a:latin typeface="Century Gothic"/>
              </a:rPr>
              <a:t>Slips, trips and falls</a:t>
            </a:r>
          </a:p>
          <a:p>
            <a:pPr>
              <a:lnSpc>
                <a:spcPct val="100000"/>
              </a:lnSpc>
            </a:pPr>
            <a:r>
              <a:rPr lang="en-GB" sz="1900" dirty="0">
                <a:latin typeface="Century Gothic"/>
              </a:rPr>
              <a:t>Equipment (e.g. broken tables or chairs)</a:t>
            </a:r>
            <a:endParaRPr lang="en-GB" dirty="0"/>
          </a:p>
          <a:p>
            <a:pPr>
              <a:lnSpc>
                <a:spcPct val="100000"/>
              </a:lnSpc>
            </a:pPr>
            <a:r>
              <a:rPr lang="en-GB" sz="1900" dirty="0">
                <a:latin typeface="Century Gothic"/>
              </a:rPr>
              <a:t>Dancing or sports activities</a:t>
            </a:r>
          </a:p>
          <a:p>
            <a:pPr>
              <a:lnSpc>
                <a:spcPct val="100000"/>
              </a:lnSpc>
            </a:pPr>
            <a:r>
              <a:rPr lang="en-GB" sz="1900" dirty="0">
                <a:latin typeface="Century Gothic"/>
              </a:rPr>
              <a:t>Aggressive behaviour</a:t>
            </a:r>
            <a:endParaRPr lang="en-GB" sz="1900" dirty="0">
              <a:latin typeface="Century Gothic" panose="020B0502020202020204" pitchFamily="34" charset="0"/>
            </a:endParaRPr>
          </a:p>
          <a:p>
            <a:pPr>
              <a:lnSpc>
                <a:spcPct val="100000"/>
              </a:lnSpc>
            </a:pPr>
            <a:r>
              <a:rPr lang="en-GB" sz="1900" dirty="0">
                <a:latin typeface="Century Gothic"/>
              </a:rPr>
              <a:t>Offensive or sensitive content</a:t>
            </a:r>
          </a:p>
          <a:p>
            <a:pPr>
              <a:lnSpc>
                <a:spcPct val="100000"/>
              </a:lnSpc>
            </a:pPr>
            <a:r>
              <a:rPr lang="en-GB" sz="1900" dirty="0">
                <a:latin typeface="Century Gothic"/>
              </a:rPr>
              <a:t>Face paint</a:t>
            </a:r>
          </a:p>
          <a:p>
            <a:pPr>
              <a:lnSpc>
                <a:spcPct val="100000"/>
              </a:lnSpc>
            </a:pPr>
            <a:r>
              <a:rPr lang="en-GB" sz="1900" dirty="0">
                <a:latin typeface="Century Gothic"/>
              </a:rPr>
              <a:t>Henna</a:t>
            </a:r>
          </a:p>
          <a:p>
            <a:pPr>
              <a:lnSpc>
                <a:spcPct val="100000"/>
              </a:lnSpc>
            </a:pPr>
            <a:r>
              <a:rPr lang="en-GB" sz="1900" dirty="0">
                <a:latin typeface="Century Gothic"/>
              </a:rPr>
              <a:t>Travel</a:t>
            </a:r>
          </a:p>
          <a:p>
            <a:pPr>
              <a:lnSpc>
                <a:spcPct val="100000"/>
              </a:lnSpc>
            </a:pPr>
            <a:r>
              <a:rPr lang="en-GB" sz="1900" dirty="0">
                <a:latin typeface="Century Gothic"/>
              </a:rPr>
              <a:t>Safeguarding concerns</a:t>
            </a:r>
          </a:p>
          <a:p>
            <a:pPr>
              <a:lnSpc>
                <a:spcPct val="100000"/>
              </a:lnSpc>
            </a:pPr>
            <a:r>
              <a:rPr lang="en-GB" sz="1900" dirty="0">
                <a:latin typeface="Century Gothic"/>
              </a:rPr>
              <a:t>Fire</a:t>
            </a:r>
            <a:endParaRPr lang="en-GB" sz="1900" dirty="0">
              <a:latin typeface="Century Gothic" panose="020B0502020202020204" pitchFamily="34" charset="0"/>
            </a:endParaRPr>
          </a:p>
          <a:p>
            <a:endParaRPr lang="en-GB" sz="2200">
              <a:latin typeface="Century Gothic" panose="020B0502020202020204" pitchFamily="34" charset="0"/>
            </a:endParaRPr>
          </a:p>
          <a:p>
            <a:endParaRPr lang="en-GB" sz="2200">
              <a:latin typeface="Century Gothic" panose="020B0502020202020204" pitchFamily="34" charset="0"/>
            </a:endParaRPr>
          </a:p>
          <a:p>
            <a:endParaRPr lang="en-GB" sz="2200">
              <a:latin typeface="Century Gothic" panose="020B0502020202020204" pitchFamily="34" charset="0"/>
            </a:endParaRPr>
          </a:p>
          <a:p>
            <a:endParaRPr lang="en-GB" sz="2200">
              <a:latin typeface="Century Gothic" panose="020B0502020202020204" pitchFamily="34" charset="0"/>
            </a:endParaRPr>
          </a:p>
        </p:txBody>
      </p:sp>
      <p:sp>
        <p:nvSpPr>
          <p:cNvPr id="8" name="Content Placeholder 2">
            <a:extLst>
              <a:ext uri="{FF2B5EF4-FFF2-40B4-BE49-F238E27FC236}">
                <a16:creationId xmlns:a16="http://schemas.microsoft.com/office/drawing/2014/main" id="{D98BE100-D27B-0203-0B21-4C8568665E7E}"/>
              </a:ext>
            </a:extLst>
          </p:cNvPr>
          <p:cNvSpPr>
            <a:spLocks noGrp="1"/>
          </p:cNvSpPr>
          <p:nvPr>
            <p:ph idx="1"/>
          </p:nvPr>
        </p:nvSpPr>
        <p:spPr>
          <a:xfrm>
            <a:off x="968829" y="1640568"/>
            <a:ext cx="4158343" cy="3578453"/>
          </a:xfrm>
        </p:spPr>
        <p:txBody>
          <a:bodyPr vert="horz" lIns="91440" tIns="45720" rIns="91440" bIns="45720" rtlCol="0" anchor="t">
            <a:noAutofit/>
          </a:bodyPr>
          <a:lstStyle/>
          <a:p>
            <a:pPr marL="0" indent="0">
              <a:lnSpc>
                <a:spcPct val="110000"/>
              </a:lnSpc>
              <a:buNone/>
            </a:pPr>
            <a:r>
              <a:rPr lang="en-GB" sz="1900" b="1" i="1" dirty="0">
                <a:latin typeface="Century Gothic"/>
              </a:rPr>
              <a:t>Common examples include: </a:t>
            </a:r>
            <a:endParaRPr lang="en-GB" sz="1900" b="1" i="1">
              <a:latin typeface="Century Gothic" panose="020B0502020202020204" pitchFamily="34" charset="0"/>
            </a:endParaRPr>
          </a:p>
          <a:p>
            <a:pPr>
              <a:lnSpc>
                <a:spcPct val="110000"/>
              </a:lnSpc>
            </a:pPr>
            <a:r>
              <a:rPr lang="en-GB" sz="1900" dirty="0">
                <a:latin typeface="Century Gothic"/>
              </a:rPr>
              <a:t>Manual handling (lifting/moving equipment)</a:t>
            </a:r>
            <a:endParaRPr lang="en-GB" sz="1900">
              <a:latin typeface="Century Gothic" panose="020B0502020202020204" pitchFamily="34" charset="0"/>
            </a:endParaRPr>
          </a:p>
          <a:p>
            <a:pPr>
              <a:lnSpc>
                <a:spcPct val="110000"/>
              </a:lnSpc>
            </a:pPr>
            <a:r>
              <a:rPr lang="en-GB" sz="1900" dirty="0">
                <a:latin typeface="Century Gothic"/>
              </a:rPr>
              <a:t>Electronic equipment</a:t>
            </a:r>
          </a:p>
          <a:p>
            <a:pPr>
              <a:lnSpc>
                <a:spcPct val="110000"/>
              </a:lnSpc>
            </a:pPr>
            <a:r>
              <a:rPr lang="en-GB" sz="1900" dirty="0">
                <a:latin typeface="Century Gothic"/>
              </a:rPr>
              <a:t>Wires (trip hazards)</a:t>
            </a:r>
            <a:endParaRPr lang="en-GB" sz="1900">
              <a:latin typeface="Century Gothic" panose="020B0502020202020204" pitchFamily="34" charset="0"/>
            </a:endParaRPr>
          </a:p>
          <a:p>
            <a:pPr>
              <a:lnSpc>
                <a:spcPct val="110000"/>
              </a:lnSpc>
            </a:pPr>
            <a:r>
              <a:rPr lang="en-GB" sz="1900" dirty="0">
                <a:latin typeface="Century Gothic"/>
              </a:rPr>
              <a:t>Crowds</a:t>
            </a:r>
          </a:p>
          <a:p>
            <a:pPr>
              <a:lnSpc>
                <a:spcPct val="110000"/>
              </a:lnSpc>
            </a:pPr>
            <a:r>
              <a:rPr lang="en-GB" sz="1900" dirty="0">
                <a:latin typeface="Century Gothic"/>
              </a:rPr>
              <a:t>Food poisoning</a:t>
            </a:r>
          </a:p>
          <a:p>
            <a:pPr>
              <a:lnSpc>
                <a:spcPct val="110000"/>
              </a:lnSpc>
            </a:pPr>
            <a:r>
              <a:rPr lang="en-GB" sz="1900" dirty="0">
                <a:latin typeface="Century Gothic"/>
              </a:rPr>
              <a:t>Food allergy</a:t>
            </a:r>
          </a:p>
          <a:p>
            <a:pPr>
              <a:lnSpc>
                <a:spcPct val="110000"/>
              </a:lnSpc>
            </a:pPr>
            <a:r>
              <a:rPr lang="en-GB" sz="1900" dirty="0">
                <a:latin typeface="Century Gothic"/>
              </a:rPr>
              <a:t>Excessive alcohol consumption</a:t>
            </a:r>
          </a:p>
          <a:p>
            <a:pPr marL="0" indent="0">
              <a:lnSpc>
                <a:spcPct val="110000"/>
              </a:lnSpc>
              <a:buNone/>
            </a:pPr>
            <a:endParaRPr lang="en-GB" sz="1900" dirty="0">
              <a:latin typeface="Century Gothic"/>
            </a:endParaRPr>
          </a:p>
          <a:p>
            <a:pPr>
              <a:lnSpc>
                <a:spcPct val="110000"/>
              </a:lnSpc>
            </a:pPr>
            <a:endParaRPr lang="en-GB" sz="2200">
              <a:latin typeface="Century Gothic" panose="020B0502020202020204" pitchFamily="34" charset="0"/>
            </a:endParaRPr>
          </a:p>
          <a:p>
            <a:endParaRPr lang="en-GB" sz="2200">
              <a:latin typeface="Century Gothic" panose="020B0502020202020204" pitchFamily="34" charset="0"/>
            </a:endParaRPr>
          </a:p>
          <a:p>
            <a:endParaRPr lang="en-GB" sz="2200">
              <a:latin typeface="Century Gothic" panose="020B0502020202020204" pitchFamily="34" charset="0"/>
            </a:endParaRPr>
          </a:p>
          <a:p>
            <a:endParaRPr lang="en-GB" sz="2200">
              <a:latin typeface="Century Gothic" panose="020B0502020202020204" pitchFamily="34" charset="0"/>
            </a:endParaRPr>
          </a:p>
        </p:txBody>
      </p:sp>
    </p:spTree>
    <p:extLst>
      <p:ext uri="{BB962C8B-B14F-4D97-AF65-F5344CB8AC3E}">
        <p14:creationId xmlns:p14="http://schemas.microsoft.com/office/powerpoint/2010/main" val="1163749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a:xfrm>
            <a:off x="838200" y="365125"/>
            <a:ext cx="10820400" cy="1325563"/>
          </a:xfrm>
        </p:spPr>
        <p:txBody>
          <a:bodyPr/>
          <a:lstStyle/>
          <a:p>
            <a:r>
              <a:rPr lang="en-GB" sz="4000" b="1">
                <a:solidFill>
                  <a:prstClr val="black"/>
                </a:solidFill>
                <a:latin typeface="Century Gothic"/>
              </a:rPr>
              <a:t>2) Decide who might be harmed and how</a:t>
            </a:r>
            <a:r>
              <a:rPr lang="en-GB" b="1">
                <a:solidFill>
                  <a:prstClr val="black"/>
                </a:solidFill>
                <a:latin typeface="Century Gothic"/>
              </a:rPr>
              <a:t> </a:t>
            </a:r>
            <a:endParaRPr lang="en-US">
              <a:solidFill>
                <a:prstClr val="black"/>
              </a:solidFill>
              <a:latin typeface="Century Gothic"/>
            </a:endParaRP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8" name="Content Placeholder 2">
            <a:extLst>
              <a:ext uri="{FF2B5EF4-FFF2-40B4-BE49-F238E27FC236}">
                <a16:creationId xmlns:a16="http://schemas.microsoft.com/office/drawing/2014/main" id="{D98BE100-D27B-0203-0B21-4C8568665E7E}"/>
              </a:ext>
            </a:extLst>
          </p:cNvPr>
          <p:cNvSpPr>
            <a:spLocks noGrp="1"/>
          </p:cNvSpPr>
          <p:nvPr>
            <p:ph idx="1"/>
          </p:nvPr>
        </p:nvSpPr>
        <p:spPr>
          <a:xfrm>
            <a:off x="751114" y="1716767"/>
            <a:ext cx="9677399" cy="4525510"/>
          </a:xfrm>
        </p:spPr>
        <p:txBody>
          <a:bodyPr vert="horz" lIns="91440" tIns="45720" rIns="91440" bIns="45720" rtlCol="0" anchor="t">
            <a:noAutofit/>
          </a:bodyPr>
          <a:lstStyle/>
          <a:p>
            <a:pPr marL="285750" indent="-285750">
              <a:lnSpc>
                <a:spcPct val="110000"/>
              </a:lnSpc>
            </a:pPr>
            <a:r>
              <a:rPr lang="en-GB" sz="2000">
                <a:solidFill>
                  <a:srgbClr val="1D1D1B"/>
                </a:solidFill>
                <a:latin typeface="Century Gothic"/>
                <a:ea typeface="+mn-lt"/>
                <a:cs typeface="+mn-lt"/>
              </a:rPr>
              <a:t>Consider where your event is taking place e.g. is this a closed space or public setting?</a:t>
            </a:r>
            <a:endParaRPr lang="en-US" sz="2000">
              <a:latin typeface="Century Gothic"/>
            </a:endParaRPr>
          </a:p>
          <a:p>
            <a:pPr marL="285750" indent="-285750">
              <a:lnSpc>
                <a:spcPct val="110000"/>
              </a:lnSpc>
            </a:pPr>
            <a:r>
              <a:rPr lang="en-GB" sz="2000">
                <a:solidFill>
                  <a:srgbClr val="1D1D1B"/>
                </a:solidFill>
                <a:latin typeface="Century Gothic"/>
                <a:ea typeface="+mn-lt"/>
                <a:cs typeface="+mn-lt"/>
              </a:rPr>
              <a:t>Consider when your event is taking place e.g. if lunchtime on squares there will be lots more people around</a:t>
            </a:r>
            <a:endParaRPr lang="en-US" sz="2000">
              <a:solidFill>
                <a:srgbClr val="000000"/>
              </a:solidFill>
              <a:latin typeface="Century Gothic"/>
              <a:ea typeface="+mn-lt"/>
              <a:cs typeface="+mn-lt"/>
            </a:endParaRPr>
          </a:p>
          <a:p>
            <a:pPr marL="285750" indent="-285750">
              <a:lnSpc>
                <a:spcPct val="110000"/>
              </a:lnSpc>
            </a:pPr>
            <a:r>
              <a:rPr lang="en-GB" sz="2000">
                <a:solidFill>
                  <a:srgbClr val="1D1D1B"/>
                </a:solidFill>
                <a:latin typeface="Century Gothic"/>
                <a:ea typeface="+mn-lt"/>
                <a:cs typeface="+mn-lt"/>
              </a:rPr>
              <a:t>Review who might be affected by each hazard you have listed. </a:t>
            </a:r>
            <a:endParaRPr lang="en-US" sz="2000">
              <a:solidFill>
                <a:srgbClr val="000000"/>
              </a:solidFill>
              <a:latin typeface="Century Gothic"/>
              <a:ea typeface="+mn-lt"/>
              <a:cs typeface="+mn-lt"/>
            </a:endParaRPr>
          </a:p>
          <a:p>
            <a:pPr marL="0" indent="0">
              <a:lnSpc>
                <a:spcPct val="110000"/>
              </a:lnSpc>
              <a:buNone/>
            </a:pPr>
            <a:endParaRPr lang="en-GB" sz="2000">
              <a:solidFill>
                <a:srgbClr val="1D1D1B"/>
              </a:solidFill>
              <a:latin typeface="Century Gothic"/>
              <a:ea typeface="+mn-lt"/>
              <a:cs typeface="+mn-lt"/>
            </a:endParaRPr>
          </a:p>
          <a:p>
            <a:pPr marL="0" indent="0">
              <a:lnSpc>
                <a:spcPct val="110000"/>
              </a:lnSpc>
              <a:buNone/>
            </a:pPr>
            <a:r>
              <a:rPr lang="en-GB" sz="2000">
                <a:solidFill>
                  <a:srgbClr val="1D1D1B"/>
                </a:solidFill>
                <a:latin typeface="Century Gothic"/>
                <a:ea typeface="+mn-lt"/>
                <a:cs typeface="+mn-lt"/>
              </a:rPr>
              <a:t>An activity may impact only members/participants, or it could affect a wider audience and members of the public. </a:t>
            </a:r>
            <a:br>
              <a:rPr lang="en-GB" sz="2000">
                <a:latin typeface="Century Gothic"/>
                <a:ea typeface="+mn-lt"/>
                <a:cs typeface="+mn-lt"/>
              </a:rPr>
            </a:br>
            <a:br>
              <a:rPr lang="en-GB" sz="2000">
                <a:latin typeface="Century Gothic"/>
                <a:cs typeface="Calibri"/>
              </a:rPr>
            </a:br>
            <a:r>
              <a:rPr lang="en-GB" sz="2000" i="1">
                <a:solidFill>
                  <a:srgbClr val="1D1D1B"/>
                </a:solidFill>
                <a:latin typeface="Century Gothic"/>
                <a:cs typeface="Calibri"/>
              </a:rPr>
              <a:t>For example, a craft activity may only impact the participants that attend the session, whereas a bake sale on squares could impact students, staff or members of the public.</a:t>
            </a:r>
          </a:p>
          <a:p>
            <a:endParaRPr lang="en-GB" sz="2200">
              <a:latin typeface="Century Gothic" panose="020B0502020202020204" pitchFamily="34" charset="0"/>
            </a:endParaRPr>
          </a:p>
          <a:p>
            <a:endParaRPr lang="en-GB" sz="2200">
              <a:latin typeface="Century Gothic" panose="020B0502020202020204" pitchFamily="34" charset="0"/>
            </a:endParaRPr>
          </a:p>
          <a:p>
            <a:endParaRPr lang="en-GB" sz="2200">
              <a:latin typeface="Century Gothic" panose="020B0502020202020204" pitchFamily="34" charset="0"/>
            </a:endParaRPr>
          </a:p>
        </p:txBody>
      </p:sp>
    </p:spTree>
    <p:extLst>
      <p:ext uri="{BB962C8B-B14F-4D97-AF65-F5344CB8AC3E}">
        <p14:creationId xmlns:p14="http://schemas.microsoft.com/office/powerpoint/2010/main" val="1862500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3" name="Title 2">
            <a:extLst>
              <a:ext uri="{FF2B5EF4-FFF2-40B4-BE49-F238E27FC236}">
                <a16:creationId xmlns:a16="http://schemas.microsoft.com/office/drawing/2014/main" id="{9CB1957F-267C-0AD0-6968-25E8DD5B0CCF}"/>
              </a:ext>
            </a:extLst>
          </p:cNvPr>
          <p:cNvSpPr>
            <a:spLocks noGrp="1"/>
          </p:cNvSpPr>
          <p:nvPr>
            <p:ph type="title"/>
          </p:nvPr>
        </p:nvSpPr>
        <p:spPr/>
        <p:txBody>
          <a:bodyPr/>
          <a:lstStyle/>
          <a:p>
            <a:r>
              <a:rPr lang="en-GB" b="1">
                <a:latin typeface="Century Gothic"/>
                <a:cs typeface="Calibri Light"/>
              </a:rPr>
              <a:t>3) Evaluate the risks</a:t>
            </a:r>
            <a:endParaRPr lang="en-GB" b="1">
              <a:latin typeface="Century Gothic"/>
            </a:endParaRPr>
          </a:p>
        </p:txBody>
      </p:sp>
      <p:sp>
        <p:nvSpPr>
          <p:cNvPr id="7" name="Content Placeholder 6">
            <a:extLst>
              <a:ext uri="{FF2B5EF4-FFF2-40B4-BE49-F238E27FC236}">
                <a16:creationId xmlns:a16="http://schemas.microsoft.com/office/drawing/2014/main" id="{A5CDC605-041E-4917-8949-579FD041A7BC}"/>
              </a:ext>
            </a:extLst>
          </p:cNvPr>
          <p:cNvSpPr>
            <a:spLocks noGrp="1"/>
          </p:cNvSpPr>
          <p:nvPr>
            <p:ph idx="1"/>
          </p:nvPr>
        </p:nvSpPr>
        <p:spPr>
          <a:xfrm>
            <a:off x="838200" y="1825625"/>
            <a:ext cx="10515600" cy="1129167"/>
          </a:xfrm>
        </p:spPr>
        <p:txBody>
          <a:bodyPr vert="horz" lIns="91440" tIns="45720" rIns="91440" bIns="45720" rtlCol="0" anchor="t">
            <a:normAutofit/>
          </a:bodyPr>
          <a:lstStyle/>
          <a:p>
            <a:pPr marL="0" indent="0">
              <a:buNone/>
            </a:pPr>
            <a:r>
              <a:rPr lang="en-GB">
                <a:latin typeface="Century Gothic"/>
                <a:cs typeface="Calibri" panose="020F0502020204030204"/>
              </a:rPr>
              <a:t>Identify whether each hazard is a low, medium or high risk based on the likelihood and severity of any given risk.</a:t>
            </a:r>
          </a:p>
          <a:p>
            <a:pPr marL="0" indent="0">
              <a:buNone/>
            </a:pPr>
            <a:endParaRPr lang="en-GB">
              <a:cs typeface="Calibri" panose="020F0502020204030204"/>
            </a:endParaRPr>
          </a:p>
          <a:p>
            <a:pPr marL="0" indent="0">
              <a:buNone/>
            </a:pPr>
            <a:endParaRPr lang="en-GB">
              <a:cs typeface="Calibri" panose="020F0502020204030204"/>
            </a:endParaRPr>
          </a:p>
        </p:txBody>
      </p:sp>
      <p:sp>
        <p:nvSpPr>
          <p:cNvPr id="10" name="TextBox 9">
            <a:extLst>
              <a:ext uri="{FF2B5EF4-FFF2-40B4-BE49-F238E27FC236}">
                <a16:creationId xmlns:a16="http://schemas.microsoft.com/office/drawing/2014/main" id="{4BD5276E-098D-0F29-D9CF-54516BC853A0}"/>
              </a:ext>
            </a:extLst>
          </p:cNvPr>
          <p:cNvSpPr txBox="1"/>
          <p:nvPr/>
        </p:nvSpPr>
        <p:spPr>
          <a:xfrm>
            <a:off x="2707199" y="2956365"/>
            <a:ext cx="3732682" cy="1815882"/>
          </a:xfrm>
          <a:prstGeom prst="rect">
            <a:avLst/>
          </a:prstGeom>
          <a:noFill/>
        </p:spPr>
        <p:txBody>
          <a:bodyPr wrap="square" lIns="91440" tIns="45720" rIns="91440" bIns="45720" rtlCol="0" anchor="t">
            <a:spAutoFit/>
          </a:bodyPr>
          <a:lstStyle/>
          <a:p>
            <a:pPr algn="ctr"/>
            <a:r>
              <a:rPr lang="en-GB" sz="4000" b="1">
                <a:latin typeface="Century Gothic"/>
              </a:rPr>
              <a:t>Likelihood</a:t>
            </a:r>
            <a:endParaRPr lang="en-US"/>
          </a:p>
          <a:p>
            <a:pPr algn="ctr"/>
            <a:endParaRPr lang="en-GB" sz="4000" b="1">
              <a:latin typeface="Century Gothic"/>
            </a:endParaRPr>
          </a:p>
          <a:p>
            <a:pPr algn="ctr"/>
            <a:r>
              <a:rPr lang="en-GB" sz="1600" b="1">
                <a:latin typeface="Century Gothic"/>
              </a:rPr>
              <a:t>How likely is it that the hazard might </a:t>
            </a:r>
            <a:endParaRPr lang="en-GB" sz="4000" b="1">
              <a:latin typeface="Century Gothic"/>
            </a:endParaRPr>
          </a:p>
          <a:p>
            <a:pPr algn="ctr"/>
            <a:r>
              <a:rPr lang="en-GB" sz="1600" b="1">
                <a:latin typeface="Century Gothic"/>
              </a:rPr>
              <a:t>cause harm?</a:t>
            </a:r>
            <a:endParaRPr lang="en-GB" sz="4000" b="1">
              <a:latin typeface="Century Gothic"/>
            </a:endParaRPr>
          </a:p>
        </p:txBody>
      </p:sp>
      <p:sp>
        <p:nvSpPr>
          <p:cNvPr id="12" name="TextBox 11">
            <a:extLst>
              <a:ext uri="{FF2B5EF4-FFF2-40B4-BE49-F238E27FC236}">
                <a16:creationId xmlns:a16="http://schemas.microsoft.com/office/drawing/2014/main" id="{A46D633F-6D9A-84FD-44CA-1AB740B910BF}"/>
              </a:ext>
            </a:extLst>
          </p:cNvPr>
          <p:cNvSpPr txBox="1"/>
          <p:nvPr/>
        </p:nvSpPr>
        <p:spPr>
          <a:xfrm>
            <a:off x="7035972" y="2956365"/>
            <a:ext cx="3732682" cy="1815882"/>
          </a:xfrm>
          <a:prstGeom prst="rect">
            <a:avLst/>
          </a:prstGeom>
          <a:noFill/>
        </p:spPr>
        <p:txBody>
          <a:bodyPr wrap="square" lIns="91440" tIns="45720" rIns="91440" bIns="45720" rtlCol="0" anchor="t">
            <a:spAutoFit/>
          </a:bodyPr>
          <a:lstStyle/>
          <a:p>
            <a:pPr algn="ctr"/>
            <a:r>
              <a:rPr lang="en-GB" sz="4000" b="1">
                <a:latin typeface="Century Gothic"/>
              </a:rPr>
              <a:t>Severity</a:t>
            </a:r>
            <a:endParaRPr lang="en-US"/>
          </a:p>
          <a:p>
            <a:pPr algn="ctr"/>
            <a:endParaRPr lang="en-GB" sz="4000" b="1">
              <a:latin typeface="Century Gothic"/>
            </a:endParaRPr>
          </a:p>
          <a:p>
            <a:pPr algn="ctr"/>
            <a:r>
              <a:rPr lang="en-GB" sz="1600" b="1">
                <a:latin typeface="Century Gothic"/>
              </a:rPr>
              <a:t>How severe are the implications is the hazard does occur?</a:t>
            </a:r>
          </a:p>
        </p:txBody>
      </p:sp>
      <p:sp>
        <p:nvSpPr>
          <p:cNvPr id="4" name="TextBox 3">
            <a:extLst>
              <a:ext uri="{FF2B5EF4-FFF2-40B4-BE49-F238E27FC236}">
                <a16:creationId xmlns:a16="http://schemas.microsoft.com/office/drawing/2014/main" id="{6237E115-1178-793E-CA93-78525722B82A}"/>
              </a:ext>
            </a:extLst>
          </p:cNvPr>
          <p:cNvSpPr txBox="1"/>
          <p:nvPr/>
        </p:nvSpPr>
        <p:spPr>
          <a:xfrm>
            <a:off x="347379" y="2953983"/>
            <a:ext cx="2232495" cy="1593472"/>
          </a:xfrm>
          <a:prstGeom prst="rect">
            <a:avLst/>
          </a:prstGeom>
          <a:noFill/>
        </p:spPr>
        <p:txBody>
          <a:bodyPr wrap="square" lIns="91440" tIns="45720" rIns="91440" bIns="45720" rtlCol="0" anchor="t">
            <a:spAutoFit/>
          </a:bodyPr>
          <a:lstStyle/>
          <a:p>
            <a:pPr algn="ctr"/>
            <a:r>
              <a:rPr lang="en-GB" sz="4000" b="1" dirty="0">
                <a:latin typeface="Century Gothic"/>
              </a:rPr>
              <a:t>Risk =</a:t>
            </a:r>
          </a:p>
          <a:p>
            <a:pPr algn="ctr"/>
            <a:endParaRPr lang="en-GB" sz="4000" b="1">
              <a:latin typeface="Century Gothic"/>
            </a:endParaRPr>
          </a:p>
          <a:p>
            <a:pPr algn="ctr"/>
            <a:endParaRPr lang="en-GB" sz="1600" b="1" dirty="0">
              <a:latin typeface="Century Gothic"/>
            </a:endParaRPr>
          </a:p>
        </p:txBody>
      </p:sp>
      <p:sp>
        <p:nvSpPr>
          <p:cNvPr id="8" name="TextBox 7">
            <a:extLst>
              <a:ext uri="{FF2B5EF4-FFF2-40B4-BE49-F238E27FC236}">
                <a16:creationId xmlns:a16="http://schemas.microsoft.com/office/drawing/2014/main" id="{72296ABD-4E11-04A3-97B6-57A57CD2E164}"/>
              </a:ext>
            </a:extLst>
          </p:cNvPr>
          <p:cNvSpPr txBox="1"/>
          <p:nvPr/>
        </p:nvSpPr>
        <p:spPr>
          <a:xfrm>
            <a:off x="6298123" y="2951602"/>
            <a:ext cx="1160933" cy="1569660"/>
          </a:xfrm>
          <a:prstGeom prst="rect">
            <a:avLst/>
          </a:prstGeom>
          <a:noFill/>
        </p:spPr>
        <p:txBody>
          <a:bodyPr wrap="square" lIns="91440" tIns="45720" rIns="91440" bIns="45720" rtlCol="0" anchor="t">
            <a:spAutoFit/>
          </a:bodyPr>
          <a:lstStyle/>
          <a:p>
            <a:pPr algn="ctr"/>
            <a:r>
              <a:rPr lang="en-GB" sz="4000" b="1" dirty="0">
                <a:latin typeface="Century Gothic"/>
              </a:rPr>
              <a:t>x</a:t>
            </a:r>
          </a:p>
          <a:p>
            <a:pPr algn="ctr"/>
            <a:endParaRPr lang="en-GB" sz="4000" b="1">
              <a:latin typeface="Century Gothic"/>
            </a:endParaRPr>
          </a:p>
          <a:p>
            <a:pPr algn="ctr"/>
            <a:endParaRPr lang="en-GB" sz="1600" b="1" dirty="0">
              <a:latin typeface="Century Gothic"/>
            </a:endParaRPr>
          </a:p>
        </p:txBody>
      </p:sp>
    </p:spTree>
    <p:extLst>
      <p:ext uri="{BB962C8B-B14F-4D97-AF65-F5344CB8AC3E}">
        <p14:creationId xmlns:p14="http://schemas.microsoft.com/office/powerpoint/2010/main" val="393965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4"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884735"/>
            <a:ext cx="9968754" cy="4781644"/>
          </a:xfrm>
        </p:spPr>
        <p:txBody>
          <a:bodyPr vert="horz" lIns="91440" tIns="45720" rIns="91440" bIns="45720" rtlCol="0" anchor="t">
            <a:normAutofit/>
          </a:bodyPr>
          <a:lstStyle/>
          <a:p>
            <a:pPr marL="0" indent="0">
              <a:buNone/>
            </a:pP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a:xfrm>
            <a:off x="838200" y="219802"/>
            <a:ext cx="10515600" cy="1325563"/>
          </a:xfrm>
        </p:spPr>
        <p:txBody>
          <a:bodyPr>
            <a:normAutofit fontScale="90000"/>
          </a:bodyPr>
          <a:lstStyle/>
          <a:p>
            <a:pPr marL="234950" indent="-6350">
              <a:lnSpc>
                <a:spcPct val="104000"/>
              </a:lnSpc>
              <a:spcBef>
                <a:spcPts val="0"/>
              </a:spcBef>
              <a:spcAft>
                <a:spcPts val="1160"/>
              </a:spcAft>
              <a:defRPr/>
            </a:pPr>
            <a:r>
              <a:rPr kumimoji="0" lang="en-GB" sz="6000" b="1" i="0" u="none" strike="noStrike" kern="1200" cap="none" spc="0" normalizeH="0" baseline="0" noProof="0" dirty="0">
                <a:ln>
                  <a:noFill/>
                </a:ln>
                <a:solidFill>
                  <a:srgbClr val="000000"/>
                </a:solidFill>
                <a:effectLst/>
                <a:uLnTx/>
                <a:uFillTx/>
                <a:latin typeface="Century Gothic"/>
                <a:ea typeface="Verdana"/>
                <a:cs typeface="Verdana" panose="020B0604030504040204" pitchFamily="34" charset="0"/>
              </a:rPr>
              <a:t>       </a:t>
            </a:r>
            <a:r>
              <a:rPr kumimoji="0" lang="en-GB" sz="4900" b="1" i="0" u="none" strike="noStrike" kern="1200" cap="none" spc="0" normalizeH="0" baseline="0" noProof="0" dirty="0">
                <a:ln>
                  <a:noFill/>
                </a:ln>
                <a:solidFill>
                  <a:srgbClr val="000000"/>
                </a:solidFill>
                <a:effectLst/>
                <a:uLnTx/>
                <a:uFillTx/>
                <a:latin typeface="Century Gothic"/>
                <a:ea typeface="Verdana"/>
                <a:cs typeface="Verdana" panose="020B0604030504040204" pitchFamily="34" charset="0"/>
              </a:rPr>
              <a:t> Evaluating the Risk</a:t>
            </a:r>
            <a:r>
              <a:rPr lang="en-GB" sz="4900" b="1" dirty="0">
                <a:solidFill>
                  <a:srgbClr val="000000"/>
                </a:solidFill>
                <a:latin typeface="Century Gothic"/>
                <a:ea typeface="Verdana"/>
                <a:cs typeface="Verdana" panose="020B0604030504040204" pitchFamily="34" charset="0"/>
              </a:rPr>
              <a:t> - Likelihood</a:t>
            </a:r>
            <a:br>
              <a:rPr lang="en-GB" sz="44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br>
            <a:endParaRPr lang="en-US"/>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7" name="TextBox 6">
            <a:extLst>
              <a:ext uri="{FF2B5EF4-FFF2-40B4-BE49-F238E27FC236}">
                <a16:creationId xmlns:a16="http://schemas.microsoft.com/office/drawing/2014/main" id="{3B12A6E1-F6CF-2BC7-9A8A-B985C2A9B154}"/>
              </a:ext>
            </a:extLst>
          </p:cNvPr>
          <p:cNvSpPr txBox="1"/>
          <p:nvPr/>
        </p:nvSpPr>
        <p:spPr>
          <a:xfrm>
            <a:off x="739606" y="1496319"/>
            <a:ext cx="10177023" cy="1107996"/>
          </a:xfrm>
          <a:prstGeom prst="rect">
            <a:avLst/>
          </a:prstGeom>
          <a:noFill/>
        </p:spPr>
        <p:txBody>
          <a:bodyPr wrap="square" lIns="91440" tIns="45720" rIns="91440" bIns="45720" rtlCol="0" anchor="t">
            <a:spAutoFit/>
          </a:bodyPr>
          <a:lstStyle/>
          <a:p>
            <a:pPr algn="ctr"/>
            <a:r>
              <a:rPr lang="en-GB" sz="2200" b="1">
                <a:latin typeface="Century Gothic"/>
              </a:rPr>
              <a:t>Likelihood - </a:t>
            </a:r>
            <a:r>
              <a:rPr lang="en-GB" sz="2200">
                <a:latin typeface="Century Gothic"/>
              </a:rPr>
              <a:t>How likely is it that the hazard might cause harm?</a:t>
            </a:r>
            <a:endParaRPr lang="en-US">
              <a:latin typeface="Calibri" panose="020F0502020204030204"/>
              <a:cs typeface="Calibri" panose="020F0502020204030204"/>
            </a:endParaRPr>
          </a:p>
          <a:p>
            <a:pPr algn="ctr"/>
            <a:endParaRPr lang="en-GB" sz="2200">
              <a:latin typeface="Century Gothic"/>
            </a:endParaRPr>
          </a:p>
          <a:p>
            <a:pPr algn="ctr"/>
            <a:r>
              <a:rPr lang="en-GB" sz="2200">
                <a:latin typeface="Century Gothic"/>
              </a:rPr>
              <a:t>Use the scoring matrix below to decide on a score for likelihood (1-7):</a:t>
            </a:r>
          </a:p>
        </p:txBody>
      </p:sp>
      <p:pic>
        <p:nvPicPr>
          <p:cNvPr id="8" name="Picture 7" descr="A white paper with black text&#10;&#10;Description automatically generated">
            <a:extLst>
              <a:ext uri="{FF2B5EF4-FFF2-40B4-BE49-F238E27FC236}">
                <a16:creationId xmlns:a16="http://schemas.microsoft.com/office/drawing/2014/main" id="{212B9F26-AC08-6CF1-1933-AB0F9F2882D7}"/>
              </a:ext>
            </a:extLst>
          </p:cNvPr>
          <p:cNvPicPr>
            <a:picLocks noChangeAspect="1"/>
          </p:cNvPicPr>
          <p:nvPr/>
        </p:nvPicPr>
        <p:blipFill>
          <a:blip r:embed="rId4"/>
          <a:stretch>
            <a:fillRect/>
          </a:stretch>
        </p:blipFill>
        <p:spPr>
          <a:xfrm>
            <a:off x="4377418" y="2796949"/>
            <a:ext cx="3437164" cy="3038475"/>
          </a:xfrm>
          <a:prstGeom prst="rect">
            <a:avLst/>
          </a:prstGeom>
        </p:spPr>
      </p:pic>
      <p:sp>
        <p:nvSpPr>
          <p:cNvPr id="10" name="TextBox 9">
            <a:extLst>
              <a:ext uri="{FF2B5EF4-FFF2-40B4-BE49-F238E27FC236}">
                <a16:creationId xmlns:a16="http://schemas.microsoft.com/office/drawing/2014/main" id="{F2D590A3-77EE-DE2B-B541-3A6BB8C21F0C}"/>
              </a:ext>
            </a:extLst>
          </p:cNvPr>
          <p:cNvSpPr txBox="1"/>
          <p:nvPr/>
        </p:nvSpPr>
        <p:spPr>
          <a:xfrm>
            <a:off x="522913" y="3256063"/>
            <a:ext cx="3461898" cy="1631216"/>
          </a:xfrm>
          <a:prstGeom prst="rect">
            <a:avLst/>
          </a:prstGeom>
          <a:noFill/>
          <a:ln>
            <a:solidFill>
              <a:schemeClr val="tx1"/>
            </a:solidFill>
          </a:ln>
        </p:spPr>
        <p:txBody>
          <a:bodyPr wrap="square" lIns="91440" tIns="45720" rIns="91440" bIns="45720" rtlCol="0" anchor="t">
            <a:spAutoFit/>
          </a:bodyPr>
          <a:lstStyle/>
          <a:p>
            <a:pPr algn="ctr"/>
            <a:r>
              <a:rPr lang="en-US" sz="2000" dirty="0">
                <a:latin typeface="Calibri"/>
                <a:cs typeface="Calibri"/>
              </a:rPr>
              <a:t>When evaluating the risk, it's important to remember this is the likelihood of the hazard causing harm without any control measures.</a:t>
            </a:r>
            <a:endParaRPr lang="en-US" sz="2000" dirty="0">
              <a:cs typeface="Calibri"/>
            </a:endParaRPr>
          </a:p>
        </p:txBody>
      </p:sp>
    </p:spTree>
    <p:extLst>
      <p:ext uri="{BB962C8B-B14F-4D97-AF65-F5344CB8AC3E}">
        <p14:creationId xmlns:p14="http://schemas.microsoft.com/office/powerpoint/2010/main" val="5421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884735"/>
            <a:ext cx="9968754" cy="4781644"/>
          </a:xfrm>
        </p:spPr>
        <p:txBody>
          <a:bodyPr vert="horz" lIns="91440" tIns="45720" rIns="91440" bIns="45720" rtlCol="0" anchor="t">
            <a:normAutofit/>
          </a:bodyPr>
          <a:lstStyle/>
          <a:p>
            <a:pPr marL="0" indent="0">
              <a:buNone/>
            </a:pP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a:xfrm>
            <a:off x="302419" y="219802"/>
            <a:ext cx="11575255" cy="1266032"/>
          </a:xfrm>
        </p:spPr>
        <p:txBody>
          <a:bodyPr>
            <a:normAutofit fontScale="90000"/>
          </a:bodyPr>
          <a:lstStyle/>
          <a:p>
            <a:pPr marL="234950" indent="-6350" algn="ctr">
              <a:lnSpc>
                <a:spcPct val="104000"/>
              </a:lnSpc>
              <a:spcBef>
                <a:spcPts val="0"/>
              </a:spcBef>
              <a:spcAft>
                <a:spcPts val="1160"/>
              </a:spcAft>
              <a:defRPr/>
            </a:pPr>
            <a:r>
              <a:rPr kumimoji="0" lang="en-GB" sz="6000" b="1" i="0" u="none" strike="noStrike" kern="1200" cap="none" spc="0" normalizeH="0" baseline="0" noProof="0" dirty="0">
                <a:ln>
                  <a:noFill/>
                </a:ln>
                <a:solidFill>
                  <a:srgbClr val="000000"/>
                </a:solidFill>
                <a:effectLst/>
                <a:uLnTx/>
                <a:uFillTx/>
                <a:latin typeface="Century Gothic"/>
                <a:ea typeface="Verdana"/>
                <a:cs typeface="Verdana" panose="020B0604030504040204" pitchFamily="34" charset="0"/>
              </a:rPr>
              <a:t> </a:t>
            </a:r>
            <a:r>
              <a:rPr lang="en-GB" sz="6000" b="1" dirty="0">
                <a:solidFill>
                  <a:srgbClr val="000000"/>
                </a:solidFill>
                <a:latin typeface="Century Gothic"/>
                <a:ea typeface="Verdana"/>
                <a:cs typeface="Verdana" panose="020B0604030504040204" pitchFamily="34" charset="0"/>
              </a:rPr>
              <a:t>L</a:t>
            </a:r>
            <a:r>
              <a:rPr lang="en-GB" sz="5300" b="1" dirty="0">
                <a:solidFill>
                  <a:srgbClr val="000000"/>
                </a:solidFill>
                <a:latin typeface="Century Gothic"/>
                <a:ea typeface="Verdana"/>
                <a:cs typeface="Verdana" panose="020B0604030504040204" pitchFamily="34" charset="0"/>
              </a:rPr>
              <a:t>ikelihood example</a:t>
            </a:r>
            <a:br>
              <a:rPr lang="en-GB" sz="44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br>
            <a:endParaRPr lang="en-US">
              <a:cs typeface="Calibri Light" panose="020F0302020204030204"/>
            </a:endParaRP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7" name="TextBox 6">
            <a:extLst>
              <a:ext uri="{FF2B5EF4-FFF2-40B4-BE49-F238E27FC236}">
                <a16:creationId xmlns:a16="http://schemas.microsoft.com/office/drawing/2014/main" id="{3B12A6E1-F6CF-2BC7-9A8A-B985C2A9B154}"/>
              </a:ext>
            </a:extLst>
          </p:cNvPr>
          <p:cNvSpPr txBox="1"/>
          <p:nvPr/>
        </p:nvSpPr>
        <p:spPr>
          <a:xfrm>
            <a:off x="834856" y="1186757"/>
            <a:ext cx="6902805" cy="4493538"/>
          </a:xfrm>
          <a:prstGeom prst="rect">
            <a:avLst/>
          </a:prstGeom>
          <a:noFill/>
        </p:spPr>
        <p:txBody>
          <a:bodyPr wrap="square" lIns="91440" tIns="45720" rIns="91440" bIns="45720" rtlCol="0" anchor="t">
            <a:spAutoFit/>
          </a:bodyPr>
          <a:lstStyle/>
          <a:p>
            <a:pPr algn="ctr"/>
            <a:r>
              <a:rPr lang="en-GB" sz="2200" b="1" dirty="0">
                <a:latin typeface="Century Gothic"/>
              </a:rPr>
              <a:t>Hazard: Trailing cable</a:t>
            </a:r>
          </a:p>
          <a:p>
            <a:pPr algn="ctr"/>
            <a:r>
              <a:rPr lang="en-GB" sz="2200" b="1" dirty="0">
                <a:latin typeface="Century Gothic"/>
              </a:rPr>
              <a:t>Likelihood score pre-control measure: 6</a:t>
            </a:r>
          </a:p>
          <a:p>
            <a:pPr algn="ctr"/>
            <a:endParaRPr lang="en-GB" sz="2200" b="1" dirty="0">
              <a:latin typeface="Century Gothic"/>
            </a:endParaRPr>
          </a:p>
          <a:p>
            <a:pPr algn="ctr"/>
            <a:endParaRPr lang="en-GB" sz="2200" b="1" dirty="0">
              <a:latin typeface="Century Gothic"/>
            </a:endParaRPr>
          </a:p>
          <a:p>
            <a:pPr algn="ctr"/>
            <a:r>
              <a:rPr lang="en-GB" sz="2200" dirty="0">
                <a:latin typeface="Century Gothic"/>
              </a:rPr>
              <a:t>Control measure: place a cable cover over the cable to secure it and make this visible to participants with hazard tape.</a:t>
            </a:r>
          </a:p>
          <a:p>
            <a:pPr algn="ctr"/>
            <a:endParaRPr lang="en-GB" sz="2200" b="1" dirty="0">
              <a:latin typeface="Century Gothic"/>
            </a:endParaRPr>
          </a:p>
          <a:p>
            <a:pPr algn="ctr"/>
            <a:r>
              <a:rPr lang="en-GB" sz="2200" b="1" dirty="0">
                <a:latin typeface="Century Gothic"/>
              </a:rPr>
              <a:t>New likelihood score post control measure: 2</a:t>
            </a:r>
          </a:p>
          <a:p>
            <a:pPr algn="ctr"/>
            <a:endParaRPr lang="en-GB" sz="2200" b="1" dirty="0">
              <a:latin typeface="Century Gothic"/>
            </a:endParaRPr>
          </a:p>
          <a:p>
            <a:pPr algn="ctr"/>
            <a:r>
              <a:rPr lang="en-GB" sz="2200" dirty="0">
                <a:latin typeface="Century Gothic"/>
              </a:rPr>
              <a:t>By putting control measures in place, the hazard is still there, but the likelihood of it causing harm has been reduced.</a:t>
            </a:r>
          </a:p>
        </p:txBody>
      </p:sp>
      <p:pic>
        <p:nvPicPr>
          <p:cNvPr id="8" name="Picture 7" descr="A white paper with black text&#10;&#10;Description automatically generated">
            <a:extLst>
              <a:ext uri="{FF2B5EF4-FFF2-40B4-BE49-F238E27FC236}">
                <a16:creationId xmlns:a16="http://schemas.microsoft.com/office/drawing/2014/main" id="{212B9F26-AC08-6CF1-1933-AB0F9F2882D7}"/>
              </a:ext>
            </a:extLst>
          </p:cNvPr>
          <p:cNvPicPr>
            <a:picLocks noChangeAspect="1"/>
          </p:cNvPicPr>
          <p:nvPr/>
        </p:nvPicPr>
        <p:blipFill>
          <a:blip r:embed="rId4"/>
          <a:stretch>
            <a:fillRect/>
          </a:stretch>
        </p:blipFill>
        <p:spPr>
          <a:xfrm>
            <a:off x="8270762" y="1237230"/>
            <a:ext cx="3437164" cy="3038475"/>
          </a:xfrm>
          <a:prstGeom prst="rect">
            <a:avLst/>
          </a:prstGeom>
        </p:spPr>
      </p:pic>
    </p:spTree>
    <p:extLst>
      <p:ext uri="{BB962C8B-B14F-4D97-AF65-F5344CB8AC3E}">
        <p14:creationId xmlns:p14="http://schemas.microsoft.com/office/powerpoint/2010/main" val="415736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marL="0" indent="0">
              <a:buNone/>
            </a:pPr>
            <a:r>
              <a:rPr lang="en-GB" sz="2400">
                <a:latin typeface="Century Gothic"/>
              </a:rPr>
              <a:t> </a:t>
            </a: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a:xfrm>
            <a:off x="838200" y="365125"/>
            <a:ext cx="10634662" cy="1349375"/>
          </a:xfrm>
        </p:spPr>
        <p:txBody>
          <a:bodyPr>
            <a:normAutofit fontScale="90000"/>
          </a:bodyPr>
          <a:lstStyle/>
          <a:p>
            <a:r>
              <a:rPr lang="en-GB" sz="4400" b="1" dirty="0">
                <a:solidFill>
                  <a:srgbClr val="000000"/>
                </a:solidFill>
                <a:effectLst/>
                <a:latin typeface="Century Gothic"/>
                <a:ea typeface="Verdana"/>
                <a:cs typeface="Verdana" panose="020B0604030504040204" pitchFamily="34" charset="0"/>
              </a:rPr>
              <a:t>            </a:t>
            </a:r>
            <a:r>
              <a:rPr lang="en-GB" sz="4000" b="1" dirty="0">
                <a:solidFill>
                  <a:srgbClr val="000000"/>
                </a:solidFill>
                <a:effectLst/>
                <a:latin typeface="Century Gothic"/>
                <a:ea typeface="Verdana"/>
                <a:cs typeface="Verdana" panose="020B0604030504040204" pitchFamily="34" charset="0"/>
              </a:rPr>
              <a:t> </a:t>
            </a:r>
            <a:r>
              <a:rPr lang="en-GB" sz="5300" b="1" dirty="0">
                <a:solidFill>
                  <a:srgbClr val="000000"/>
                </a:solidFill>
                <a:effectLst/>
                <a:latin typeface="Century Gothic"/>
                <a:ea typeface="Verdana"/>
                <a:cs typeface="Verdana" panose="020B0604030504040204" pitchFamily="34" charset="0"/>
              </a:rPr>
              <a:t>Evaluating the Risk</a:t>
            </a:r>
            <a:r>
              <a:rPr lang="en-GB" sz="5300" b="1" dirty="0">
                <a:solidFill>
                  <a:srgbClr val="000000"/>
                </a:solidFill>
                <a:latin typeface="Century Gothic"/>
                <a:ea typeface="Verdana"/>
                <a:cs typeface="Verdana" panose="020B0604030504040204" pitchFamily="34" charset="0"/>
              </a:rPr>
              <a:t> - Sev</a:t>
            </a:r>
            <a:r>
              <a:rPr lang="en-GB" sz="4800" b="1" dirty="0">
                <a:solidFill>
                  <a:srgbClr val="000000"/>
                </a:solidFill>
                <a:latin typeface="Century Gothic"/>
                <a:ea typeface="Verdana"/>
                <a:cs typeface="Verdana" panose="020B0604030504040204" pitchFamily="34" charset="0"/>
              </a:rPr>
              <a:t>erity</a:t>
            </a:r>
            <a:br>
              <a:rPr lang="en-GB" sz="4800" b="1" dirty="0">
                <a:effectLst/>
                <a:latin typeface="Verdana" panose="020B0604030504040204" pitchFamily="34" charset="0"/>
                <a:ea typeface="Verdana" panose="020B0604030504040204" pitchFamily="34" charset="0"/>
                <a:cs typeface="Verdana" panose="020B0604030504040204" pitchFamily="34" charset="0"/>
              </a:rPr>
            </a:br>
            <a:endParaRPr lang="en-US"/>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7" name="TextBox 6">
            <a:extLst>
              <a:ext uri="{FF2B5EF4-FFF2-40B4-BE49-F238E27FC236}">
                <a16:creationId xmlns:a16="http://schemas.microsoft.com/office/drawing/2014/main" id="{F2F0B058-3B5B-D5C1-3E29-EF6C271ECDDE}"/>
              </a:ext>
            </a:extLst>
          </p:cNvPr>
          <p:cNvSpPr txBox="1"/>
          <p:nvPr/>
        </p:nvSpPr>
        <p:spPr>
          <a:xfrm>
            <a:off x="706949" y="1496319"/>
            <a:ext cx="10645110" cy="1107996"/>
          </a:xfrm>
          <a:prstGeom prst="rect">
            <a:avLst/>
          </a:prstGeom>
          <a:noFill/>
        </p:spPr>
        <p:txBody>
          <a:bodyPr wrap="square" lIns="91440" tIns="45720" rIns="91440" bIns="45720" rtlCol="0" anchor="t">
            <a:spAutoFit/>
          </a:bodyPr>
          <a:lstStyle/>
          <a:p>
            <a:pPr algn="ctr"/>
            <a:r>
              <a:rPr lang="en-GB" sz="2200" b="1" dirty="0">
                <a:latin typeface="Century Gothic"/>
              </a:rPr>
              <a:t>Severity - </a:t>
            </a:r>
            <a:r>
              <a:rPr lang="en-GB" sz="2200" dirty="0">
                <a:latin typeface="Century Gothic"/>
              </a:rPr>
              <a:t>How severe are the implications if the hazard does occur?</a:t>
            </a:r>
            <a:endParaRPr lang="en-US" sz="2200" dirty="0">
              <a:latin typeface="Calibri" panose="020F0502020204030204"/>
              <a:cs typeface="Calibri"/>
            </a:endParaRPr>
          </a:p>
          <a:p>
            <a:pPr algn="ctr"/>
            <a:endParaRPr lang="en-GB" sz="2200">
              <a:latin typeface="Century Gothic"/>
              <a:cs typeface="Calibri"/>
            </a:endParaRPr>
          </a:p>
          <a:p>
            <a:pPr algn="ctr"/>
            <a:r>
              <a:rPr lang="en-GB" sz="2200" dirty="0">
                <a:latin typeface="Century Gothic"/>
                <a:cs typeface="Calibri"/>
              </a:rPr>
              <a:t>Use the scoring matrix below to decide on a score for severity (1-7):</a:t>
            </a:r>
            <a:endParaRPr lang="en-GB" dirty="0"/>
          </a:p>
        </p:txBody>
      </p:sp>
      <p:pic>
        <p:nvPicPr>
          <p:cNvPr id="8" name="Picture 7" descr="A close-up of a sign&#10;&#10;Description automatically generated">
            <a:extLst>
              <a:ext uri="{FF2B5EF4-FFF2-40B4-BE49-F238E27FC236}">
                <a16:creationId xmlns:a16="http://schemas.microsoft.com/office/drawing/2014/main" id="{DE3CBC2B-0862-2485-3EA7-65B0DF3D8419}"/>
              </a:ext>
            </a:extLst>
          </p:cNvPr>
          <p:cNvPicPr>
            <a:picLocks noChangeAspect="1"/>
          </p:cNvPicPr>
          <p:nvPr/>
        </p:nvPicPr>
        <p:blipFill>
          <a:blip r:embed="rId4"/>
          <a:stretch>
            <a:fillRect/>
          </a:stretch>
        </p:blipFill>
        <p:spPr>
          <a:xfrm>
            <a:off x="359228" y="3242924"/>
            <a:ext cx="11484429" cy="578982"/>
          </a:xfrm>
          <a:prstGeom prst="rect">
            <a:avLst/>
          </a:prstGeom>
        </p:spPr>
      </p:pic>
    </p:spTree>
    <p:extLst>
      <p:ext uri="{BB962C8B-B14F-4D97-AF65-F5344CB8AC3E}">
        <p14:creationId xmlns:p14="http://schemas.microsoft.com/office/powerpoint/2010/main" val="234888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marL="0" indent="0">
              <a:buNone/>
            </a:pPr>
            <a:r>
              <a:rPr lang="en-GB" sz="2400">
                <a:latin typeface="Century Gothic"/>
              </a:rPr>
              <a:t> </a:t>
            </a: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normAutofit/>
          </a:bodyPr>
          <a:lstStyle/>
          <a:p>
            <a:pPr algn="ctr"/>
            <a:r>
              <a:rPr lang="en-GB" b="1" dirty="0">
                <a:solidFill>
                  <a:srgbClr val="000000"/>
                </a:solidFill>
                <a:latin typeface="Century Gothic"/>
                <a:ea typeface="Verdana"/>
                <a:cs typeface="Verdana" panose="020B0604030504040204" pitchFamily="34" charset="0"/>
              </a:rPr>
              <a:t> Severity Example</a:t>
            </a:r>
            <a:br>
              <a:rPr lang="en-GB" sz="4400" b="1" dirty="0">
                <a:effectLst/>
                <a:latin typeface="Verdana" panose="020B0604030504040204" pitchFamily="34" charset="0"/>
                <a:ea typeface="Verdana" panose="020B0604030504040204" pitchFamily="34" charset="0"/>
                <a:cs typeface="Verdana" panose="020B0604030504040204" pitchFamily="34" charset="0"/>
              </a:rPr>
            </a:br>
            <a:endParaRPr lang="en-US">
              <a:cs typeface="Calibri Light" panose="020F0302020204030204"/>
            </a:endParaRP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7" name="TextBox 6">
            <a:extLst>
              <a:ext uri="{FF2B5EF4-FFF2-40B4-BE49-F238E27FC236}">
                <a16:creationId xmlns:a16="http://schemas.microsoft.com/office/drawing/2014/main" id="{F2F0B058-3B5B-D5C1-3E29-EF6C271ECDDE}"/>
              </a:ext>
            </a:extLst>
          </p:cNvPr>
          <p:cNvSpPr txBox="1"/>
          <p:nvPr/>
        </p:nvSpPr>
        <p:spPr>
          <a:xfrm>
            <a:off x="718855" y="2127351"/>
            <a:ext cx="9823579" cy="5478423"/>
          </a:xfrm>
          <a:prstGeom prst="rect">
            <a:avLst/>
          </a:prstGeom>
          <a:noFill/>
        </p:spPr>
        <p:txBody>
          <a:bodyPr wrap="square" lIns="91440" tIns="45720" rIns="91440" bIns="45720" rtlCol="0" anchor="t">
            <a:spAutoFit/>
          </a:bodyPr>
          <a:lstStyle/>
          <a:p>
            <a:pPr algn="ctr"/>
            <a:r>
              <a:rPr lang="en-GB" sz="2200" b="1" dirty="0">
                <a:latin typeface="Century Gothic"/>
              </a:rPr>
              <a:t>Hazard: Fire</a:t>
            </a:r>
            <a:endParaRPr lang="en-GB" sz="2200" dirty="0">
              <a:latin typeface="Century Gothic"/>
            </a:endParaRPr>
          </a:p>
          <a:p>
            <a:pPr algn="ctr"/>
            <a:r>
              <a:rPr lang="en-GB" sz="2200" b="1" dirty="0">
                <a:latin typeface="Century Gothic"/>
              </a:rPr>
              <a:t>Severity score pre-control measure: 7</a:t>
            </a:r>
            <a:endParaRPr lang="en-GB" sz="2200" dirty="0">
              <a:latin typeface="Century Gothic"/>
            </a:endParaRPr>
          </a:p>
          <a:p>
            <a:pPr algn="ctr"/>
            <a:endParaRPr lang="en-GB" sz="2200" b="1" dirty="0">
              <a:latin typeface="Century Gothic"/>
            </a:endParaRPr>
          </a:p>
          <a:p>
            <a:pPr algn="ctr"/>
            <a:r>
              <a:rPr lang="en-GB" sz="2200" dirty="0">
                <a:latin typeface="Century Gothic"/>
              </a:rPr>
              <a:t>Control measures: Fire exits will be clearly marked, fire detection system regularly checked, fire extinguishers in the venues.</a:t>
            </a:r>
          </a:p>
          <a:p>
            <a:pPr algn="ctr"/>
            <a:endParaRPr lang="en-GB" sz="2200" dirty="0">
              <a:latin typeface="Century Gothic"/>
            </a:endParaRPr>
          </a:p>
          <a:p>
            <a:pPr algn="ctr"/>
            <a:r>
              <a:rPr lang="en-GB" sz="2200" b="1" dirty="0">
                <a:latin typeface="Century Gothic"/>
              </a:rPr>
              <a:t>Severity score post-control measure: 7</a:t>
            </a:r>
          </a:p>
          <a:p>
            <a:pPr algn="ctr"/>
            <a:endParaRPr lang="en-GB" sz="2200" b="1" dirty="0">
              <a:latin typeface="Century Gothic"/>
            </a:endParaRPr>
          </a:p>
          <a:p>
            <a:pPr algn="ctr"/>
            <a:r>
              <a:rPr lang="en-GB" sz="2200" dirty="0">
                <a:latin typeface="Century Gothic"/>
              </a:rPr>
              <a:t>Most often the control measures will reduce the likelihood of the hazard causing harm, but the severity won't change.</a:t>
            </a:r>
            <a:endParaRPr lang="en-GB" sz="1600" i="1" dirty="0">
              <a:latin typeface="Century Gothic"/>
            </a:endParaRPr>
          </a:p>
          <a:p>
            <a:pPr algn="ctr"/>
            <a:endParaRPr lang="en-GB" sz="1600" i="1">
              <a:latin typeface="Century Gothic"/>
            </a:endParaRPr>
          </a:p>
          <a:p>
            <a:pPr algn="ctr"/>
            <a:r>
              <a:rPr lang="en-GB" sz="1600" i="1" dirty="0">
                <a:latin typeface="Century Gothic"/>
              </a:rPr>
              <a:t>In this example, despite all measures, if there is a fire and someone got trapped the outcome/severity of the incident would still be the same, but the chance of them getting trapped has been reduced.</a:t>
            </a:r>
          </a:p>
          <a:p>
            <a:pPr algn="ctr"/>
            <a:endParaRPr lang="en-GB" sz="2200" b="1" dirty="0">
              <a:latin typeface="Century Gothic"/>
            </a:endParaRPr>
          </a:p>
          <a:p>
            <a:pPr algn="ctr"/>
            <a:endParaRPr lang="en-GB" sz="2200" b="1" dirty="0">
              <a:latin typeface="Century Gothic"/>
            </a:endParaRPr>
          </a:p>
          <a:p>
            <a:pPr algn="ctr"/>
            <a:endParaRPr lang="en-GB" sz="2200" b="1" dirty="0">
              <a:latin typeface="Century Gothic"/>
            </a:endParaRPr>
          </a:p>
        </p:txBody>
      </p:sp>
      <p:pic>
        <p:nvPicPr>
          <p:cNvPr id="8" name="Picture 7" descr="A close-up of a sign&#10;&#10;Description automatically generated">
            <a:extLst>
              <a:ext uri="{FF2B5EF4-FFF2-40B4-BE49-F238E27FC236}">
                <a16:creationId xmlns:a16="http://schemas.microsoft.com/office/drawing/2014/main" id="{DE3CBC2B-0862-2485-3EA7-65B0DF3D8419}"/>
              </a:ext>
            </a:extLst>
          </p:cNvPr>
          <p:cNvPicPr>
            <a:picLocks noChangeAspect="1"/>
          </p:cNvPicPr>
          <p:nvPr/>
        </p:nvPicPr>
        <p:blipFill>
          <a:blip r:embed="rId4"/>
          <a:stretch>
            <a:fillRect/>
          </a:stretch>
        </p:blipFill>
        <p:spPr>
          <a:xfrm>
            <a:off x="347322" y="1421268"/>
            <a:ext cx="11484429" cy="578982"/>
          </a:xfrm>
          <a:prstGeom prst="rect">
            <a:avLst/>
          </a:prstGeom>
        </p:spPr>
      </p:pic>
    </p:spTree>
    <p:extLst>
      <p:ext uri="{BB962C8B-B14F-4D97-AF65-F5344CB8AC3E}">
        <p14:creationId xmlns:p14="http://schemas.microsoft.com/office/powerpoint/2010/main" val="289965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marL="0" indent="0">
              <a:buNone/>
            </a:pP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normAutofit fontScale="90000"/>
          </a:bodyPr>
          <a:lstStyle/>
          <a:p>
            <a:r>
              <a:rPr lang="en-GB" sz="4400" b="1">
                <a:solidFill>
                  <a:srgbClr val="000000"/>
                </a:solidFill>
                <a:effectLst/>
                <a:latin typeface="Calibri" panose="020F0502020204030204" pitchFamily="34" charset="0"/>
                <a:ea typeface="Verdana" panose="020B0604030504040204" pitchFamily="34" charset="0"/>
                <a:cs typeface="Verdana" panose="020B0604030504040204" pitchFamily="34" charset="0"/>
              </a:rPr>
              <a:t>                </a:t>
            </a:r>
            <a:r>
              <a:rPr lang="en-GB" sz="6000" b="1">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Evaluating the Risk</a:t>
            </a:r>
            <a:br>
              <a:rPr lang="en-GB" sz="4400" b="1">
                <a:solidFill>
                  <a:srgbClr val="000000"/>
                </a:solidFill>
                <a:effectLst/>
                <a:latin typeface="Verdana" panose="020B0604030504040204" pitchFamily="34" charset="0"/>
                <a:ea typeface="Verdana" panose="020B0604030504040204" pitchFamily="34" charset="0"/>
                <a:cs typeface="Verdana" panose="020B0604030504040204" pitchFamily="34" charset="0"/>
              </a:rPr>
            </a:br>
            <a:endParaRPr lang="en-US"/>
          </a:p>
        </p:txBody>
      </p:sp>
      <p:pic>
        <p:nvPicPr>
          <p:cNvPr id="2" name="Picture 1" descr="A chart with different colored squares&#10;&#10;Description automatically generated">
            <a:extLst>
              <a:ext uri="{FF2B5EF4-FFF2-40B4-BE49-F238E27FC236}">
                <a16:creationId xmlns:a16="http://schemas.microsoft.com/office/drawing/2014/main" id="{BCA59769-0AC6-3453-9FAC-19127235F779}"/>
              </a:ext>
            </a:extLst>
          </p:cNvPr>
          <p:cNvPicPr>
            <a:picLocks noChangeAspect="1"/>
          </p:cNvPicPr>
          <p:nvPr/>
        </p:nvPicPr>
        <p:blipFill>
          <a:blip r:embed="rId3"/>
          <a:stretch>
            <a:fillRect/>
          </a:stretch>
        </p:blipFill>
        <p:spPr>
          <a:xfrm>
            <a:off x="4082" y="1280534"/>
            <a:ext cx="12268200" cy="3617936"/>
          </a:xfrm>
          <a:prstGeom prst="rect">
            <a:avLst/>
          </a:prstGeom>
        </p:spPr>
      </p:pic>
      <p:sp>
        <p:nvSpPr>
          <p:cNvPr id="5" name="TextBox 4">
            <a:extLst>
              <a:ext uri="{FF2B5EF4-FFF2-40B4-BE49-F238E27FC236}">
                <a16:creationId xmlns:a16="http://schemas.microsoft.com/office/drawing/2014/main" id="{C0D4E931-8269-6609-D13D-19E724EB2093}"/>
              </a:ext>
            </a:extLst>
          </p:cNvPr>
          <p:cNvSpPr txBox="1"/>
          <p:nvPr/>
        </p:nvSpPr>
        <p:spPr>
          <a:xfrm>
            <a:off x="778386" y="4972944"/>
            <a:ext cx="10645110" cy="1785104"/>
          </a:xfrm>
          <a:prstGeom prst="rect">
            <a:avLst/>
          </a:prstGeom>
          <a:noFill/>
        </p:spPr>
        <p:txBody>
          <a:bodyPr wrap="square" lIns="91440" tIns="45720" rIns="91440" bIns="45720" rtlCol="0" anchor="t">
            <a:spAutoFit/>
          </a:bodyPr>
          <a:lstStyle/>
          <a:p>
            <a:pPr algn="ctr"/>
            <a:r>
              <a:rPr lang="en-GB" sz="2200" dirty="0">
                <a:latin typeface="Century Gothic"/>
              </a:rPr>
              <a:t>Use this matrix grid to work out the overall risk of that hazard. </a:t>
            </a:r>
          </a:p>
          <a:p>
            <a:pPr algn="ctr"/>
            <a:endParaRPr lang="en-GB" sz="2200" dirty="0">
              <a:latin typeface="Century Gothic"/>
            </a:endParaRPr>
          </a:p>
          <a:p>
            <a:pPr algn="ctr"/>
            <a:r>
              <a:rPr lang="en-GB" sz="2200" b="1" dirty="0">
                <a:latin typeface="Century Gothic"/>
              </a:rPr>
              <a:t>Risk = Likelihood x Severity</a:t>
            </a:r>
          </a:p>
          <a:p>
            <a:pPr algn="ctr"/>
            <a:endParaRPr lang="en-GB" sz="2200" dirty="0">
              <a:latin typeface="Century Gothic"/>
            </a:endParaRPr>
          </a:p>
          <a:p>
            <a:pPr algn="ctr"/>
            <a:r>
              <a:rPr lang="en-GB" sz="2200" i="1" dirty="0">
                <a:latin typeface="Century Gothic"/>
              </a:rPr>
              <a:t>Example: likelihood of 4 and severity of 3 = a risk score of 12 (3 x 4 = 12)</a:t>
            </a:r>
          </a:p>
        </p:txBody>
      </p:sp>
      <p:sp>
        <p:nvSpPr>
          <p:cNvPr id="8" name="TextBox 7">
            <a:extLst>
              <a:ext uri="{FF2B5EF4-FFF2-40B4-BE49-F238E27FC236}">
                <a16:creationId xmlns:a16="http://schemas.microsoft.com/office/drawing/2014/main" id="{82BDF656-D154-A00D-F513-1C24C9D93E9B}"/>
              </a:ext>
            </a:extLst>
          </p:cNvPr>
          <p:cNvSpPr txBox="1"/>
          <p:nvPr/>
        </p:nvSpPr>
        <p:spPr>
          <a:xfrm>
            <a:off x="9539004" y="3863281"/>
            <a:ext cx="2560768" cy="646331"/>
          </a:xfrm>
          <a:prstGeom prst="rect">
            <a:avLst/>
          </a:prstGeom>
          <a:noFill/>
          <a:ln>
            <a:solidFill>
              <a:schemeClr val="tx1"/>
            </a:solidFill>
          </a:ln>
        </p:spPr>
        <p:txBody>
          <a:bodyPr wrap="square" lIns="91440" tIns="45720" rIns="91440" bIns="45720" rtlCol="0" anchor="t">
            <a:spAutoFit/>
          </a:bodyPr>
          <a:lstStyle/>
          <a:p>
            <a:pPr algn="ctr"/>
            <a:r>
              <a:rPr lang="en-GB" dirty="0">
                <a:latin typeface="Century Gothic"/>
              </a:rPr>
              <a:t>The colour signifies the action required</a:t>
            </a:r>
          </a:p>
        </p:txBody>
      </p:sp>
      <p:sp>
        <p:nvSpPr>
          <p:cNvPr id="9" name="Arrow: Left 8">
            <a:extLst>
              <a:ext uri="{FF2B5EF4-FFF2-40B4-BE49-F238E27FC236}">
                <a16:creationId xmlns:a16="http://schemas.microsoft.com/office/drawing/2014/main" id="{F7D833E2-F240-8BAF-531A-6B8B83675E4C}"/>
              </a:ext>
            </a:extLst>
          </p:cNvPr>
          <p:cNvSpPr/>
          <p:nvPr/>
        </p:nvSpPr>
        <p:spPr>
          <a:xfrm>
            <a:off x="8560593" y="4036218"/>
            <a:ext cx="976312" cy="30956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309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marL="0" indent="0">
              <a:buNone/>
            </a:pPr>
            <a:r>
              <a:rPr lang="en-GB" sz="2400">
                <a:latin typeface="Century Gothic"/>
                <a:cs typeface="Calibri"/>
              </a:rPr>
              <a:t>Risk is part of everyday life and you won't be able to eliminate all hazards, but the aim is to reduce them where possible.</a:t>
            </a:r>
          </a:p>
          <a:p>
            <a:pPr marL="0" indent="0">
              <a:buNone/>
            </a:pPr>
            <a:endParaRPr lang="en-GB" sz="2400">
              <a:latin typeface="Century Gothic"/>
              <a:cs typeface="Calibri"/>
            </a:endParaRPr>
          </a:p>
          <a:p>
            <a:pPr marL="0" indent="0">
              <a:buNone/>
            </a:pPr>
            <a:r>
              <a:rPr lang="en-GB" sz="2400">
                <a:latin typeface="Century Gothic"/>
                <a:ea typeface="Calibri" panose="020F0502020204030204"/>
                <a:cs typeface="Calibri" panose="020F0502020204030204"/>
              </a:rPr>
              <a:t>Identify any significant risks using the scoring matrix (those scoring red or blue need urgent attention) and review control measures to reduce those risks.</a:t>
            </a: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normAutofit/>
          </a:bodyPr>
          <a:lstStyle/>
          <a:p>
            <a:r>
              <a:rPr lang="en-US" sz="4000" b="1">
                <a:latin typeface="Century Gothic"/>
              </a:rPr>
              <a:t>3) Evaluate the risks</a:t>
            </a: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1135605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marL="0" indent="0">
              <a:buNone/>
            </a:pPr>
            <a:r>
              <a:rPr lang="en-GB" sz="2400">
                <a:latin typeface="Century Gothic"/>
                <a:cs typeface="Calibri"/>
              </a:rPr>
              <a:t>Record the steps you will take to reduce the risk of hazards to the lowest level possible.</a:t>
            </a:r>
            <a:br>
              <a:rPr lang="en-GB" sz="2400">
                <a:latin typeface="Century Gothic"/>
                <a:cs typeface="Calibri"/>
              </a:rPr>
            </a:br>
            <a:br>
              <a:rPr lang="en-GB" sz="2400">
                <a:latin typeface="Century Gothic"/>
                <a:cs typeface="Calibri"/>
              </a:rPr>
            </a:br>
            <a:r>
              <a:rPr lang="en-GB" sz="2400">
                <a:latin typeface="Century Gothic"/>
                <a:cs typeface="Calibri"/>
              </a:rPr>
              <a:t>Consider the following:</a:t>
            </a:r>
          </a:p>
          <a:p>
            <a:pPr marL="0" indent="0">
              <a:buNone/>
            </a:pPr>
            <a:endParaRPr lang="en-GB" sz="2400">
              <a:latin typeface="Century Gothic"/>
              <a:ea typeface="Calibri" panose="020F0502020204030204"/>
              <a:cs typeface="Calibri" panose="020F0502020204030204"/>
            </a:endParaRPr>
          </a:p>
          <a:p>
            <a:pPr marL="342900" indent="-342900"/>
            <a:r>
              <a:rPr lang="en-GB" sz="2400">
                <a:latin typeface="Century Gothic"/>
                <a:ea typeface="Calibri" panose="020F0502020204030204"/>
                <a:cs typeface="Calibri" panose="020F0502020204030204"/>
              </a:rPr>
              <a:t>Can the hazard be removed?</a:t>
            </a:r>
          </a:p>
          <a:p>
            <a:pPr marL="342900" indent="-342900"/>
            <a:r>
              <a:rPr lang="en-GB" sz="2400">
                <a:latin typeface="Century Gothic"/>
                <a:ea typeface="Calibri" panose="020F0502020204030204"/>
                <a:cs typeface="Calibri" panose="020F0502020204030204"/>
              </a:rPr>
              <a:t>Can the hazard be isolated?</a:t>
            </a:r>
          </a:p>
          <a:p>
            <a:pPr marL="342900" indent="-342900"/>
            <a:r>
              <a:rPr lang="en-GB" sz="2400">
                <a:latin typeface="Century Gothic"/>
                <a:ea typeface="Calibri" panose="020F0502020204030204"/>
                <a:cs typeface="Calibri" panose="020F0502020204030204"/>
              </a:rPr>
              <a:t>Are participants experience/trained?</a:t>
            </a:r>
          </a:p>
          <a:p>
            <a:pPr marL="342900" indent="-342900"/>
            <a:r>
              <a:rPr lang="en-GB" sz="2400">
                <a:latin typeface="Century Gothic"/>
                <a:ea typeface="Calibri" panose="020F0502020204030204"/>
                <a:cs typeface="Calibri" panose="020F0502020204030204"/>
              </a:rPr>
              <a:t>Emergency procedures in place e.g. knowing the contact details for security to call them for first aid emergencies</a:t>
            </a: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normAutofit/>
          </a:bodyPr>
          <a:lstStyle/>
          <a:p>
            <a:r>
              <a:rPr lang="en-US" sz="3600" b="1">
                <a:latin typeface="Century Gothic"/>
              </a:rPr>
              <a:t>4) Record and implement control measures</a:t>
            </a: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2505969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lang="en-GB" sz="3600">
                <a:latin typeface="Century Gothic"/>
              </a:rPr>
              <a:t> </a:t>
            </a:r>
            <a:r>
              <a:rPr kumimoji="0" lang="en-GB" sz="3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Empowering you to make your events safe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GB" sz="3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3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To give you valuable professional skills</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GB" sz="3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sz="3600" b="0" i="0" u="none" strike="noStrike" kern="1200" cap="none" spc="0" normalizeH="0" baseline="0" noProof="0">
                <a:ln>
                  <a:noFill/>
                </a:ln>
                <a:solidFill>
                  <a:prstClr val="black"/>
                </a:solidFill>
                <a:effectLst/>
                <a:uLnTx/>
                <a:uFillTx/>
                <a:latin typeface="Century Gothic"/>
              </a:rPr>
              <a:t>To comply with the law</a:t>
            </a:r>
            <a:endParaRPr lang="en-GB" sz="3600" b="0" i="0" u="none" strike="noStrike" kern="1200" cap="none" spc="0" normalizeH="0" baseline="0" noProof="0">
              <a:ln>
                <a:noFill/>
              </a:ln>
              <a:solidFill>
                <a:prstClr val="black"/>
              </a:solidFill>
              <a:effectLst/>
              <a:uLnTx/>
              <a:uFillTx/>
              <a:latin typeface="Century Gothic"/>
            </a:endParaRPr>
          </a:p>
          <a:p>
            <a:pPr marL="0" indent="0">
              <a:buNone/>
            </a:pP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lstStyle/>
          <a:p>
            <a:r>
              <a:rPr lang="en-GB" b="1" dirty="0">
                <a:solidFill>
                  <a:prstClr val="black"/>
                </a:solidFill>
                <a:latin typeface="Century Gothic"/>
              </a:rPr>
              <a:t>Why</a:t>
            </a:r>
            <a:r>
              <a:rPr kumimoji="0" lang="en-GB" sz="4400" b="1" i="0" u="none" strike="noStrike" kern="1200" cap="none" spc="0" normalizeH="0" baseline="0" noProof="0" dirty="0">
                <a:ln>
                  <a:noFill/>
                </a:ln>
                <a:solidFill>
                  <a:prstClr val="black"/>
                </a:solidFill>
                <a:effectLst/>
                <a:uLnTx/>
                <a:uFillTx/>
                <a:latin typeface="Century Gothic"/>
              </a:rPr>
              <a:t> you’re here</a:t>
            </a:r>
            <a:r>
              <a:rPr lang="en-GB" b="1" dirty="0">
                <a:solidFill>
                  <a:prstClr val="black"/>
                </a:solidFill>
                <a:latin typeface="Century Gothic"/>
              </a:rPr>
              <a:t>...</a:t>
            </a:r>
            <a:endParaRPr lang="en-US" dirty="0">
              <a:solidFill>
                <a:prstClr val="black"/>
              </a:solidFill>
            </a:endParaRP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1001422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413248"/>
            <a:ext cx="9587754" cy="4781644"/>
          </a:xfrm>
        </p:spPr>
        <p:txBody>
          <a:bodyPr vert="horz" lIns="91440" tIns="45720" rIns="91440" bIns="45720" rtlCol="0" anchor="t">
            <a:normAutofit fontScale="92500" lnSpcReduction="10000"/>
          </a:bodyPr>
          <a:lstStyle/>
          <a:p>
            <a:pPr marR="3810" indent="0" algn="just">
              <a:lnSpc>
                <a:spcPct val="104000"/>
              </a:lnSpc>
              <a:spcAft>
                <a:spcPts val="1180"/>
              </a:spcAft>
              <a:buNone/>
            </a:pPr>
            <a:r>
              <a:rPr lang="en-GB" sz="280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The record should show the </a:t>
            </a:r>
            <a:r>
              <a:rPr lang="en-GB" sz="2800" u="sng">
                <a:solidFill>
                  <a:srgbClr val="000000"/>
                </a:solidFill>
                <a:effectLst/>
                <a:uFill>
                  <a:solidFill>
                    <a:srgbClr val="000000"/>
                  </a:solidFill>
                </a:uFill>
                <a:latin typeface="Century Gothic" panose="020B0502020202020204" pitchFamily="34" charset="0"/>
                <a:ea typeface="Verdana" panose="020B0604030504040204" pitchFamily="34" charset="0"/>
                <a:cs typeface="Verdana" panose="020B0604030504040204" pitchFamily="34" charset="0"/>
              </a:rPr>
              <a:t>significant</a:t>
            </a:r>
            <a:r>
              <a:rPr lang="en-GB" sz="280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 findings of the assessment and should lead you to taking action to correct the situation.</a:t>
            </a:r>
          </a:p>
          <a:p>
            <a:pPr marR="3810" indent="0" algn="just">
              <a:lnSpc>
                <a:spcPct val="104000"/>
              </a:lnSpc>
              <a:spcAft>
                <a:spcPts val="1180"/>
              </a:spcAft>
              <a:buNone/>
            </a:pPr>
            <a:r>
              <a:rPr lang="en-GB" sz="280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The significant findings of the assessment that need to be recorded are:</a:t>
            </a:r>
          </a:p>
          <a:p>
            <a:pPr marL="342900" marR="3810" lvl="0" indent="-342900" algn="just">
              <a:lnSpc>
                <a:spcPct val="104000"/>
              </a:lnSpc>
              <a:spcAft>
                <a:spcPts val="40"/>
              </a:spcAft>
              <a:buFont typeface="Symbol" panose="05050102010706020507" pitchFamily="18" charset="2"/>
              <a:buChar char=""/>
            </a:pPr>
            <a:r>
              <a:rPr lang="en-GB" sz="280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The control measures that are in place</a:t>
            </a:r>
          </a:p>
          <a:p>
            <a:pPr marL="342900" marR="3810" lvl="0" indent="-342900" algn="just">
              <a:lnSpc>
                <a:spcPct val="104000"/>
              </a:lnSpc>
              <a:spcAft>
                <a:spcPts val="40"/>
              </a:spcAft>
              <a:buFont typeface="Symbol" panose="05050102010706020507" pitchFamily="18" charset="2"/>
              <a:buChar char=""/>
            </a:pPr>
            <a:r>
              <a:rPr lang="en-GB" sz="280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Further action that is needed</a:t>
            </a:r>
          </a:p>
          <a:p>
            <a:pPr marL="342900" marR="3810" lvl="0" indent="-342900" algn="just">
              <a:lnSpc>
                <a:spcPct val="104000"/>
              </a:lnSpc>
              <a:spcAft>
                <a:spcPts val="2380"/>
              </a:spcAft>
              <a:buFont typeface="Symbol" panose="05050102010706020507" pitchFamily="18" charset="2"/>
              <a:buChar char=""/>
            </a:pPr>
            <a:r>
              <a:rPr lang="en-GB" sz="280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Proof that a suitable and sufficient assessment has been made</a:t>
            </a:r>
          </a:p>
          <a:p>
            <a:pPr marL="0" indent="0">
              <a:buNone/>
            </a:pP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normAutofit fontScale="90000"/>
          </a:bodyPr>
          <a:lstStyle/>
          <a:p>
            <a:r>
              <a:rPr lang="en-GB" sz="4400" b="1">
                <a:solidFill>
                  <a:srgbClr val="000000"/>
                </a:solidFill>
                <a:effectLst/>
                <a:latin typeface="Calibri" panose="020F0502020204030204" pitchFamily="34" charset="0"/>
                <a:ea typeface="Verdana" panose="020B0604030504040204" pitchFamily="34" charset="0"/>
                <a:cs typeface="Verdana" panose="020B0604030504040204" pitchFamily="34" charset="0"/>
              </a:rPr>
              <a:t>           </a:t>
            </a:r>
            <a:r>
              <a:rPr lang="en-GB" sz="5300" b="1">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Recording the Assessment</a:t>
            </a:r>
            <a:br>
              <a:rPr lang="en-GB" sz="4400" b="1">
                <a:solidFill>
                  <a:srgbClr val="000000"/>
                </a:solidFill>
                <a:effectLst/>
                <a:latin typeface="Verdana" panose="020B0604030504040204" pitchFamily="34" charset="0"/>
                <a:ea typeface="Verdana" panose="020B0604030504040204" pitchFamily="34" charset="0"/>
                <a:cs typeface="Verdana" panose="020B0604030504040204" pitchFamily="34" charset="0"/>
              </a:rPr>
            </a:br>
            <a:endParaRPr lang="en-US"/>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543378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a:xfrm>
            <a:off x="762000" y="-4989"/>
            <a:ext cx="10515600" cy="1325563"/>
          </a:xfrm>
        </p:spPr>
        <p:txBody>
          <a:bodyPr>
            <a:normAutofit/>
          </a:bodyPr>
          <a:lstStyle/>
          <a:p>
            <a:r>
              <a:rPr lang="en-US" sz="4000" b="1">
                <a:latin typeface="Century Gothic"/>
              </a:rPr>
              <a:t>How to fill out a risk assessment</a:t>
            </a: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pic>
        <p:nvPicPr>
          <p:cNvPr id="7" name="Picture 6" descr="A screen shot of a chart&#10;&#10;Description automatically generated">
            <a:extLst>
              <a:ext uri="{FF2B5EF4-FFF2-40B4-BE49-F238E27FC236}">
                <a16:creationId xmlns:a16="http://schemas.microsoft.com/office/drawing/2014/main" id="{A007AEB7-7F9C-C9C5-4D92-512D6C0480F5}"/>
              </a:ext>
            </a:extLst>
          </p:cNvPr>
          <p:cNvPicPr>
            <a:picLocks noChangeAspect="1"/>
          </p:cNvPicPr>
          <p:nvPr/>
        </p:nvPicPr>
        <p:blipFill>
          <a:blip r:embed="rId4"/>
          <a:srcRect r="-111" b="7953"/>
          <a:stretch/>
        </p:blipFill>
        <p:spPr>
          <a:xfrm>
            <a:off x="518092" y="1158988"/>
            <a:ext cx="9291491" cy="5319359"/>
          </a:xfrm>
          <a:prstGeom prst="rect">
            <a:avLst/>
          </a:prstGeom>
        </p:spPr>
      </p:pic>
      <p:sp>
        <p:nvSpPr>
          <p:cNvPr id="3" name="Content Placeholder 3">
            <a:extLst>
              <a:ext uri="{FF2B5EF4-FFF2-40B4-BE49-F238E27FC236}">
                <a16:creationId xmlns:a16="http://schemas.microsoft.com/office/drawing/2014/main" id="{05F41B02-BEF0-6E4C-6B2B-4FB020C0D692}"/>
              </a:ext>
            </a:extLst>
          </p:cNvPr>
          <p:cNvSpPr>
            <a:spLocks noGrp="1"/>
          </p:cNvSpPr>
          <p:nvPr>
            <p:ph idx="1"/>
          </p:nvPr>
        </p:nvSpPr>
        <p:spPr>
          <a:xfrm>
            <a:off x="9720263" y="1456110"/>
            <a:ext cx="2110630" cy="1888426"/>
          </a:xfrm>
        </p:spPr>
        <p:txBody>
          <a:bodyPr vert="horz" lIns="91440" tIns="45720" rIns="91440" bIns="45720" rtlCol="0" anchor="t">
            <a:noAutofit/>
          </a:bodyPr>
          <a:lstStyle/>
          <a:p>
            <a:pPr marL="0" indent="0">
              <a:buNone/>
            </a:pPr>
            <a:r>
              <a:rPr lang="en-GB" sz="2000" dirty="0">
                <a:latin typeface="Century Gothic"/>
                <a:cs typeface="Calibri"/>
              </a:rPr>
              <a:t>For location, you can just enter teaching rooms on campus, rather than specific rooms</a:t>
            </a:r>
          </a:p>
          <a:p>
            <a:pPr marL="0" indent="0">
              <a:buNone/>
            </a:pPr>
            <a:endParaRPr lang="en-GB" sz="2400">
              <a:latin typeface="Century Gothic"/>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2661938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3" name="Content Placeholder 2">
            <a:extLst>
              <a:ext uri="{FF2B5EF4-FFF2-40B4-BE49-F238E27FC236}">
                <a16:creationId xmlns:a16="http://schemas.microsoft.com/office/drawing/2014/main" id="{4C810A09-0DB1-CA35-40FA-C73A7258D559}"/>
              </a:ext>
            </a:extLst>
          </p:cNvPr>
          <p:cNvSpPr>
            <a:spLocks noGrp="1"/>
          </p:cNvSpPr>
          <p:nvPr>
            <p:ph idx="1"/>
          </p:nvPr>
        </p:nvSpPr>
        <p:spPr>
          <a:xfrm>
            <a:off x="742950" y="146844"/>
            <a:ext cx="10515600" cy="1993901"/>
          </a:xfrm>
        </p:spPr>
        <p:txBody>
          <a:bodyPr vert="horz" lIns="91440" tIns="45720" rIns="91440" bIns="45720" rtlCol="0" anchor="t">
            <a:normAutofit/>
          </a:bodyPr>
          <a:lstStyle/>
          <a:p>
            <a:pPr marL="0" indent="0">
              <a:buNone/>
            </a:pPr>
            <a:r>
              <a:rPr lang="en-GB" sz="2000" dirty="0">
                <a:latin typeface="Century Gothic"/>
                <a:cs typeface="Calibri" panose="020F0502020204030204"/>
              </a:rPr>
              <a:t>Pre-control measures we have evaluated that slips, trips and falls for this event would be a risk score of 12.</a:t>
            </a:r>
          </a:p>
          <a:p>
            <a:pPr marL="0" indent="0">
              <a:buNone/>
            </a:pPr>
            <a:r>
              <a:rPr lang="en-GB" sz="2000" dirty="0">
                <a:latin typeface="Century Gothic"/>
                <a:cs typeface="Calibri" panose="020F0502020204030204"/>
              </a:rPr>
              <a:t>After putting control measures in place, re-evaluate the likelihood score and severity.</a:t>
            </a:r>
          </a:p>
          <a:p>
            <a:pPr marL="0" indent="0">
              <a:buNone/>
            </a:pPr>
            <a:r>
              <a:rPr lang="en-GB" sz="2000" dirty="0">
                <a:latin typeface="Century Gothic"/>
                <a:cs typeface="Calibri" panose="020F0502020204030204"/>
              </a:rPr>
              <a:t>Now the risk score has been reduced to 8 as the likelihood of tripping has now been reduced by making sure personal belongings are out the way.</a:t>
            </a:r>
          </a:p>
        </p:txBody>
      </p:sp>
      <p:pic>
        <p:nvPicPr>
          <p:cNvPr id="7" name="Picture 6" descr="A green and yellow chart with white text&#10;&#10;Description automatically generated">
            <a:extLst>
              <a:ext uri="{FF2B5EF4-FFF2-40B4-BE49-F238E27FC236}">
                <a16:creationId xmlns:a16="http://schemas.microsoft.com/office/drawing/2014/main" id="{88D447C9-D62B-AF09-97CA-B0A2AF42E64B}"/>
              </a:ext>
            </a:extLst>
          </p:cNvPr>
          <p:cNvPicPr>
            <a:picLocks noChangeAspect="1"/>
          </p:cNvPicPr>
          <p:nvPr/>
        </p:nvPicPr>
        <p:blipFill>
          <a:blip r:embed="rId4"/>
          <a:stretch>
            <a:fillRect/>
          </a:stretch>
        </p:blipFill>
        <p:spPr>
          <a:xfrm>
            <a:off x="207169" y="2421732"/>
            <a:ext cx="10063162" cy="3598068"/>
          </a:xfrm>
          <a:prstGeom prst="rect">
            <a:avLst/>
          </a:prstGeom>
        </p:spPr>
      </p:pic>
    </p:spTree>
    <p:extLst>
      <p:ext uri="{BB962C8B-B14F-4D97-AF65-F5344CB8AC3E}">
        <p14:creationId xmlns:p14="http://schemas.microsoft.com/office/powerpoint/2010/main" val="3529723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158455"/>
            <a:ext cx="10635503" cy="3114768"/>
          </a:xfrm>
        </p:spPr>
        <p:txBody>
          <a:bodyPr vert="horz" lIns="91440" tIns="45720" rIns="91440" bIns="45720" rtlCol="0" anchor="t">
            <a:normAutofit fontScale="92500" lnSpcReduction="20000"/>
          </a:bodyPr>
          <a:lstStyle/>
          <a:p>
            <a:r>
              <a:rPr lang="en-GB" sz="2000" dirty="0">
                <a:latin typeface="Century Gothic"/>
                <a:cs typeface="Calibri"/>
              </a:rPr>
              <a:t>After control measures are in place, the risk score should reduce. The aim is to always have a lower risk score post control measures. </a:t>
            </a:r>
            <a:endParaRPr lang="en-US"/>
          </a:p>
          <a:p>
            <a:endParaRPr lang="en-GB" sz="2000" dirty="0">
              <a:latin typeface="Century Gothic"/>
              <a:cs typeface="Calibri"/>
            </a:endParaRPr>
          </a:p>
          <a:p>
            <a:r>
              <a:rPr lang="en-GB" sz="2000" dirty="0">
                <a:latin typeface="Century Gothic"/>
                <a:ea typeface="Calibri" panose="020F0502020204030204"/>
                <a:cs typeface="Calibri" panose="020F0502020204030204"/>
              </a:rPr>
              <a:t>However, just because the risk score has changed, it does not mean that the risk category (colour of risk) has changed. That's okay and the colour won't always change. </a:t>
            </a:r>
          </a:p>
          <a:p>
            <a:endParaRPr lang="en-GB" sz="2000" dirty="0">
              <a:latin typeface="Century Gothic"/>
              <a:ea typeface="Calibri" panose="020F0502020204030204"/>
              <a:cs typeface="Calibri" panose="020F0502020204030204"/>
            </a:endParaRPr>
          </a:p>
          <a:p>
            <a:pPr marL="0" indent="0">
              <a:buNone/>
            </a:pPr>
            <a:r>
              <a:rPr lang="en-GB" sz="2000" dirty="0">
                <a:latin typeface="Century Gothic"/>
                <a:ea typeface="Calibri" panose="020F0502020204030204"/>
                <a:cs typeface="Calibri" panose="020F0502020204030204"/>
              </a:rPr>
              <a:t>Example, the risk score could drop from a 16 (yellow) to 12 (yellow), but the most important thing is the risk has reduced. </a:t>
            </a:r>
          </a:p>
          <a:p>
            <a:endParaRPr lang="en-GB" sz="2000" dirty="0">
              <a:latin typeface="Century Gothic"/>
              <a:ea typeface="Calibri" panose="020F0502020204030204"/>
              <a:cs typeface="Calibri" panose="020F0502020204030204"/>
            </a:endParaRPr>
          </a:p>
          <a:p>
            <a:r>
              <a:rPr lang="en-GB" sz="2000" dirty="0">
                <a:latin typeface="Century Gothic"/>
                <a:ea typeface="Calibri" panose="020F0502020204030204"/>
                <a:cs typeface="Calibri" panose="020F0502020204030204"/>
              </a:rPr>
              <a:t>Risk scores should not be red post control measures</a:t>
            </a: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a:xfrm>
            <a:off x="838200" y="-3969"/>
            <a:ext cx="10515600" cy="1325563"/>
          </a:xfrm>
        </p:spPr>
        <p:txBody>
          <a:bodyPr>
            <a:normAutofit/>
          </a:bodyPr>
          <a:lstStyle/>
          <a:p>
            <a:r>
              <a:rPr lang="en-US" sz="4000" b="1" dirty="0">
                <a:latin typeface="Century Gothic"/>
              </a:rPr>
              <a:t>Risk scores</a:t>
            </a: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pic>
        <p:nvPicPr>
          <p:cNvPr id="8" name="Picture 7" descr="A chart with different colored squares&#10;&#10;Description automatically generated">
            <a:extLst>
              <a:ext uri="{FF2B5EF4-FFF2-40B4-BE49-F238E27FC236}">
                <a16:creationId xmlns:a16="http://schemas.microsoft.com/office/drawing/2014/main" id="{4DD3EE0B-EF32-225A-5B95-79B130CEA342}"/>
              </a:ext>
            </a:extLst>
          </p:cNvPr>
          <p:cNvPicPr>
            <a:picLocks noChangeAspect="1"/>
          </p:cNvPicPr>
          <p:nvPr/>
        </p:nvPicPr>
        <p:blipFill>
          <a:blip r:embed="rId4"/>
          <a:srcRect r="-140" b="36967"/>
          <a:stretch/>
        </p:blipFill>
        <p:spPr>
          <a:xfrm>
            <a:off x="194582" y="4614284"/>
            <a:ext cx="10172710" cy="1868296"/>
          </a:xfrm>
          <a:prstGeom prst="rect">
            <a:avLst/>
          </a:prstGeom>
        </p:spPr>
      </p:pic>
    </p:spTree>
    <p:extLst>
      <p:ext uri="{BB962C8B-B14F-4D97-AF65-F5344CB8AC3E}">
        <p14:creationId xmlns:p14="http://schemas.microsoft.com/office/powerpoint/2010/main" val="3705113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9" name="Title 5">
            <a:extLst>
              <a:ext uri="{FF2B5EF4-FFF2-40B4-BE49-F238E27FC236}">
                <a16:creationId xmlns:a16="http://schemas.microsoft.com/office/drawing/2014/main" id="{0616F889-8610-7F04-B78B-25DD355AE164}"/>
              </a:ext>
            </a:extLst>
          </p:cNvPr>
          <p:cNvSpPr txBox="1">
            <a:spLocks/>
          </p:cNvSpPr>
          <p:nvPr/>
        </p:nvSpPr>
        <p:spPr>
          <a:xfrm>
            <a:off x="762000" y="-49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latin typeface="Century Gothic"/>
              </a:rPr>
              <a:t>How to fill out a risk assessment</a:t>
            </a:r>
          </a:p>
        </p:txBody>
      </p:sp>
      <p:pic>
        <p:nvPicPr>
          <p:cNvPr id="10" name="Picture 9">
            <a:extLst>
              <a:ext uri="{FF2B5EF4-FFF2-40B4-BE49-F238E27FC236}">
                <a16:creationId xmlns:a16="http://schemas.microsoft.com/office/drawing/2014/main" id="{1AC62A68-356E-8949-0910-16D83C1508F7}"/>
              </a:ext>
            </a:extLst>
          </p:cNvPr>
          <p:cNvPicPr>
            <a:picLocks noChangeAspect="1"/>
          </p:cNvPicPr>
          <p:nvPr/>
        </p:nvPicPr>
        <p:blipFill>
          <a:blip r:embed="rId4"/>
          <a:stretch>
            <a:fillRect/>
          </a:stretch>
        </p:blipFill>
        <p:spPr>
          <a:xfrm>
            <a:off x="371475" y="1314450"/>
            <a:ext cx="9377363" cy="4264819"/>
          </a:xfrm>
          <a:prstGeom prst="rect">
            <a:avLst/>
          </a:prstGeom>
        </p:spPr>
      </p:pic>
      <p:sp>
        <p:nvSpPr>
          <p:cNvPr id="12" name="Content Placeholder 3">
            <a:extLst>
              <a:ext uri="{FF2B5EF4-FFF2-40B4-BE49-F238E27FC236}">
                <a16:creationId xmlns:a16="http://schemas.microsoft.com/office/drawing/2014/main" id="{22D2E13A-46FD-EFF1-CC3C-27EF66AC3368}"/>
              </a:ext>
            </a:extLst>
          </p:cNvPr>
          <p:cNvSpPr>
            <a:spLocks noGrp="1"/>
          </p:cNvSpPr>
          <p:nvPr>
            <p:ph idx="1"/>
          </p:nvPr>
        </p:nvSpPr>
        <p:spPr>
          <a:xfrm>
            <a:off x="9351169" y="1146547"/>
            <a:ext cx="2110630" cy="1888426"/>
          </a:xfrm>
        </p:spPr>
        <p:txBody>
          <a:bodyPr vert="horz" lIns="91440" tIns="45720" rIns="91440" bIns="45720" rtlCol="0" anchor="t">
            <a:noAutofit/>
          </a:bodyPr>
          <a:lstStyle/>
          <a:p>
            <a:pPr marL="0" indent="0">
              <a:buNone/>
            </a:pPr>
            <a:r>
              <a:rPr lang="en-GB" sz="2000" dirty="0">
                <a:latin typeface="Century Gothic"/>
                <a:cs typeface="Calibri"/>
              </a:rPr>
              <a:t>At the end of the document, two different execs need to sign off the risk assessment</a:t>
            </a:r>
          </a:p>
          <a:p>
            <a:pPr marL="0" indent="0">
              <a:buNone/>
            </a:pPr>
            <a:endParaRPr lang="en-GB" sz="2400">
              <a:latin typeface="Century Gothic"/>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14" name="Content Placeholder 3">
            <a:extLst>
              <a:ext uri="{FF2B5EF4-FFF2-40B4-BE49-F238E27FC236}">
                <a16:creationId xmlns:a16="http://schemas.microsoft.com/office/drawing/2014/main" id="{33622F88-ADA1-03EB-C881-5DDADB7AF145}"/>
              </a:ext>
            </a:extLst>
          </p:cNvPr>
          <p:cNvSpPr txBox="1">
            <a:spLocks/>
          </p:cNvSpPr>
          <p:nvPr/>
        </p:nvSpPr>
        <p:spPr>
          <a:xfrm>
            <a:off x="550069" y="5668541"/>
            <a:ext cx="9028161" cy="18884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Century Gothic"/>
                <a:cs typeface="Calibri"/>
              </a:rPr>
              <a:t>Action plan is optional to allocate out tasks. For example, Vice President to ensure all electrical equipment has been PAT tested before the start of term.</a:t>
            </a:r>
          </a:p>
          <a:p>
            <a:pPr marL="0" indent="0">
              <a:buFont typeface="Arial" panose="020B0604020202020204" pitchFamily="34" charset="0"/>
              <a:buNone/>
            </a:pPr>
            <a:endParaRPr lang="en-GB" sz="2400">
              <a:latin typeface="Century Gothic"/>
              <a:cs typeface="Calibri" panose="020F0502020204030204"/>
            </a:endParaRPr>
          </a:p>
          <a:p>
            <a:pPr marL="0" indent="0">
              <a:buFont typeface="Arial" panose="020B0604020202020204" pitchFamily="34" charset="0"/>
              <a:buNone/>
            </a:pPr>
            <a:endParaRPr lang="en-GB" sz="2400">
              <a:latin typeface="Century Gothic"/>
              <a:ea typeface="Calibri" panose="020F0502020204030204"/>
              <a:cs typeface="Calibri" panose="020F0502020204030204"/>
            </a:endParaRPr>
          </a:p>
          <a:p>
            <a:pPr marL="0" indent="0">
              <a:buFont typeface="Arial" panose="020B0604020202020204" pitchFamily="34" charset="0"/>
              <a:buNone/>
            </a:pPr>
            <a:endParaRPr lang="en-GB">
              <a:latin typeface="Century Gothic"/>
              <a:ea typeface="Calibri" panose="020F0502020204030204"/>
              <a:cs typeface="Calibri" panose="020F0502020204030204"/>
            </a:endParaRPr>
          </a:p>
          <a:p>
            <a:pPr marL="0" indent="0">
              <a:buFont typeface="Arial" panose="020B0604020202020204" pitchFamily="34" charse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690603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a:buFont typeface="Arial"/>
              <a:buChar char="•"/>
            </a:pPr>
            <a:r>
              <a:rPr lang="en-GB" sz="2400">
                <a:latin typeface="Century Gothic"/>
                <a:ea typeface="+mn-lt"/>
                <a:cs typeface="+mn-lt"/>
              </a:rPr>
              <a:t>This is for anything that isn't covered in your core risk assessment and regular activity.</a:t>
            </a:r>
          </a:p>
          <a:p>
            <a:pPr>
              <a:buFont typeface="Arial"/>
              <a:buChar char="•"/>
            </a:pPr>
            <a:endParaRPr lang="en-GB" sz="2400">
              <a:latin typeface="Century Gothic"/>
              <a:ea typeface="+mn-lt"/>
              <a:cs typeface="+mn-lt"/>
            </a:endParaRPr>
          </a:p>
          <a:p>
            <a:pPr>
              <a:buFont typeface="Arial"/>
              <a:buChar char="•"/>
            </a:pPr>
            <a:r>
              <a:rPr lang="en-GB" sz="2400">
                <a:latin typeface="Century Gothic"/>
                <a:ea typeface="+mn-lt"/>
                <a:cs typeface="+mn-lt"/>
              </a:rPr>
              <a:t>An additional risk assessment is necessary to cover any one off events you organise, and is specific to the space you wish to hold this.</a:t>
            </a:r>
            <a:endParaRPr lang="en-US">
              <a:latin typeface="Century Gothic"/>
            </a:endParaRPr>
          </a:p>
          <a:p>
            <a:pPr marL="0" indent="0">
              <a:buNone/>
            </a:pPr>
            <a:endParaRPr lang="en-GB" sz="2400">
              <a:latin typeface="Century Gothic"/>
            </a:endParaRP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normAutofit/>
          </a:bodyPr>
          <a:lstStyle/>
          <a:p>
            <a:r>
              <a:rPr lang="en-US" sz="4000" b="1">
                <a:latin typeface="Century Gothic"/>
              </a:rPr>
              <a:t>What is an additional Risk Assessment?</a:t>
            </a: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4050092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marL="0" indent="0">
              <a:buNone/>
            </a:pPr>
            <a:r>
              <a:rPr lang="en-GB" sz="2400" dirty="0">
                <a:latin typeface="Century Gothic"/>
              </a:rPr>
              <a:t>Depending on your regular activity, but additional risk assessments may be required for the following:</a:t>
            </a:r>
          </a:p>
          <a:p>
            <a:pPr marL="0" indent="0">
              <a:buNone/>
            </a:pPr>
            <a:endParaRPr lang="en-GB" sz="2400">
              <a:latin typeface="Century Gothic"/>
              <a:ea typeface="Calibri" panose="020F0502020204030204"/>
              <a:cs typeface="Calibri" panose="020F0502020204030204"/>
            </a:endParaRPr>
          </a:p>
          <a:p>
            <a:pPr marL="457200" indent="-457200">
              <a:buAutoNum type="arabicParenR"/>
            </a:pPr>
            <a:r>
              <a:rPr lang="en-GB" sz="2400" dirty="0">
                <a:latin typeface="Century Gothic"/>
                <a:ea typeface="Calibri" panose="020F0502020204030204"/>
                <a:cs typeface="Calibri" panose="020F0502020204030204"/>
              </a:rPr>
              <a:t>Travel (any one off trips your society wishes to organise)</a:t>
            </a:r>
          </a:p>
          <a:p>
            <a:pPr marL="457200" indent="-457200">
              <a:buAutoNum type="arabicParenR"/>
            </a:pPr>
            <a:r>
              <a:rPr lang="en-GB" sz="2400" dirty="0">
                <a:latin typeface="Century Gothic"/>
                <a:ea typeface="Calibri" panose="020F0502020204030204"/>
                <a:cs typeface="Calibri" panose="020F0502020204030204"/>
              </a:rPr>
              <a:t>Henna or face paint</a:t>
            </a:r>
          </a:p>
          <a:p>
            <a:pPr marL="457200" indent="-457200">
              <a:buAutoNum type="arabicParenR"/>
            </a:pPr>
            <a:r>
              <a:rPr lang="en-GB" sz="2400" dirty="0">
                <a:latin typeface="Century Gothic"/>
                <a:ea typeface="Calibri" panose="020F0502020204030204"/>
                <a:cs typeface="Calibri" panose="020F0502020204030204"/>
              </a:rPr>
              <a:t>Any events held in the Ivor Crewe (specific to the space)</a:t>
            </a:r>
          </a:p>
          <a:p>
            <a:pPr marL="457200" indent="-457200">
              <a:buAutoNum type="arabicParenR"/>
            </a:pPr>
            <a:r>
              <a:rPr lang="en-GB" sz="2400" dirty="0">
                <a:latin typeface="Century Gothic"/>
                <a:ea typeface="Calibri" panose="020F0502020204030204"/>
                <a:cs typeface="Calibri" panose="020F0502020204030204"/>
              </a:rPr>
              <a:t>Events on squares that aren't stall bookings, such as musical performances, protests or vigils</a:t>
            </a:r>
          </a:p>
          <a:p>
            <a:pPr marL="457200" indent="-457200">
              <a:buAutoNum type="arabicParenR"/>
            </a:pPr>
            <a:r>
              <a:rPr lang="en-GB" sz="2400" dirty="0">
                <a:latin typeface="Century Gothic"/>
                <a:ea typeface="Calibri" panose="020F0502020204030204"/>
                <a:cs typeface="Calibri" panose="020F0502020204030204"/>
              </a:rPr>
              <a:t>Bake sales (if this is something your society does not usually plan as part of their activity)</a:t>
            </a:r>
          </a:p>
          <a:p>
            <a:pPr marL="457200" indent="-457200">
              <a:buAutoNum type="arabicParenR"/>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lstStyle/>
          <a:p>
            <a:r>
              <a:rPr lang="en-US" sz="4000" b="1">
                <a:latin typeface="Century Gothic"/>
              </a:rPr>
              <a:t>Examples of additional Risk Assessments</a:t>
            </a: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2702929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marL="0" indent="0">
              <a:buNone/>
            </a:pPr>
            <a:r>
              <a:rPr lang="en-GB" sz="2400">
                <a:latin typeface="Century Gothic"/>
              </a:rPr>
              <a:t> </a:t>
            </a: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lstStyle/>
          <a:p>
            <a:r>
              <a:rPr lang="en-US" b="1">
                <a:latin typeface="Century Gothic"/>
              </a:rPr>
              <a:t>Manual Handling Training</a:t>
            </a: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5"/>
          <a:srcRect l="22897" t="18670" r="23481" b="7701"/>
          <a:stretch/>
        </p:blipFill>
        <p:spPr>
          <a:xfrm>
            <a:off x="10546069" y="4671784"/>
            <a:ext cx="1461378" cy="2000591"/>
          </a:xfrm>
          <a:prstGeom prst="rect">
            <a:avLst/>
          </a:prstGeom>
        </p:spPr>
      </p:pic>
      <p:pic>
        <p:nvPicPr>
          <p:cNvPr id="3" name="MANUAL HANDLING VIDEO Crocs change_default">
            <a:hlinkClick r:id="" action="ppaction://media"/>
            <a:extLst>
              <a:ext uri="{FF2B5EF4-FFF2-40B4-BE49-F238E27FC236}">
                <a16:creationId xmlns:a16="http://schemas.microsoft.com/office/drawing/2014/main" id="{F3EB1A69-3FC7-EEA9-003D-E7AB34995AF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49694" y="1730375"/>
            <a:ext cx="8580131" cy="4088039"/>
          </a:xfrm>
          <a:prstGeom prst="rect">
            <a:avLst/>
          </a:prstGeom>
        </p:spPr>
      </p:pic>
    </p:spTree>
    <p:extLst>
      <p:ext uri="{BB962C8B-B14F-4D97-AF65-F5344CB8AC3E}">
        <p14:creationId xmlns:p14="http://schemas.microsoft.com/office/powerpoint/2010/main" val="126883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0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511219"/>
            <a:ext cx="9968754" cy="4781644"/>
          </a:xfrm>
        </p:spPr>
        <p:txBody>
          <a:bodyPr vert="horz" lIns="91440" tIns="45720" rIns="91440" bIns="45720" rtlCol="0" anchor="t">
            <a:normAutofit/>
          </a:bodyPr>
          <a:lstStyle/>
          <a:p>
            <a:pPr marL="0" indent="0">
              <a:buNone/>
            </a:pPr>
            <a:r>
              <a:rPr lang="en-GB" sz="2400">
                <a:latin typeface="Century Gothic"/>
              </a:rPr>
              <a:t>PAT (portable appliance testing) is the examination of        portable electrical equipment to ensure they are safe to use.</a:t>
            </a:r>
          </a:p>
          <a:p>
            <a:pPr marL="0" indent="0">
              <a:buNone/>
            </a:pPr>
            <a:endParaRPr lang="en-GB" sz="2400">
              <a:latin typeface="Century Gothic"/>
              <a:ea typeface="Calibri" panose="020F0502020204030204"/>
              <a:cs typeface="Calibri" panose="020F0502020204030204"/>
            </a:endParaRPr>
          </a:p>
          <a:p>
            <a:pPr marL="0" indent="0">
              <a:buNone/>
            </a:pPr>
            <a:r>
              <a:rPr lang="en-GB" sz="2400">
                <a:latin typeface="Century Gothic"/>
                <a:ea typeface="Calibri" panose="020F0502020204030204"/>
                <a:cs typeface="Calibri" panose="020F0502020204030204"/>
              </a:rPr>
              <a:t>Portable electrical devices (anything with a plug and lead) must be tested every year.</a:t>
            </a:r>
          </a:p>
          <a:p>
            <a:pPr marL="0" indent="0">
              <a:buNone/>
            </a:pPr>
            <a:r>
              <a:rPr lang="en-GB" sz="2400">
                <a:latin typeface="Century Gothic"/>
                <a:ea typeface="Calibri" panose="020F0502020204030204"/>
                <a:cs typeface="Calibri" panose="020F0502020204030204"/>
              </a:rPr>
              <a:t>The only exception is brand new equipment, which doesn't need to be tested until it's 12months old (from purchase). </a:t>
            </a:r>
            <a:endParaRPr lang="en-GB">
              <a:latin typeface="Calibri" panose="020F0502020204030204"/>
              <a:ea typeface="Calibri" panose="020F0502020204030204"/>
              <a:cs typeface="Calibri" panose="020F0502020204030204"/>
            </a:endParaRPr>
          </a:p>
          <a:p>
            <a:pPr marL="0" indent="0">
              <a:buNone/>
            </a:pPr>
            <a:endParaRPr lang="en-GB" sz="2400">
              <a:latin typeface="Century Gothic"/>
              <a:cs typeface="Calibri"/>
            </a:endParaRPr>
          </a:p>
          <a:p>
            <a:pPr marL="0" indent="0">
              <a:buNone/>
            </a:pPr>
            <a:r>
              <a:rPr lang="en-GB" sz="2400">
                <a:latin typeface="Century Gothic"/>
                <a:ea typeface="Calibri" panose="020F0502020204030204"/>
                <a:cs typeface="Calibri" panose="020F0502020204030204"/>
              </a:rPr>
              <a:t>If you society owns any electrical items, please get in touch and we can arrange a time for one of our PAT testers at the SU to inspect and test the equipment before you need to use this. Items must have an up to date PAT sticker to be used.</a:t>
            </a:r>
            <a:endParaRPr lang="en-GB">
              <a:latin typeface="Calibri"/>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lstStyle/>
          <a:p>
            <a:r>
              <a:rPr lang="en-US" b="1">
                <a:latin typeface="Century Gothic"/>
              </a:rPr>
              <a:t>Electrical items</a:t>
            </a: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pic>
        <p:nvPicPr>
          <p:cNvPr id="2" name="Picture 1" descr="Pat Testing - Insulation Resistance Test - Get Hitter">
            <a:extLst>
              <a:ext uri="{FF2B5EF4-FFF2-40B4-BE49-F238E27FC236}">
                <a16:creationId xmlns:a16="http://schemas.microsoft.com/office/drawing/2014/main" id="{1428FBF5-EEA5-1853-D5DD-1D2C701BFAB0}"/>
              </a:ext>
            </a:extLst>
          </p:cNvPr>
          <p:cNvPicPr>
            <a:picLocks noChangeAspect="1"/>
          </p:cNvPicPr>
          <p:nvPr/>
        </p:nvPicPr>
        <p:blipFill>
          <a:blip r:embed="rId4"/>
          <a:stretch>
            <a:fillRect/>
          </a:stretch>
        </p:blipFill>
        <p:spPr>
          <a:xfrm>
            <a:off x="9612084" y="217714"/>
            <a:ext cx="2296887" cy="1502229"/>
          </a:xfrm>
          <a:prstGeom prst="rect">
            <a:avLst/>
          </a:prstGeom>
        </p:spPr>
      </p:pic>
    </p:spTree>
    <p:extLst>
      <p:ext uri="{BB962C8B-B14F-4D97-AF65-F5344CB8AC3E}">
        <p14:creationId xmlns:p14="http://schemas.microsoft.com/office/powerpoint/2010/main" val="2524636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marL="0" indent="0">
              <a:buNone/>
            </a:pPr>
            <a:r>
              <a:rPr lang="en-GB" sz="2400">
                <a:latin typeface="Century Gothic"/>
              </a:rPr>
              <a:t> </a:t>
            </a: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lstStyle/>
          <a:p>
            <a:r>
              <a:rPr lang="en-US" b="1">
                <a:latin typeface="Century Gothic"/>
              </a:rPr>
              <a:t>Food hygiene certification</a:t>
            </a:r>
            <a:endParaRPr lang="en-US" b="1">
              <a:latin typeface="Century Gothic" panose="020B0502020202020204" pitchFamily="34" charset="0"/>
            </a:endParaRP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pic>
        <p:nvPicPr>
          <p:cNvPr id="3" name="Picture 2" descr="SkillsHub - (REFRESHER) Food Hygiene - East">
            <a:extLst>
              <a:ext uri="{FF2B5EF4-FFF2-40B4-BE49-F238E27FC236}">
                <a16:creationId xmlns:a16="http://schemas.microsoft.com/office/drawing/2014/main" id="{F221DBB0-950C-1FA8-9E64-082F41418BB6}"/>
              </a:ext>
            </a:extLst>
          </p:cNvPr>
          <p:cNvPicPr>
            <a:picLocks noChangeAspect="1"/>
          </p:cNvPicPr>
          <p:nvPr/>
        </p:nvPicPr>
        <p:blipFill>
          <a:blip r:embed="rId4"/>
          <a:stretch>
            <a:fillRect/>
          </a:stretch>
        </p:blipFill>
        <p:spPr>
          <a:xfrm>
            <a:off x="9144000" y="206829"/>
            <a:ext cx="2743200" cy="1828800"/>
          </a:xfrm>
          <a:prstGeom prst="rect">
            <a:avLst/>
          </a:prstGeom>
        </p:spPr>
      </p:pic>
      <p:sp>
        <p:nvSpPr>
          <p:cNvPr id="7" name="Content Placeholder 3">
            <a:extLst>
              <a:ext uri="{FF2B5EF4-FFF2-40B4-BE49-F238E27FC236}">
                <a16:creationId xmlns:a16="http://schemas.microsoft.com/office/drawing/2014/main" id="{94E5D6F6-F753-E13B-E0D5-42A47B92D7D4}"/>
              </a:ext>
            </a:extLst>
          </p:cNvPr>
          <p:cNvSpPr>
            <a:spLocks noGrp="1"/>
          </p:cNvSpPr>
          <p:nvPr/>
        </p:nvSpPr>
        <p:spPr>
          <a:xfrm>
            <a:off x="331694" y="1537909"/>
            <a:ext cx="10009243" cy="495302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endParaRPr lang="en-GB">
              <a:latin typeface="Century Gothic"/>
              <a:ea typeface="+mn-lt"/>
              <a:cs typeface="+mn-lt"/>
            </a:endParaRPr>
          </a:p>
          <a:p>
            <a:pPr>
              <a:lnSpc>
                <a:spcPct val="100000"/>
              </a:lnSpc>
              <a:spcBef>
                <a:spcPts val="0"/>
              </a:spcBef>
            </a:pPr>
            <a:endParaRPr lang="en-GB" sz="2400">
              <a:latin typeface="Century Gothic"/>
              <a:ea typeface="+mn-lt"/>
              <a:cs typeface="+mn-lt"/>
            </a:endParaRPr>
          </a:p>
          <a:p>
            <a:pPr>
              <a:lnSpc>
                <a:spcPct val="100000"/>
              </a:lnSpc>
              <a:spcBef>
                <a:spcPts val="0"/>
              </a:spcBef>
            </a:pPr>
            <a:r>
              <a:rPr lang="en-GB" sz="2400">
                <a:latin typeface="Century Gothic"/>
                <a:ea typeface="+mn-lt"/>
                <a:cs typeface="+mn-lt"/>
              </a:rPr>
              <a:t>If you wish to have homemade food at your event, you will need to have at least a Level 2 Food Hygiene Certificate and provide a copy of this to us before you hold your event.</a:t>
            </a:r>
          </a:p>
          <a:p>
            <a:pPr>
              <a:lnSpc>
                <a:spcPct val="100000"/>
              </a:lnSpc>
              <a:spcBef>
                <a:spcPts val="0"/>
              </a:spcBef>
            </a:pPr>
            <a:endParaRPr lang="en-GB" sz="2400">
              <a:latin typeface="Century Gothic"/>
              <a:ea typeface="+mn-lt"/>
              <a:cs typeface="+mn-lt"/>
            </a:endParaRPr>
          </a:p>
          <a:p>
            <a:pPr>
              <a:lnSpc>
                <a:spcPct val="100000"/>
              </a:lnSpc>
              <a:spcBef>
                <a:spcPts val="0"/>
              </a:spcBef>
            </a:pPr>
            <a:r>
              <a:rPr lang="en-GB" sz="2400">
                <a:latin typeface="Century Gothic"/>
                <a:ea typeface="+mn-lt"/>
                <a:cs typeface="+mn-lt"/>
              </a:rPr>
              <a:t>Each society can sign an exec member up to the short course for FREE. Follow this link to register your interest in completing this course. </a:t>
            </a:r>
            <a:r>
              <a:rPr lang="en-GB" sz="2400">
                <a:ea typeface="+mn-lt"/>
                <a:cs typeface="+mn-lt"/>
                <a:hlinkClick r:id="rId5"/>
              </a:rPr>
              <a:t>https://essexsu.typeform.com/to/GudabCmg</a:t>
            </a:r>
            <a:r>
              <a:rPr lang="en-GB" sz="2400">
                <a:latin typeface="Century Gothic"/>
                <a:ea typeface="+mn-lt"/>
                <a:cs typeface="+mn-lt"/>
              </a:rPr>
              <a:t> Once completed, we will send you an access code to complete the course.</a:t>
            </a:r>
            <a:endParaRPr lang="en-GB" sz="2400">
              <a:latin typeface="Century Gothic"/>
              <a:cs typeface="Calibri"/>
            </a:endParaRPr>
          </a:p>
          <a:p>
            <a:pPr>
              <a:lnSpc>
                <a:spcPct val="100000"/>
              </a:lnSpc>
              <a:spcBef>
                <a:spcPts val="0"/>
              </a:spcBef>
            </a:pPr>
            <a:endParaRPr lang="en-GB" sz="2400">
              <a:latin typeface="Century Gothic"/>
              <a:cs typeface="Calibri"/>
            </a:endParaRPr>
          </a:p>
          <a:p>
            <a:pPr>
              <a:lnSpc>
                <a:spcPct val="100000"/>
              </a:lnSpc>
              <a:spcBef>
                <a:spcPts val="0"/>
              </a:spcBef>
            </a:pPr>
            <a:r>
              <a:rPr lang="en-GB" sz="2400">
                <a:latin typeface="Century Gothic"/>
                <a:ea typeface="+mn-lt"/>
                <a:cs typeface="+mn-lt"/>
              </a:rPr>
              <a:t>All homemade and shop bought food items </a:t>
            </a:r>
            <a:r>
              <a:rPr lang="en-GB" sz="2400" b="1">
                <a:latin typeface="Century Gothic"/>
                <a:ea typeface="+mn-lt"/>
                <a:cs typeface="+mn-lt"/>
              </a:rPr>
              <a:t>must</a:t>
            </a:r>
            <a:r>
              <a:rPr lang="en-GB" sz="2400">
                <a:latin typeface="Century Gothic"/>
                <a:ea typeface="+mn-lt"/>
                <a:cs typeface="+mn-lt"/>
              </a:rPr>
              <a:t> be labelled with their ingredients, any possible allergens and if they are vegetarian, vegan or gluten free items (Natasha's Law.)</a:t>
            </a:r>
          </a:p>
          <a:p>
            <a:pPr>
              <a:lnSpc>
                <a:spcPct val="100000"/>
              </a:lnSpc>
              <a:spcBef>
                <a:spcPts val="0"/>
              </a:spcBef>
            </a:pPr>
            <a:endParaRPr lang="en-GB" sz="2400">
              <a:latin typeface="Century Gothic"/>
              <a:ea typeface="Calibri" panose="020F0502020204030204"/>
              <a:cs typeface="Calibri" panose="020F0502020204030204"/>
            </a:endParaRPr>
          </a:p>
          <a:p>
            <a:pPr marL="0" indent="0">
              <a:lnSpc>
                <a:spcPct val="100000"/>
              </a:lnSpc>
              <a:spcBef>
                <a:spcPts val="0"/>
              </a:spcBef>
              <a:buNone/>
            </a:pPr>
            <a:endParaRPr lang="en-GB" sz="2400">
              <a:latin typeface="Century Gothic"/>
              <a:ea typeface="Calibri" panose="020F0502020204030204"/>
              <a:cs typeface="Calibri" panose="020F0502020204030204"/>
            </a:endParaRPr>
          </a:p>
          <a:p>
            <a:pPr marL="0" indent="0">
              <a:lnSpc>
                <a:spcPct val="100000"/>
              </a:lnSpc>
              <a:spcBef>
                <a:spcPts val="0"/>
              </a:spcBef>
              <a:buNone/>
            </a:pPr>
            <a:endParaRPr lang="en-GB" sz="2400">
              <a:latin typeface="Calibri" panose="020F0502020204030204"/>
              <a:ea typeface="Calibri" panose="020F0502020204030204"/>
              <a:cs typeface="Calibri" panose="020F0502020204030204"/>
            </a:endParaRPr>
          </a:p>
          <a:p>
            <a:pPr marL="342900" indent="-342900">
              <a:buFont typeface="Calibri" panose="020B0604020202020204" pitchFamily="34" charset="0"/>
              <a:buChar char="-"/>
            </a:pPr>
            <a:endParaRPr lang="en-US" sz="2400">
              <a:latin typeface="Calibri" panose="020F0502020204030204"/>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4144282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a:buNone/>
            </a:pPr>
            <a:r>
              <a:rPr lang="en-GB" sz="2400" dirty="0">
                <a:latin typeface="Century Gothic"/>
                <a:ea typeface="+mn-lt"/>
                <a:cs typeface="+mn-lt"/>
              </a:rPr>
              <a:t>Risk assessments are a legal document required under Health and Safety law. </a:t>
            </a:r>
            <a:endParaRPr lang="en-US">
              <a:latin typeface="Century Gothic"/>
            </a:endParaRPr>
          </a:p>
          <a:p>
            <a:pPr marL="0" indent="0">
              <a:buNone/>
            </a:pPr>
            <a:endParaRPr lang="en-GB" sz="2400">
              <a:latin typeface="Century Gothic"/>
            </a:endParaRPr>
          </a:p>
          <a:p>
            <a:pPr marL="0" indent="0">
              <a:buNone/>
            </a:pPr>
            <a:r>
              <a:rPr lang="en-GB" sz="2400" dirty="0">
                <a:latin typeface="Century Gothic"/>
              </a:rPr>
              <a:t>It is a document that evaluates the potential risks that may be involved in an activity</a:t>
            </a:r>
            <a:endParaRPr lang="en-GB">
              <a:cs typeface="Calibri"/>
            </a:endParaRPr>
          </a:p>
          <a:p>
            <a:pPr marL="0" indent="0">
              <a:buNone/>
            </a:pPr>
            <a:endParaRPr lang="en-GB" sz="2400">
              <a:latin typeface="Century Gothic"/>
            </a:endParaRPr>
          </a:p>
          <a:p>
            <a:pPr marL="457200" indent="-457200">
              <a:buAutoNum type="arabicParenR"/>
            </a:pPr>
            <a:r>
              <a:rPr lang="en-GB" sz="2400" dirty="0">
                <a:latin typeface="Century Gothic"/>
                <a:ea typeface="Calibri" panose="020F0502020204030204"/>
                <a:cs typeface="Calibri" panose="020F0502020204030204"/>
              </a:rPr>
              <a:t>Thinking about what might harm people</a:t>
            </a:r>
          </a:p>
          <a:p>
            <a:pPr marL="457200" indent="-457200">
              <a:buAutoNum type="arabicParenR"/>
            </a:pPr>
            <a:r>
              <a:rPr lang="en-GB" sz="2400" dirty="0">
                <a:latin typeface="Century Gothic"/>
                <a:ea typeface="Calibri" panose="020F0502020204030204"/>
                <a:cs typeface="Calibri" panose="020F0502020204030204"/>
              </a:rPr>
              <a:t>Identifying any necessary steps to take to keep people safe</a:t>
            </a:r>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lstStyle/>
          <a:p>
            <a:r>
              <a:rPr lang="en-US" b="1">
                <a:latin typeface="Century Gothic"/>
              </a:rPr>
              <a:t>What is a Risk Assessment?</a:t>
            </a:r>
            <a:endParaRPr lang="en-US" b="1">
              <a:latin typeface="Century Gothic" panose="020B0502020202020204" pitchFamily="34" charset="0"/>
            </a:endParaRP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4257591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F0FB4192-40D6-419D-8577-1E1614485210}"/>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D6914BC1-6702-4C38-88C0-276E7AE6C1F7}"/>
              </a:ext>
            </a:extLst>
          </p:cNvPr>
          <p:cNvSpPr>
            <a:spLocks noGrp="1"/>
          </p:cNvSpPr>
          <p:nvPr>
            <p:ph type="title"/>
          </p:nvPr>
        </p:nvSpPr>
        <p:spPr/>
        <p:txBody>
          <a:bodyPr/>
          <a:lstStyle/>
          <a:p>
            <a:r>
              <a:rPr lang="en-GB" b="1" dirty="0">
                <a:latin typeface="Century Gothic"/>
              </a:rPr>
              <a:t>Next steps</a:t>
            </a:r>
          </a:p>
        </p:txBody>
      </p:sp>
      <p:pic>
        <p:nvPicPr>
          <p:cNvPr id="5" name="Picture 4" descr="A black and white logo&#10;&#10;Description automatically generated">
            <a:extLst>
              <a:ext uri="{FF2B5EF4-FFF2-40B4-BE49-F238E27FC236}">
                <a16:creationId xmlns:a16="http://schemas.microsoft.com/office/drawing/2014/main" id="{2B9F29D3-58FB-DE2D-DBEA-0425DE55D66E}"/>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4" name="Content Placeholder 3">
            <a:extLst>
              <a:ext uri="{FF2B5EF4-FFF2-40B4-BE49-F238E27FC236}">
                <a16:creationId xmlns:a16="http://schemas.microsoft.com/office/drawing/2014/main" id="{94265554-287D-4FE9-AD16-AB3FFA508EF1}"/>
              </a:ext>
            </a:extLst>
          </p:cNvPr>
          <p:cNvSpPr>
            <a:spLocks noGrp="1"/>
          </p:cNvSpPr>
          <p:nvPr>
            <p:ph idx="1"/>
          </p:nvPr>
        </p:nvSpPr>
        <p:spPr>
          <a:xfrm>
            <a:off x="838200" y="1825625"/>
            <a:ext cx="9848850" cy="4351338"/>
          </a:xfrm>
        </p:spPr>
        <p:txBody>
          <a:bodyPr vert="horz" lIns="91440" tIns="45720" rIns="91440" bIns="45720" rtlCol="0" anchor="t">
            <a:normAutofit/>
          </a:bodyPr>
          <a:lstStyle/>
          <a:p>
            <a:pPr marL="0" indent="0">
              <a:buNone/>
            </a:pPr>
            <a:endParaRPr lang="en-GB" dirty="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ea typeface="Calibri" panose="020F0502020204030204"/>
              <a:cs typeface="Calibri" panose="020F0502020204030204"/>
            </a:endParaRPr>
          </a:p>
        </p:txBody>
      </p:sp>
      <p:sp>
        <p:nvSpPr>
          <p:cNvPr id="3" name="Content Placeholder 3">
            <a:extLst>
              <a:ext uri="{FF2B5EF4-FFF2-40B4-BE49-F238E27FC236}">
                <a16:creationId xmlns:a16="http://schemas.microsoft.com/office/drawing/2014/main" id="{89AADCB1-99F6-DC9D-BEE3-5457DD5D044A}"/>
              </a:ext>
            </a:extLst>
          </p:cNvPr>
          <p:cNvSpPr txBox="1">
            <a:spLocks/>
          </p:cNvSpPr>
          <p:nvPr/>
        </p:nvSpPr>
        <p:spPr>
          <a:xfrm>
            <a:off x="835819" y="1680369"/>
            <a:ext cx="9848850" cy="435133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arenR"/>
            </a:pPr>
            <a:r>
              <a:rPr lang="en-GB" dirty="0">
                <a:latin typeface="Century Gothic"/>
              </a:rPr>
              <a:t>Create a core risk assessment that covers all your society's regular activity for the year</a:t>
            </a:r>
            <a:endParaRPr lang="en-US" dirty="0"/>
          </a:p>
          <a:p>
            <a:pPr marL="0" indent="0">
              <a:buFont typeface="Arial" panose="020B0604020202020204" pitchFamily="34" charset="0"/>
              <a:buNone/>
            </a:pPr>
            <a:endParaRPr lang="en-GB" dirty="0">
              <a:latin typeface="Century Gothic"/>
              <a:ea typeface="Calibri" panose="020F0502020204030204"/>
              <a:cs typeface="Calibri" panose="020F0502020204030204"/>
            </a:endParaRPr>
          </a:p>
          <a:p>
            <a:pPr marL="0" indent="0">
              <a:buNone/>
            </a:pPr>
            <a:r>
              <a:rPr lang="en-GB" dirty="0">
                <a:latin typeface="Century Gothic"/>
                <a:ea typeface="Calibri" panose="020F0502020204030204"/>
                <a:cs typeface="Calibri" panose="020F0502020204030204"/>
              </a:rPr>
              <a:t>We advise the Vice President and Welfare Officer (or whoever else has attended this training) to take a lead on this document. </a:t>
            </a:r>
          </a:p>
          <a:p>
            <a:pPr marL="0" indent="0">
              <a:buNone/>
            </a:pPr>
            <a:endParaRPr lang="en-GB" dirty="0">
              <a:latin typeface="Century Gothic"/>
              <a:ea typeface="Calibri" panose="020F0502020204030204"/>
              <a:cs typeface="Calibri" panose="020F0502020204030204"/>
            </a:endParaRPr>
          </a:p>
          <a:p>
            <a:pPr marL="0" indent="0">
              <a:buNone/>
            </a:pPr>
            <a:r>
              <a:rPr lang="en-GB" dirty="0">
                <a:latin typeface="Century Gothic"/>
                <a:ea typeface="Calibri" panose="020F0502020204030204"/>
                <a:cs typeface="Calibri" panose="020F0502020204030204"/>
              </a:rPr>
              <a:t>We will send you all the blank risk assessment with a list of example hazards and control measures to help you out.</a:t>
            </a:r>
          </a:p>
          <a:p>
            <a:pPr marL="0" indent="0">
              <a:buNone/>
            </a:pPr>
            <a:endParaRPr lang="en-GB" dirty="0">
              <a:latin typeface="Century Gothic"/>
              <a:ea typeface="Calibri" panose="020F0502020204030204"/>
              <a:cs typeface="Calibri" panose="020F0502020204030204"/>
            </a:endParaRPr>
          </a:p>
          <a:p>
            <a:pPr marL="0" indent="0">
              <a:buNone/>
            </a:pPr>
            <a:r>
              <a:rPr lang="en-GB" dirty="0">
                <a:latin typeface="Century Gothic"/>
                <a:ea typeface="Calibri" panose="020F0502020204030204"/>
                <a:cs typeface="Calibri" panose="020F0502020204030204"/>
              </a:rPr>
              <a:t>2) Once complete, send to </a:t>
            </a:r>
            <a:r>
              <a:rPr lang="en-GB" dirty="0">
                <a:latin typeface="Century Gothic"/>
                <a:ea typeface="Calibri" panose="020F0502020204030204"/>
                <a:cs typeface="Calibri" panose="020F0502020204030204"/>
                <a:hlinkClick r:id="rId4"/>
              </a:rPr>
              <a:t>susouthend@essex.ac.uk</a:t>
            </a:r>
            <a:r>
              <a:rPr lang="en-GB" dirty="0">
                <a:latin typeface="Century Gothic"/>
                <a:ea typeface="Calibri" panose="020F0502020204030204"/>
                <a:cs typeface="Calibri" panose="020F0502020204030204"/>
              </a:rPr>
              <a:t> for review/approval</a:t>
            </a:r>
          </a:p>
          <a:p>
            <a:pPr marL="0" indent="0">
              <a:buNone/>
            </a:pPr>
            <a:endParaRPr lang="en-GB" dirty="0">
              <a:latin typeface="Century Gothic"/>
              <a:ea typeface="Calibri" panose="020F0502020204030204"/>
              <a:cs typeface="Calibri" panose="020F0502020204030204"/>
            </a:endParaRPr>
          </a:p>
          <a:p>
            <a:pPr marL="0" indent="0">
              <a:buNone/>
            </a:pPr>
            <a:endParaRPr lang="en-GB" dirty="0">
              <a:latin typeface="Century Gothic"/>
              <a:ea typeface="Calibri" panose="020F0502020204030204"/>
              <a:cs typeface="Calibri" panose="020F0502020204030204"/>
            </a:endParaRPr>
          </a:p>
          <a:p>
            <a:endParaRPr lang="en-GB" dirty="0">
              <a:ea typeface="Calibri" panose="020F0502020204030204"/>
              <a:cs typeface="Calibri" panose="020F0502020204030204"/>
            </a:endParaRPr>
          </a:p>
        </p:txBody>
      </p:sp>
    </p:spTree>
    <p:extLst>
      <p:ext uri="{BB962C8B-B14F-4D97-AF65-F5344CB8AC3E}">
        <p14:creationId xmlns:p14="http://schemas.microsoft.com/office/powerpoint/2010/main" val="1301571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F0FB4192-40D6-419D-8577-1E1614485210}"/>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D6914BC1-6702-4C38-88C0-276E7AE6C1F7}"/>
              </a:ext>
            </a:extLst>
          </p:cNvPr>
          <p:cNvSpPr>
            <a:spLocks noGrp="1"/>
          </p:cNvSpPr>
          <p:nvPr>
            <p:ph type="title"/>
          </p:nvPr>
        </p:nvSpPr>
        <p:spPr/>
        <p:txBody>
          <a:bodyPr/>
          <a:lstStyle/>
          <a:p>
            <a:r>
              <a:rPr lang="en-GB" b="1">
                <a:latin typeface="Century Gothic"/>
              </a:rPr>
              <a:t>Q&amp;A</a:t>
            </a:r>
          </a:p>
        </p:txBody>
      </p:sp>
      <p:pic>
        <p:nvPicPr>
          <p:cNvPr id="5" name="Picture 4" descr="A black and white logo&#10;&#10;Description automatically generated">
            <a:extLst>
              <a:ext uri="{FF2B5EF4-FFF2-40B4-BE49-F238E27FC236}">
                <a16:creationId xmlns:a16="http://schemas.microsoft.com/office/drawing/2014/main" id="{2B9F29D3-58FB-DE2D-DBEA-0425DE55D66E}"/>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4" name="Content Placeholder 3">
            <a:extLst>
              <a:ext uri="{FF2B5EF4-FFF2-40B4-BE49-F238E27FC236}">
                <a16:creationId xmlns:a16="http://schemas.microsoft.com/office/drawing/2014/main" id="{94265554-287D-4FE9-AD16-AB3FFA508EF1}"/>
              </a:ext>
            </a:extLst>
          </p:cNvPr>
          <p:cNvSpPr>
            <a:spLocks noGrp="1"/>
          </p:cNvSpPr>
          <p:nvPr>
            <p:ph idx="1"/>
          </p:nvPr>
        </p:nvSpPr>
        <p:spPr>
          <a:xfrm>
            <a:off x="838200" y="1825625"/>
            <a:ext cx="9848850" cy="4351338"/>
          </a:xfrm>
        </p:spPr>
        <p:txBody>
          <a:bodyPr vert="horz" lIns="91440" tIns="45720" rIns="91440" bIns="45720" rtlCol="0" anchor="t">
            <a:normAutofit/>
          </a:bodyPr>
          <a:lstStyle/>
          <a:p>
            <a:pPr marL="0" indent="0">
              <a:buNone/>
            </a:pPr>
            <a:r>
              <a:rPr lang="en-GB" dirty="0">
                <a:latin typeface="Century Gothic"/>
              </a:rPr>
              <a:t>We now have time for some questions. </a:t>
            </a:r>
          </a:p>
          <a:p>
            <a:pPr marL="0" indent="0">
              <a:buNone/>
            </a:pPr>
            <a:endParaRPr lang="en-GB">
              <a:latin typeface="Century Gothic"/>
            </a:endParaRPr>
          </a:p>
          <a:p>
            <a:pPr marL="0" indent="0">
              <a:buNone/>
            </a:pPr>
            <a:r>
              <a:rPr lang="en-GB" dirty="0">
                <a:latin typeface="Century Gothic"/>
              </a:rPr>
              <a:t>If your question is very specific to your society, please email us or come see us. </a:t>
            </a:r>
            <a:endParaRPr lang="en-GB" dirty="0"/>
          </a:p>
          <a:p>
            <a:pPr marL="0" indent="0">
              <a:buNone/>
            </a:pPr>
            <a:endParaRPr lang="en-GB">
              <a:latin typeface="Century Gothic"/>
              <a:ea typeface="Calibri" panose="020F0502020204030204"/>
              <a:cs typeface="Calibri" panose="020F0502020204030204"/>
            </a:endParaRPr>
          </a:p>
          <a:p>
            <a:pPr marL="0" indent="0">
              <a:buNone/>
            </a:pPr>
            <a:r>
              <a:rPr lang="en-GB">
                <a:latin typeface="Century Gothic"/>
                <a:ea typeface="Calibri" panose="020F0502020204030204"/>
                <a:cs typeface="Calibri" panose="020F0502020204030204"/>
              </a:rPr>
              <a:t>These slides will be sent out after the meeting via email to all exec</a:t>
            </a:r>
          </a:p>
          <a:p>
            <a:pPr marL="0" indent="0">
              <a:buNone/>
            </a:pPr>
            <a:endParaRPr lang="en-GB">
              <a:latin typeface="Century Gothic"/>
              <a:ea typeface="Calibri" panose="020F0502020204030204"/>
              <a:cs typeface="Calibri" panose="020F0502020204030204"/>
            </a:endParaRPr>
          </a:p>
          <a:p>
            <a:endParaRPr lang="en-GB">
              <a:ea typeface="Calibri" panose="020F0502020204030204"/>
              <a:cs typeface="Calibri" panose="020F0502020204030204"/>
            </a:endParaRPr>
          </a:p>
        </p:txBody>
      </p:sp>
    </p:spTree>
    <p:extLst>
      <p:ext uri="{BB962C8B-B14F-4D97-AF65-F5344CB8AC3E}">
        <p14:creationId xmlns:p14="http://schemas.microsoft.com/office/powerpoint/2010/main" val="3770829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Triangle 18">
            <a:extLst>
              <a:ext uri="{FF2B5EF4-FFF2-40B4-BE49-F238E27FC236}">
                <a16:creationId xmlns:a16="http://schemas.microsoft.com/office/drawing/2014/main" id="{F0FB4192-40D6-419D-8577-1E1614485210}"/>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D6914BC1-6702-4C38-88C0-276E7AE6C1F7}"/>
              </a:ext>
            </a:extLst>
          </p:cNvPr>
          <p:cNvSpPr>
            <a:spLocks noGrp="1"/>
          </p:cNvSpPr>
          <p:nvPr>
            <p:ph type="title"/>
          </p:nvPr>
        </p:nvSpPr>
        <p:spPr>
          <a:xfrm>
            <a:off x="4288766" y="1874748"/>
            <a:ext cx="10515600" cy="1325563"/>
          </a:xfrm>
        </p:spPr>
        <p:txBody>
          <a:bodyPr/>
          <a:lstStyle/>
          <a:p>
            <a:r>
              <a:rPr lang="en-US" b="1">
                <a:latin typeface="Century Gothic"/>
              </a:rPr>
              <a:t>Thank you!</a:t>
            </a:r>
            <a:endParaRPr lang="en-GB" b="1">
              <a:latin typeface="Century Gothic"/>
            </a:endParaRPr>
          </a:p>
        </p:txBody>
      </p:sp>
      <p:pic>
        <p:nvPicPr>
          <p:cNvPr id="5" name="Picture 4" descr="A black and white logo&#10;&#10;Description automatically generated">
            <a:extLst>
              <a:ext uri="{FF2B5EF4-FFF2-40B4-BE49-F238E27FC236}">
                <a16:creationId xmlns:a16="http://schemas.microsoft.com/office/drawing/2014/main" id="{66B86BA2-B1B4-4C3F-E09D-0DBC0541F7D2}"/>
              </a:ext>
            </a:extLst>
          </p:cNvPr>
          <p:cNvPicPr>
            <a:picLocks noChangeAspect="1"/>
          </p:cNvPicPr>
          <p:nvPr/>
        </p:nvPicPr>
        <p:blipFill rotWithShape="1">
          <a:blip r:embed="rId2"/>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2630740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854119"/>
            <a:ext cx="9968754" cy="3152869"/>
          </a:xfrm>
        </p:spPr>
        <p:txBody>
          <a:bodyPr vert="horz" lIns="91440" tIns="45720" rIns="91440" bIns="45720" rtlCol="0" anchor="t">
            <a:normAutofit fontScale="92500" lnSpcReduction="20000"/>
          </a:bodyPr>
          <a:lstStyle/>
          <a:p>
            <a:pPr marL="342900" indent="-342900">
              <a:lnSpc>
                <a:spcPct val="110000"/>
              </a:lnSpc>
            </a:pPr>
            <a:r>
              <a:rPr lang="en-GB" sz="2400" dirty="0">
                <a:latin typeface="Century Gothic"/>
                <a:ea typeface="+mn-lt"/>
                <a:cs typeface="+mn-lt"/>
              </a:rPr>
              <a:t>A core risk assessment is a requirement for each society to have in order to proceed with room bookings and your activity.</a:t>
            </a:r>
            <a:endParaRPr lang="en-US" dirty="0">
              <a:latin typeface="Century Gothic"/>
              <a:cs typeface="Calibri" panose="020F0502020204030204"/>
            </a:endParaRPr>
          </a:p>
          <a:p>
            <a:pPr marL="342900" indent="-342900">
              <a:lnSpc>
                <a:spcPct val="110000"/>
              </a:lnSpc>
            </a:pPr>
            <a:r>
              <a:rPr lang="en-GB" sz="2400" dirty="0">
                <a:latin typeface="Century Gothic"/>
                <a:ea typeface="+mn-lt"/>
                <a:cs typeface="+mn-lt"/>
              </a:rPr>
              <a:t>Societies are required to complete, understand and adhere to your risk assessment to ensure your student group is covered on our insurance policy. </a:t>
            </a:r>
            <a:endParaRPr lang="en-GB" dirty="0">
              <a:latin typeface="Century Gothic"/>
              <a:cs typeface="Calibri" panose="020F0502020204030204"/>
            </a:endParaRPr>
          </a:p>
          <a:p>
            <a:pPr marL="342900" indent="-342900">
              <a:lnSpc>
                <a:spcPct val="110000"/>
              </a:lnSpc>
            </a:pPr>
            <a:r>
              <a:rPr lang="en-GB" sz="2400" dirty="0">
                <a:latin typeface="Century Gothic"/>
                <a:ea typeface="+mn-lt"/>
                <a:cs typeface="+mn-lt"/>
              </a:rPr>
              <a:t>This process shows that your society have put controls in place to ensure the safety of your members and participants and anyone else around your event and that you have taken reasonable steps to make your activity safe for all involved.</a:t>
            </a:r>
            <a:endParaRPr lang="en-GB" dirty="0">
              <a:latin typeface="Century Gothic"/>
              <a:cs typeface="Calibri" panose="020F0502020204030204"/>
            </a:endParaRPr>
          </a:p>
          <a:p>
            <a:pPr marL="0" indent="0">
              <a:buNone/>
            </a:pPr>
            <a:endParaRPr lang="en-GB" sz="2400">
              <a:latin typeface="Century Gothic"/>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a:xfrm>
            <a:off x="838200" y="365125"/>
            <a:ext cx="10668000" cy="1358220"/>
          </a:xfrm>
        </p:spPr>
        <p:txBody>
          <a:bodyPr/>
          <a:lstStyle/>
          <a:p>
            <a:r>
              <a:rPr lang="en-US" sz="3200" b="1">
                <a:latin typeface="Century Gothic"/>
              </a:rPr>
              <a:t>Why do I need to complete a Risk Assessment?</a:t>
            </a:r>
            <a:r>
              <a:rPr lang="en-US" b="1">
                <a:latin typeface="Century Gothic"/>
              </a:rPr>
              <a:t> </a:t>
            </a:r>
            <a:endParaRPr lang="en-US" b="1">
              <a:latin typeface="Century Gothic" panose="020B0502020202020204" pitchFamily="34" charset="0"/>
            </a:endParaRP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3767366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
        <p:nvSpPr>
          <p:cNvPr id="2" name="Rectangle 1">
            <a:extLst>
              <a:ext uri="{FF2B5EF4-FFF2-40B4-BE49-F238E27FC236}">
                <a16:creationId xmlns:a16="http://schemas.microsoft.com/office/drawing/2014/main" id="{78A44C73-2F7F-ED65-08A3-BF8F900FE38A}"/>
              </a:ext>
            </a:extLst>
          </p:cNvPr>
          <p:cNvSpPr/>
          <p:nvPr/>
        </p:nvSpPr>
        <p:spPr>
          <a:xfrm rot="5400000">
            <a:off x="5598430" y="-4395105"/>
            <a:ext cx="995140" cy="10515600"/>
          </a:xfrm>
          <a:prstGeom prst="rect">
            <a:avLst/>
          </a:prstGeom>
          <a:solidFill>
            <a:srgbClr val="FCDE2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a:xfrm>
            <a:off x="3902528" y="378805"/>
            <a:ext cx="4386943" cy="967780"/>
          </a:xfrm>
        </p:spPr>
        <p:txBody>
          <a:bodyPr>
            <a:normAutofit/>
          </a:bodyPr>
          <a:lstStyle/>
          <a:p>
            <a:r>
              <a:rPr lang="en-GB" sz="5400" b="1">
                <a:latin typeface="Century Gothic" panose="020B0502020202020204" pitchFamily="34" charset="0"/>
                <a:cs typeface="Arial" pitchFamily="34" charset="0"/>
              </a:rPr>
              <a:t>DEFINITIONS</a:t>
            </a:r>
            <a:endParaRPr lang="en-US" sz="5400"/>
          </a:p>
        </p:txBody>
      </p:sp>
      <p:sp>
        <p:nvSpPr>
          <p:cNvPr id="8" name="TextBox 7">
            <a:extLst>
              <a:ext uri="{FF2B5EF4-FFF2-40B4-BE49-F238E27FC236}">
                <a16:creationId xmlns:a16="http://schemas.microsoft.com/office/drawing/2014/main" id="{E58807A2-DBB7-9678-B657-93836FE27FE7}"/>
              </a:ext>
            </a:extLst>
          </p:cNvPr>
          <p:cNvSpPr txBox="1"/>
          <p:nvPr/>
        </p:nvSpPr>
        <p:spPr>
          <a:xfrm>
            <a:off x="4919721" y="1888204"/>
            <a:ext cx="2581156" cy="923330"/>
          </a:xfrm>
          <a:prstGeom prst="rect">
            <a:avLst/>
          </a:prstGeom>
          <a:noFill/>
        </p:spPr>
        <p:txBody>
          <a:bodyPr wrap="none" lIns="91440" tIns="45720" rIns="91440" bIns="45720" rtlCol="0" anchor="t">
            <a:spAutoFit/>
          </a:bodyPr>
          <a:lstStyle/>
          <a:p>
            <a:r>
              <a:rPr lang="en-GB" sz="5400" b="1">
                <a:latin typeface="Century Gothic"/>
              </a:rPr>
              <a:t>Hazard</a:t>
            </a:r>
          </a:p>
        </p:txBody>
      </p:sp>
      <p:sp>
        <p:nvSpPr>
          <p:cNvPr id="10" name="TextBox 9">
            <a:extLst>
              <a:ext uri="{FF2B5EF4-FFF2-40B4-BE49-F238E27FC236}">
                <a16:creationId xmlns:a16="http://schemas.microsoft.com/office/drawing/2014/main" id="{5EB53FF4-0907-A63C-AB1A-225A42C32AF2}"/>
              </a:ext>
            </a:extLst>
          </p:cNvPr>
          <p:cNvSpPr txBox="1"/>
          <p:nvPr/>
        </p:nvSpPr>
        <p:spPr>
          <a:xfrm>
            <a:off x="3644045" y="2920373"/>
            <a:ext cx="5420074" cy="400110"/>
          </a:xfrm>
          <a:prstGeom prst="rect">
            <a:avLst/>
          </a:prstGeom>
          <a:noFill/>
        </p:spPr>
        <p:txBody>
          <a:bodyPr wrap="none" rtlCol="0">
            <a:spAutoFit/>
          </a:bodyPr>
          <a:lstStyle/>
          <a:p>
            <a:r>
              <a:rPr lang="en-GB" sz="2000">
                <a:solidFill>
                  <a:prstClr val="black"/>
                </a:solidFill>
                <a:latin typeface="Century Gothic" panose="020B0502020202020204" pitchFamily="34" charset="0"/>
              </a:rPr>
              <a:t>Anything with the potential to cause harm</a:t>
            </a:r>
          </a:p>
        </p:txBody>
      </p:sp>
      <p:sp>
        <p:nvSpPr>
          <p:cNvPr id="11" name="TextBox 10">
            <a:extLst>
              <a:ext uri="{FF2B5EF4-FFF2-40B4-BE49-F238E27FC236}">
                <a16:creationId xmlns:a16="http://schemas.microsoft.com/office/drawing/2014/main" id="{DD4A3395-4459-DAB5-590E-0CFE15B8FB13}"/>
              </a:ext>
            </a:extLst>
          </p:cNvPr>
          <p:cNvSpPr txBox="1"/>
          <p:nvPr/>
        </p:nvSpPr>
        <p:spPr>
          <a:xfrm>
            <a:off x="5473314" y="3881402"/>
            <a:ext cx="1460656" cy="923330"/>
          </a:xfrm>
          <a:prstGeom prst="rect">
            <a:avLst/>
          </a:prstGeom>
          <a:noFill/>
        </p:spPr>
        <p:txBody>
          <a:bodyPr wrap="none" lIns="91440" tIns="45720" rIns="91440" bIns="45720" rtlCol="0" anchor="t">
            <a:spAutoFit/>
          </a:bodyPr>
          <a:lstStyle/>
          <a:p>
            <a:r>
              <a:rPr lang="en-GB" sz="5400" b="1">
                <a:latin typeface="Century Gothic"/>
              </a:rPr>
              <a:t>Risk</a:t>
            </a:r>
          </a:p>
        </p:txBody>
      </p:sp>
      <p:sp>
        <p:nvSpPr>
          <p:cNvPr id="12" name="TextBox 11">
            <a:extLst>
              <a:ext uri="{FF2B5EF4-FFF2-40B4-BE49-F238E27FC236}">
                <a16:creationId xmlns:a16="http://schemas.microsoft.com/office/drawing/2014/main" id="{6AF8221E-C419-3C14-0A5B-0AF12D877025}"/>
              </a:ext>
            </a:extLst>
          </p:cNvPr>
          <p:cNvSpPr txBox="1"/>
          <p:nvPr/>
        </p:nvSpPr>
        <p:spPr>
          <a:xfrm>
            <a:off x="3605945" y="4882395"/>
            <a:ext cx="5460149" cy="400110"/>
          </a:xfrm>
          <a:prstGeom prst="rect">
            <a:avLst/>
          </a:prstGeom>
          <a:noFill/>
        </p:spPr>
        <p:txBody>
          <a:bodyPr wrap="none" rtlCol="0">
            <a:spAutoFit/>
          </a:bodyPr>
          <a:lstStyle/>
          <a:p>
            <a:r>
              <a:rPr lang="en-GB" sz="2000">
                <a:latin typeface="Century Gothic" panose="020B0502020202020204" pitchFamily="34" charset="0"/>
              </a:rPr>
              <a:t>The likelihood of that hazard causing harm</a:t>
            </a:r>
          </a:p>
        </p:txBody>
      </p:sp>
    </p:spTree>
    <p:extLst>
      <p:ext uri="{BB962C8B-B14F-4D97-AF65-F5344CB8AC3E}">
        <p14:creationId xmlns:p14="http://schemas.microsoft.com/office/powerpoint/2010/main" val="321116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4781644"/>
          </a:xfrm>
        </p:spPr>
        <p:txBody>
          <a:bodyPr vert="horz" lIns="91440" tIns="45720" rIns="91440" bIns="45720" rtlCol="0" anchor="t">
            <a:normAutofit/>
          </a:bodyPr>
          <a:lstStyle/>
          <a:p>
            <a:pPr marL="0" indent="0">
              <a:buNone/>
            </a:pPr>
            <a:r>
              <a:rPr lang="en-GB" sz="2400">
                <a:latin typeface="Century Gothic"/>
              </a:rPr>
              <a:t> </a:t>
            </a: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pic>
        <p:nvPicPr>
          <p:cNvPr id="7" name="Picture 2" descr="Image result for risk assessment">
            <a:extLst>
              <a:ext uri="{FF2B5EF4-FFF2-40B4-BE49-F238E27FC236}">
                <a16:creationId xmlns:a16="http://schemas.microsoft.com/office/drawing/2014/main" id="{34C1D2DA-D65D-3F01-ADF6-FEEDF5DD3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202" y="353786"/>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477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718048"/>
            <a:ext cx="9968754" cy="3235873"/>
          </a:xfrm>
        </p:spPr>
        <p:txBody>
          <a:bodyPr vert="horz" lIns="91440" tIns="45720" rIns="91440" bIns="45720" rtlCol="0" anchor="t">
            <a:normAutofit lnSpcReduction="10000"/>
          </a:bodyPr>
          <a:lstStyle/>
          <a:p>
            <a:pPr marL="342900" marR="3810" indent="-342900">
              <a:lnSpc>
                <a:spcPct val="104000"/>
              </a:lnSpc>
              <a:spcBef>
                <a:spcPts val="0"/>
              </a:spcBef>
              <a:spcAft>
                <a:spcPts val="40"/>
              </a:spcAft>
              <a:buFont typeface="Symbol" panose="05050102010706020507" pitchFamily="18" charset="2"/>
              <a:buChar char=""/>
              <a:defRPr/>
            </a:pPr>
            <a:r>
              <a:rPr kumimoji="0" lang="en-GB" sz="2400" b="0" i="0" u="none" strike="noStrike" kern="1200" cap="none" spc="0" normalizeH="0" baseline="0" noProof="0" dirty="0">
                <a:ln>
                  <a:noFill/>
                </a:ln>
                <a:solidFill>
                  <a:srgbClr val="000000"/>
                </a:solidFill>
                <a:effectLst/>
                <a:uLnTx/>
                <a:uFillTx/>
                <a:latin typeface="Century Gothic"/>
                <a:ea typeface="Verdana"/>
                <a:cs typeface="Verdana" panose="020B0604030504040204" pitchFamily="34" charset="0"/>
              </a:rPr>
              <a:t>To identify </a:t>
            </a:r>
            <a:r>
              <a:rPr lang="en-GB" sz="2400" dirty="0">
                <a:solidFill>
                  <a:srgbClr val="000000"/>
                </a:solidFill>
                <a:latin typeface="Century Gothic"/>
                <a:ea typeface="Verdana"/>
                <a:cs typeface="Verdana" panose="020B0604030504040204" pitchFamily="34" charset="0"/>
              </a:rPr>
              <a:t>what </a:t>
            </a:r>
            <a:r>
              <a:rPr kumimoji="0" lang="en-GB" sz="2400" b="0" i="0" u="none" strike="noStrike" kern="1200" cap="none" spc="0" normalizeH="0" baseline="0" noProof="0" dirty="0">
                <a:ln>
                  <a:noFill/>
                </a:ln>
                <a:solidFill>
                  <a:srgbClr val="000000"/>
                </a:solidFill>
                <a:effectLst/>
                <a:uLnTx/>
                <a:uFillTx/>
                <a:latin typeface="Century Gothic"/>
                <a:ea typeface="Verdana"/>
                <a:cs typeface="Verdana" panose="020B0604030504040204" pitchFamily="34" charset="0"/>
              </a:rPr>
              <a:t>risks</a:t>
            </a:r>
            <a:r>
              <a:rPr lang="en-GB" sz="2400" dirty="0">
                <a:solidFill>
                  <a:srgbClr val="000000"/>
                </a:solidFill>
                <a:latin typeface="Century Gothic"/>
                <a:ea typeface="Verdana"/>
                <a:cs typeface="Verdana" panose="020B0604030504040204" pitchFamily="34" charset="0"/>
              </a:rPr>
              <a:t> there are</a:t>
            </a:r>
            <a:br>
              <a:rPr lang="en-GB" sz="2400" b="0" i="0" u="none" strike="noStrike" kern="1200" cap="none" spc="0" normalizeH="0" baseline="0" noProof="0" dirty="0">
                <a:ln>
                  <a:noFill/>
                </a:ln>
                <a:effectLst/>
                <a:uLnTx/>
                <a:uFillTx/>
                <a:latin typeface="Century Gothic" panose="020B0502020202020204" pitchFamily="34" charset="0"/>
                <a:ea typeface="Verdana" panose="020B0604030504040204" pitchFamily="34" charset="0"/>
                <a:cs typeface="Verdana" panose="020B0604030504040204" pitchFamily="34" charset="0"/>
              </a:rPr>
            </a:br>
            <a:endParaRPr lang="en-GB" sz="2400" b="0" i="0" u="none" strike="noStrike" kern="1200" cap="none" spc="0" normalizeH="0" baseline="0" noProof="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endParaRPr>
          </a:p>
          <a:p>
            <a:pPr marL="342900" marR="3810" indent="-342900">
              <a:lnSpc>
                <a:spcPct val="104000"/>
              </a:lnSpc>
              <a:spcBef>
                <a:spcPts val="0"/>
              </a:spcBef>
              <a:spcAft>
                <a:spcPts val="40"/>
              </a:spcAft>
              <a:buFont typeface="Symbol" panose="05050102010706020507" pitchFamily="18" charset="2"/>
              <a:buChar char=""/>
              <a:defRPr/>
            </a:pPr>
            <a:r>
              <a:rPr kumimoji="0" lang="en-GB" sz="2400" b="0" i="0" u="none" strike="noStrike" kern="1200" cap="none" spc="0" normalizeH="0" baseline="0" noProof="0" dirty="0">
                <a:ln>
                  <a:noFill/>
                </a:ln>
                <a:solidFill>
                  <a:srgbClr val="000000"/>
                </a:solidFill>
                <a:effectLst/>
                <a:uLnTx/>
                <a:uFillTx/>
                <a:latin typeface="Century Gothic"/>
                <a:ea typeface="Verdana"/>
                <a:cs typeface="Verdana" panose="020B0604030504040204" pitchFamily="34" charset="0"/>
              </a:rPr>
              <a:t>To determine how the risks arise and </a:t>
            </a:r>
            <a:r>
              <a:rPr lang="en-GB" sz="2400" dirty="0">
                <a:solidFill>
                  <a:srgbClr val="000000"/>
                </a:solidFill>
                <a:latin typeface="Century Gothic"/>
                <a:ea typeface="Verdana"/>
                <a:cs typeface="Verdana" panose="020B0604030504040204" pitchFamily="34" charset="0"/>
              </a:rPr>
              <a:t>the </a:t>
            </a:r>
            <a:r>
              <a:rPr kumimoji="0" lang="en-GB" sz="2400" b="0" i="0" u="none" strike="noStrike" kern="1200" cap="none" spc="0" normalizeH="0" baseline="0" noProof="0" dirty="0">
                <a:ln>
                  <a:noFill/>
                </a:ln>
                <a:solidFill>
                  <a:srgbClr val="000000"/>
                </a:solidFill>
                <a:effectLst/>
                <a:uLnTx/>
                <a:uFillTx/>
                <a:latin typeface="Century Gothic"/>
                <a:ea typeface="Verdana"/>
                <a:cs typeface="Verdana" panose="020B0604030504040204" pitchFamily="34" charset="0"/>
              </a:rPr>
              <a:t>impact on those affected.</a:t>
            </a:r>
            <a:br>
              <a:rPr lang="en-GB" sz="2400" b="0" i="0" u="none" strike="noStrike" kern="1200" cap="none" spc="0" normalizeH="0" baseline="0" noProof="0" dirty="0">
                <a:ln>
                  <a:noFill/>
                </a:ln>
                <a:effectLst/>
                <a:uLnTx/>
                <a:uFillTx/>
                <a:latin typeface="Century Gothic" panose="020B0502020202020204" pitchFamily="34" charset="0"/>
                <a:ea typeface="Verdana" panose="020B0604030504040204" pitchFamily="34" charset="0"/>
                <a:cs typeface="Verdana" panose="020B0604030504040204" pitchFamily="34" charset="0"/>
              </a:rPr>
            </a:br>
            <a:endParaRPr lang="en-GB" sz="2400" b="0" i="0" u="none" strike="noStrike" kern="1200" cap="none" spc="0" normalizeH="0" baseline="0" noProof="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endParaRPr>
          </a:p>
          <a:p>
            <a:pPr marL="342900" marR="3810" lvl="0" indent="-342900" algn="l" defTabSz="914400" rtl="0" eaLnBrk="1" fontAlgn="auto" latinLnBrk="0" hangingPunct="1">
              <a:lnSpc>
                <a:spcPct val="104000"/>
              </a:lnSpc>
              <a:spcBef>
                <a:spcPts val="0"/>
              </a:spcBef>
              <a:spcAft>
                <a:spcPts val="4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srgbClr val="000000"/>
                </a:solidFill>
                <a:effectLst/>
                <a:uLnTx/>
                <a:uFillTx/>
                <a:latin typeface="Century Gothic"/>
                <a:ea typeface="Verdana"/>
                <a:cs typeface="Verdana" panose="020B0604030504040204" pitchFamily="34" charset="0"/>
              </a:rPr>
              <a:t>To aid decisions on how to manage the risk.</a:t>
            </a:r>
            <a:br>
              <a:rPr lang="en-GB" sz="2400" b="0" i="0" u="none" strike="noStrike" kern="1200" cap="none" spc="0" normalizeH="0" baseline="0" noProof="0" dirty="0">
                <a:ln>
                  <a:noFill/>
                </a:ln>
                <a:effectLst/>
                <a:uLnTx/>
                <a:uFillTx/>
                <a:latin typeface="Century Gothic" panose="020B0502020202020204" pitchFamily="34" charset="0"/>
                <a:ea typeface="Verdana" panose="020B0604030504040204" pitchFamily="34" charset="0"/>
                <a:cs typeface="Verdana" panose="020B0604030504040204" pitchFamily="34" charset="0"/>
              </a:rPr>
            </a:br>
            <a:endParaRPr lang="en-GB" sz="2400" b="0" i="0" u="none" strike="noStrike" kern="1200" cap="none" spc="0" normalizeH="0" baseline="0" noProof="0">
              <a:ln>
                <a:noFill/>
              </a:ln>
              <a:solidFill>
                <a:srgbClr val="000000"/>
              </a:solidFill>
              <a:effectLst/>
              <a:uLnTx/>
              <a:uFillTx/>
              <a:latin typeface="Century Gothic" panose="020B0502020202020204" pitchFamily="34" charset="0"/>
              <a:ea typeface="Verdana" panose="020B0604030504040204" pitchFamily="34" charset="0"/>
              <a:cs typeface="Verdana" panose="020B0604030504040204" pitchFamily="34" charset="0"/>
            </a:endParaRPr>
          </a:p>
          <a:p>
            <a:pPr marL="342900" marR="3810" lvl="0" indent="-342900" algn="l" defTabSz="914400" rtl="0" eaLnBrk="1" fontAlgn="auto" latinLnBrk="0" hangingPunct="1">
              <a:lnSpc>
                <a:spcPct val="104000"/>
              </a:lnSpc>
              <a:spcBef>
                <a:spcPts val="0"/>
              </a:spcBef>
              <a:spcAft>
                <a:spcPts val="118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srgbClr val="000000"/>
                </a:solidFill>
                <a:effectLst/>
                <a:uLnTx/>
                <a:uFillTx/>
                <a:latin typeface="Century Gothic"/>
                <a:ea typeface="Verdana"/>
                <a:cs typeface="Verdana" panose="020B0604030504040204" pitchFamily="34" charset="0"/>
              </a:rPr>
              <a:t>To ensure that action taken is proportionate to the risk.</a:t>
            </a:r>
            <a:endParaRPr lang="en-GB" sz="2400" b="0" i="0" u="none" strike="noStrike" kern="1200" cap="none" spc="0" normalizeH="0" baseline="0" noProof="0" dirty="0">
              <a:ln>
                <a:noFill/>
              </a:ln>
              <a:solidFill>
                <a:srgbClr val="000000"/>
              </a:solidFill>
              <a:effectLst/>
              <a:uLnTx/>
              <a:uFillTx/>
              <a:latin typeface="Century Gothic"/>
              <a:ea typeface="Verdana"/>
              <a:cs typeface="Verdana" panose="020B0604030504040204" pitchFamily="34" charset="0"/>
            </a:endParaRPr>
          </a:p>
          <a:p>
            <a:pPr marL="0" indent="0">
              <a:buNone/>
            </a:pP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a:xfrm>
            <a:off x="838200" y="365125"/>
            <a:ext cx="10820400" cy="1325563"/>
          </a:xfrm>
        </p:spPr>
        <p:txBody>
          <a:bodyPr/>
          <a:lstStyle/>
          <a:p>
            <a:r>
              <a:rPr lang="en-US" b="1">
                <a:latin typeface="Century Gothic"/>
              </a:rPr>
              <a:t>W</a:t>
            </a:r>
            <a:r>
              <a:rPr lang="en-GB" b="1">
                <a:latin typeface="Century Gothic"/>
              </a:rPr>
              <a:t>hy do we carry out Risk Assessments?</a:t>
            </a:r>
            <a:endParaRPr lang="en-US"/>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3496682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805134"/>
            <a:ext cx="9968754" cy="4781644"/>
          </a:xfrm>
        </p:spPr>
        <p:txBody>
          <a:bodyPr vert="horz" lIns="91440" tIns="45720" rIns="91440" bIns="45720" rtlCol="0" anchor="t">
            <a:normAutofit/>
          </a:bodyPr>
          <a:lstStyle/>
          <a:p>
            <a:pPr marL="342900" indent="-342900"/>
            <a:r>
              <a:rPr lang="en-GB" sz="2400" dirty="0">
                <a:latin typeface="Century Gothic"/>
                <a:ea typeface="+mn-lt"/>
                <a:cs typeface="+mn-lt"/>
              </a:rPr>
              <a:t>Assesses the risks of your regular activity as a society</a:t>
            </a:r>
            <a:endParaRPr lang="en-GB" dirty="0">
              <a:latin typeface="Century Gothic"/>
              <a:cs typeface="Calibri"/>
            </a:endParaRPr>
          </a:p>
          <a:p>
            <a:pPr>
              <a:buFont typeface="Arial"/>
              <a:buChar char="•"/>
            </a:pPr>
            <a:r>
              <a:rPr lang="en-GB" sz="2400" b="1" dirty="0">
                <a:latin typeface="Century Gothic"/>
                <a:ea typeface="+mn-lt"/>
                <a:cs typeface="+mn-lt"/>
              </a:rPr>
              <a:t>You only need to complete this once for the year</a:t>
            </a:r>
            <a:r>
              <a:rPr lang="en-GB" sz="2400" dirty="0">
                <a:latin typeface="Century Gothic"/>
                <a:ea typeface="+mn-lt"/>
                <a:cs typeface="+mn-lt"/>
              </a:rPr>
              <a:t> (unless your activity significantly changes)</a:t>
            </a:r>
            <a:endParaRPr lang="en-GB" dirty="0">
              <a:latin typeface="Century Gothic"/>
            </a:endParaRPr>
          </a:p>
          <a:p>
            <a:pPr>
              <a:buFont typeface="Arial"/>
              <a:buChar char="•"/>
            </a:pPr>
            <a:r>
              <a:rPr lang="en-GB" sz="2400" dirty="0">
                <a:latin typeface="Century Gothic"/>
                <a:ea typeface="+mn-lt"/>
                <a:cs typeface="+mn-lt"/>
              </a:rPr>
              <a:t>This saves you having to complete numerous documents throughout the year</a:t>
            </a:r>
            <a:endParaRPr lang="en-GB" dirty="0">
              <a:latin typeface="Century Gothic"/>
              <a:cs typeface="Calibri" panose="020F0502020204030204"/>
            </a:endParaRPr>
          </a:p>
          <a:p>
            <a:pPr>
              <a:buFont typeface="Arial"/>
              <a:buChar char="•"/>
            </a:pPr>
            <a:r>
              <a:rPr lang="en-GB" sz="2400" b="1" dirty="0">
                <a:latin typeface="Century Gothic"/>
                <a:ea typeface="Calibri" panose="020F0502020204030204"/>
                <a:cs typeface="Calibri" panose="020F0502020204030204"/>
              </a:rPr>
              <a:t>Compulsory for each society to complete</a:t>
            </a:r>
          </a:p>
          <a:p>
            <a:pPr>
              <a:buFont typeface="Arial"/>
              <a:buChar char="•"/>
            </a:pPr>
            <a:endParaRPr lang="en-GB" sz="2400" dirty="0">
              <a:latin typeface="Century Gothic"/>
              <a:ea typeface="Calibri" panose="020F0502020204030204"/>
              <a:cs typeface="Calibri" panose="020F0502020204030204"/>
            </a:endParaRPr>
          </a:p>
          <a:p>
            <a:pPr marL="0" indent="0">
              <a:buNone/>
            </a:pPr>
            <a:r>
              <a:rPr lang="en-GB" sz="2400" dirty="0">
                <a:latin typeface="Century Gothic"/>
                <a:ea typeface="Calibri" panose="020F0502020204030204"/>
                <a:cs typeface="Calibri" panose="020F0502020204030204"/>
              </a:rPr>
              <a:t>submit your society core risk assessment to </a:t>
            </a:r>
            <a:r>
              <a:rPr lang="en-GB" sz="2400" dirty="0">
                <a:latin typeface="Century Gothic"/>
                <a:ea typeface="Calibri" panose="020F0502020204030204"/>
                <a:cs typeface="Calibri" panose="020F0502020204030204"/>
                <a:hlinkClick r:id="rId3"/>
              </a:rPr>
              <a:t>susouthend@essex.ac.uk</a:t>
            </a:r>
            <a:r>
              <a:rPr lang="en-GB" sz="2400" dirty="0">
                <a:latin typeface="Century Gothic"/>
                <a:ea typeface="Calibri" panose="020F0502020204030204"/>
                <a:cs typeface="Calibri" panose="020F0502020204030204"/>
              </a:rPr>
              <a:t> you will need to do this in order to book</a:t>
            </a:r>
          </a:p>
          <a:p>
            <a:pPr marL="0" indent="0">
              <a:buNone/>
            </a:pPr>
            <a:r>
              <a:rPr lang="en-GB" sz="2400" dirty="0">
                <a:latin typeface="Century Gothic"/>
                <a:ea typeface="Calibri" panose="020F0502020204030204"/>
                <a:cs typeface="Calibri" panose="020F0502020204030204"/>
              </a:rPr>
              <a:t>Rooms with the university.</a:t>
            </a:r>
          </a:p>
          <a:p>
            <a:pPr marL="0" indent="0">
              <a:buNone/>
            </a:pPr>
            <a:endParaRPr lang="en-GB" sz="2400" dirty="0">
              <a:latin typeface="Century Gothic"/>
              <a:ea typeface="Calibri" panose="020F0502020204030204"/>
              <a:cs typeface="Calibri" panose="020F0502020204030204"/>
            </a:endParaRPr>
          </a:p>
          <a:p>
            <a:pPr marL="0" indent="0">
              <a:buNone/>
            </a:pPr>
            <a:endParaRPr lang="en-GB" dirty="0">
              <a:latin typeface="Century Gothic"/>
              <a:ea typeface="Calibri" panose="020F0502020204030204"/>
              <a:cs typeface="Calibri" panose="020F0502020204030204"/>
            </a:endParaRPr>
          </a:p>
          <a:p>
            <a:pPr marL="0" indent="0">
              <a:buNone/>
            </a:pPr>
            <a:endParaRPr lang="en-GB" dirty="0">
              <a:latin typeface="Century Gothic"/>
              <a:ea typeface="Calibri" panose="020F0502020204030204"/>
              <a:cs typeface="Calibri" panose="020F0502020204030204"/>
            </a:endParaRPr>
          </a:p>
          <a:p>
            <a:endParaRPr lang="en-GB" dirty="0">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p:txBody>
          <a:bodyPr/>
          <a:lstStyle/>
          <a:p>
            <a:r>
              <a:rPr lang="en-US" b="1">
                <a:latin typeface="Century Gothic" panose="020B0502020202020204" pitchFamily="34" charset="0"/>
              </a:rPr>
              <a:t>What is a core Risk Assessment?</a:t>
            </a: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4"/>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1641025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AB5-C29F-C79D-96C0-6BF12CEA5E0A}"/>
            </a:ext>
          </a:extLst>
        </p:cNvPr>
        <p:cNvGrpSpPr/>
        <p:nvPr/>
      </p:nvGrpSpPr>
      <p:grpSpPr>
        <a:xfrm>
          <a:off x="0" y="0"/>
          <a:ext cx="0" cy="0"/>
          <a:chOff x="0" y="0"/>
          <a:chExt cx="0" cy="0"/>
        </a:xfrm>
      </p:grpSpPr>
      <p:sp>
        <p:nvSpPr>
          <p:cNvPr id="19" name="Right Triangle 18">
            <a:extLst>
              <a:ext uri="{FF2B5EF4-FFF2-40B4-BE49-F238E27FC236}">
                <a16:creationId xmlns:a16="http://schemas.microsoft.com/office/drawing/2014/main" id="{0C4559FB-FB68-413D-A38C-351326EC018E}"/>
              </a:ext>
            </a:extLst>
          </p:cNvPr>
          <p:cNvSpPr/>
          <p:nvPr/>
        </p:nvSpPr>
        <p:spPr>
          <a:xfrm>
            <a:off x="0" y="5217782"/>
            <a:ext cx="9144000" cy="1628800"/>
          </a:xfrm>
          <a:prstGeom prst="rtTriangle">
            <a:avLst/>
          </a:prstGeom>
          <a:solidFill>
            <a:srgbClr val="FCDE28"/>
          </a:solidFill>
          <a:ln>
            <a:solidFill>
              <a:srgbClr val="FCD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3">
            <a:extLst>
              <a:ext uri="{FF2B5EF4-FFF2-40B4-BE49-F238E27FC236}">
                <a16:creationId xmlns:a16="http://schemas.microsoft.com/office/drawing/2014/main" id="{94E5D6F6-F753-E13B-E0D5-42A47B92D7D4}"/>
              </a:ext>
            </a:extLst>
          </p:cNvPr>
          <p:cNvSpPr>
            <a:spLocks noGrp="1"/>
          </p:cNvSpPr>
          <p:nvPr>
            <p:ph idx="1"/>
          </p:nvPr>
        </p:nvSpPr>
        <p:spPr>
          <a:xfrm>
            <a:off x="838200" y="1543877"/>
            <a:ext cx="9968754" cy="4781644"/>
          </a:xfrm>
        </p:spPr>
        <p:txBody>
          <a:bodyPr vert="horz" lIns="91440" tIns="45720" rIns="91440" bIns="45720" rtlCol="0" anchor="t">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latin typeface="Century Gothic"/>
              </a:rPr>
              <a:t> </a:t>
            </a:r>
            <a:r>
              <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1. Identify the Hazard.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2. Decide who might be harmed and 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Evaluate the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4. Record your findings and implement </a:t>
            </a:r>
            <a:br>
              <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br>
            <a:r>
              <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any control 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5. Review and update when necessary.</a:t>
            </a:r>
          </a:p>
          <a:p>
            <a:pPr marL="0" indent="0">
              <a:buNone/>
            </a:pPr>
            <a:endParaRPr lang="en-US" err="1"/>
          </a:p>
          <a:p>
            <a:pPr marL="0" indent="0">
              <a:buNone/>
            </a:pPr>
            <a:endParaRPr lang="en-GB" sz="2400">
              <a:latin typeface="Century Gothic"/>
              <a:ea typeface="Calibri" panose="020F0502020204030204"/>
              <a:cs typeface="Calibri" panose="020F0502020204030204"/>
            </a:endParaRPr>
          </a:p>
          <a:p>
            <a:pPr marL="0" indent="0">
              <a:buNone/>
            </a:pPr>
            <a:endParaRPr lang="en-GB" sz="2400">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pPr marL="0" indent="0">
              <a:buNone/>
            </a:pPr>
            <a:endParaRPr lang="en-GB">
              <a:latin typeface="Century Gothic"/>
              <a:ea typeface="Calibri" panose="020F0502020204030204"/>
              <a:cs typeface="Calibri" panose="020F0502020204030204"/>
            </a:endParaRPr>
          </a:p>
          <a:p>
            <a:endParaRPr lang="en-GB">
              <a:latin typeface="Calibri" panose="020F0502020204030204"/>
              <a:ea typeface="Calibri" panose="020F0502020204030204"/>
              <a:cs typeface="Calibri" panose="020F0502020204030204"/>
            </a:endParaRPr>
          </a:p>
        </p:txBody>
      </p:sp>
      <p:sp>
        <p:nvSpPr>
          <p:cNvPr id="6" name="Title 5">
            <a:extLst>
              <a:ext uri="{FF2B5EF4-FFF2-40B4-BE49-F238E27FC236}">
                <a16:creationId xmlns:a16="http://schemas.microsoft.com/office/drawing/2014/main" id="{057B1C39-B981-14BC-E658-F1E7F0199FE3}"/>
              </a:ext>
            </a:extLst>
          </p:cNvPr>
          <p:cNvSpPr>
            <a:spLocks noGrp="1"/>
          </p:cNvSpPr>
          <p:nvPr>
            <p:ph type="title"/>
          </p:nvPr>
        </p:nvSpPr>
        <p:spPr>
          <a:xfrm>
            <a:off x="838200" y="190954"/>
            <a:ext cx="10700657" cy="1358220"/>
          </a:xfrm>
        </p:spPr>
        <p:txBody>
          <a:bodyPr/>
          <a:lstStyle/>
          <a:p>
            <a:r>
              <a:rPr kumimoji="0" lang="en-GB" sz="4400" b="1" i="0" u="none" strike="noStrike" kern="1200" cap="none" spc="0" normalizeH="0" baseline="0" noProof="0">
                <a:ln>
                  <a:noFill/>
                </a:ln>
                <a:solidFill>
                  <a:prstClr val="black"/>
                </a:solidFill>
                <a:effectLst/>
                <a:uLnTx/>
                <a:uFillTx/>
                <a:latin typeface="Century Gothic"/>
              </a:rPr>
              <a:t>5 Steps to </a:t>
            </a:r>
            <a:r>
              <a:rPr lang="en-GB" b="1">
                <a:solidFill>
                  <a:prstClr val="black"/>
                </a:solidFill>
                <a:latin typeface="Century Gothic"/>
              </a:rPr>
              <a:t>complete a </a:t>
            </a:r>
            <a:r>
              <a:rPr kumimoji="0" lang="en-GB" sz="4400" b="1" i="0" u="none" strike="noStrike" kern="1200" cap="none" spc="0" normalizeH="0" baseline="0" noProof="0">
                <a:ln>
                  <a:noFill/>
                </a:ln>
                <a:solidFill>
                  <a:prstClr val="black"/>
                </a:solidFill>
                <a:effectLst/>
                <a:uLnTx/>
                <a:uFillTx/>
                <a:latin typeface="Century Gothic"/>
              </a:rPr>
              <a:t>Risk Assessment</a:t>
            </a:r>
            <a:endParaRPr lang="en-US">
              <a:solidFill>
                <a:prstClr val="black"/>
              </a:solidFill>
              <a:latin typeface="Century Gothic"/>
            </a:endParaRPr>
          </a:p>
        </p:txBody>
      </p:sp>
      <p:pic>
        <p:nvPicPr>
          <p:cNvPr id="5" name="Picture 4" descr="A black and white logo&#10;&#10;Description automatically generated">
            <a:extLst>
              <a:ext uri="{FF2B5EF4-FFF2-40B4-BE49-F238E27FC236}">
                <a16:creationId xmlns:a16="http://schemas.microsoft.com/office/drawing/2014/main" id="{3B9A9A8E-A09B-D7E1-8F9E-0BE5544160AF}"/>
              </a:ext>
            </a:extLst>
          </p:cNvPr>
          <p:cNvPicPr>
            <a:picLocks noChangeAspect="1"/>
          </p:cNvPicPr>
          <p:nvPr/>
        </p:nvPicPr>
        <p:blipFill rotWithShape="1">
          <a:blip r:embed="rId3"/>
          <a:srcRect l="22897" t="18670" r="23481" b="7701"/>
          <a:stretch/>
        </p:blipFill>
        <p:spPr>
          <a:xfrm>
            <a:off x="10546069" y="4671784"/>
            <a:ext cx="1461378" cy="2000591"/>
          </a:xfrm>
          <a:prstGeom prst="rect">
            <a:avLst/>
          </a:prstGeom>
        </p:spPr>
      </p:pic>
    </p:spTree>
    <p:extLst>
      <p:ext uri="{BB962C8B-B14F-4D97-AF65-F5344CB8AC3E}">
        <p14:creationId xmlns:p14="http://schemas.microsoft.com/office/powerpoint/2010/main" val="2122962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3048</Words>
  <Application>Microsoft Office PowerPoint</Application>
  <PresentationFormat>Widescreen</PresentationFormat>
  <Paragraphs>346</Paragraphs>
  <Slides>32</Slides>
  <Notes>30</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Why you’re here...</vt:lpstr>
      <vt:lpstr>What is a Risk Assessment?</vt:lpstr>
      <vt:lpstr>Why do I need to complete a Risk Assessment? </vt:lpstr>
      <vt:lpstr>DEFINITIONS</vt:lpstr>
      <vt:lpstr>PowerPoint Presentation</vt:lpstr>
      <vt:lpstr>Why do we carry out Risk Assessments?</vt:lpstr>
      <vt:lpstr>What is a core Risk Assessment?</vt:lpstr>
      <vt:lpstr>5 Steps to complete a Risk Assessment</vt:lpstr>
      <vt:lpstr>Identify the hazards </vt:lpstr>
      <vt:lpstr>2) Decide who might be harmed and how </vt:lpstr>
      <vt:lpstr>3) Evaluate the risks</vt:lpstr>
      <vt:lpstr>        Evaluating the Risk - Likelihood </vt:lpstr>
      <vt:lpstr> Likelihood example </vt:lpstr>
      <vt:lpstr>             Evaluating the Risk - Severity </vt:lpstr>
      <vt:lpstr> Severity Example </vt:lpstr>
      <vt:lpstr>                Evaluating the Risk </vt:lpstr>
      <vt:lpstr>3) Evaluate the risks</vt:lpstr>
      <vt:lpstr>4) Record and implement control measures</vt:lpstr>
      <vt:lpstr>           Recording the Assessment </vt:lpstr>
      <vt:lpstr>How to fill out a risk assessment</vt:lpstr>
      <vt:lpstr>PowerPoint Presentation</vt:lpstr>
      <vt:lpstr>Risk scores</vt:lpstr>
      <vt:lpstr>PowerPoint Presentation</vt:lpstr>
      <vt:lpstr>What is an additional Risk Assessment?</vt:lpstr>
      <vt:lpstr>Examples of additional Risk Assessments</vt:lpstr>
      <vt:lpstr>Manual Handling Training</vt:lpstr>
      <vt:lpstr>Electrical items</vt:lpstr>
      <vt:lpstr>Food hygiene certification</vt:lpstr>
      <vt:lpstr>Next steps</vt:lpstr>
      <vt:lpstr>Q&amp;A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SU  To your role</dc:title>
  <dc:creator>Day, Jennifer K</dc:creator>
  <cp:lastModifiedBy>Firmin, Alfie</cp:lastModifiedBy>
  <cp:revision>369</cp:revision>
  <dcterms:created xsi:type="dcterms:W3CDTF">2022-06-23T11:37:44Z</dcterms:created>
  <dcterms:modified xsi:type="dcterms:W3CDTF">2025-12-12T16:26:36Z</dcterms:modified>
</cp:coreProperties>
</file>