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49"/>
  </p:notesMasterIdLst>
  <p:sldIdLst>
    <p:sldId id="256" r:id="rId2"/>
    <p:sldId id="347" r:id="rId3"/>
    <p:sldId id="294" r:id="rId4"/>
    <p:sldId id="295" r:id="rId5"/>
    <p:sldId id="296" r:id="rId6"/>
    <p:sldId id="297" r:id="rId7"/>
    <p:sldId id="298" r:id="rId8"/>
    <p:sldId id="334" r:id="rId9"/>
    <p:sldId id="299" r:id="rId10"/>
    <p:sldId id="305" r:id="rId11"/>
    <p:sldId id="345" r:id="rId12"/>
    <p:sldId id="306" r:id="rId13"/>
    <p:sldId id="307" r:id="rId14"/>
    <p:sldId id="308" r:id="rId15"/>
    <p:sldId id="309" r:id="rId16"/>
    <p:sldId id="310" r:id="rId17"/>
    <p:sldId id="335" r:id="rId18"/>
    <p:sldId id="315" r:id="rId19"/>
    <p:sldId id="317" r:id="rId20"/>
    <p:sldId id="318" r:id="rId21"/>
    <p:sldId id="336" r:id="rId22"/>
    <p:sldId id="312" r:id="rId23"/>
    <p:sldId id="313" r:id="rId24"/>
    <p:sldId id="342" r:id="rId25"/>
    <p:sldId id="343" r:id="rId26"/>
    <p:sldId id="314" r:id="rId27"/>
    <p:sldId id="344" r:id="rId28"/>
    <p:sldId id="319" r:id="rId29"/>
    <p:sldId id="320" r:id="rId30"/>
    <p:sldId id="321" r:id="rId31"/>
    <p:sldId id="322" r:id="rId32"/>
    <p:sldId id="323" r:id="rId33"/>
    <p:sldId id="325" r:id="rId34"/>
    <p:sldId id="326" r:id="rId35"/>
    <p:sldId id="337" r:id="rId36"/>
    <p:sldId id="338" r:id="rId37"/>
    <p:sldId id="327" r:id="rId38"/>
    <p:sldId id="328" r:id="rId39"/>
    <p:sldId id="329" r:id="rId40"/>
    <p:sldId id="330" r:id="rId41"/>
    <p:sldId id="331" r:id="rId42"/>
    <p:sldId id="332" r:id="rId43"/>
    <p:sldId id="333" r:id="rId44"/>
    <p:sldId id="324" r:id="rId45"/>
    <p:sldId id="346" r:id="rId46"/>
    <p:sldId id="301" r:id="rId47"/>
    <p:sldId id="300"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0" autoAdjust="0"/>
    <p:restoredTop sz="94660"/>
  </p:normalViewPr>
  <p:slideViewPr>
    <p:cSldViewPr snapToGrid="0">
      <p:cViewPr varScale="1">
        <p:scale>
          <a:sx n="114" d="100"/>
          <a:sy n="114" d="100"/>
        </p:scale>
        <p:origin x="690"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D38B70-6748-45F7-B804-189A744F136A}" type="datetimeFigureOut">
              <a:rPr lang="en-GB" smtClean="0"/>
              <a:t>22/09/2021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E81C08-829C-4D12-8340-AC8C12D9DC92}" type="slidenum">
              <a:rPr lang="en-GB" smtClean="0"/>
              <a:t>‹#›</a:t>
            </a:fld>
            <a:endParaRPr lang="en-GB"/>
          </a:p>
        </p:txBody>
      </p:sp>
    </p:spTree>
    <p:extLst>
      <p:ext uri="{BB962C8B-B14F-4D97-AF65-F5344CB8AC3E}">
        <p14:creationId xmlns:p14="http://schemas.microsoft.com/office/powerpoint/2010/main" val="3468943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9112F-317B-436E-AC90-BAC3CA7456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51371FE-3E52-4A7B-A618-5D86287997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A09D9B-CDCD-418D-A5B6-EBF711E8ED3E}"/>
              </a:ext>
            </a:extLst>
          </p:cNvPr>
          <p:cNvSpPr>
            <a:spLocks noGrp="1"/>
          </p:cNvSpPr>
          <p:nvPr>
            <p:ph type="dt" sz="half" idx="10"/>
          </p:nvPr>
        </p:nvSpPr>
        <p:spPr/>
        <p:txBody>
          <a:bodyPr/>
          <a:lstStyle/>
          <a:p>
            <a:fld id="{A44F95C5-A28C-43AE-B061-C5BFC2E5A62A}" type="datetime1">
              <a:rPr lang="en-GB" smtClean="0"/>
              <a:t>22/09/2021</a:t>
            </a:fld>
            <a:endParaRPr lang="en-GB"/>
          </a:p>
        </p:txBody>
      </p:sp>
      <p:sp>
        <p:nvSpPr>
          <p:cNvPr id="5" name="Footer Placeholder 4">
            <a:extLst>
              <a:ext uri="{FF2B5EF4-FFF2-40B4-BE49-F238E27FC236}">
                <a16:creationId xmlns:a16="http://schemas.microsoft.com/office/drawing/2014/main" id="{5F63DC8F-8B5E-42FB-8A7E-D0B5ED4EBF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01FD52-F89E-4624-9014-24EB788D8F7D}"/>
              </a:ext>
            </a:extLst>
          </p:cNvPr>
          <p:cNvSpPr>
            <a:spLocks noGrp="1"/>
          </p:cNvSpPr>
          <p:nvPr>
            <p:ph type="sldNum" sz="quarter" idx="12"/>
          </p:nvPr>
        </p:nvSpPr>
        <p:spPr>
          <a:xfrm>
            <a:off x="11104518" y="4971683"/>
            <a:ext cx="733697" cy="365125"/>
          </a:xfrm>
        </p:spPr>
        <p:txBody>
          <a:bodyPr/>
          <a:lstStyle>
            <a:lvl1pPr algn="ctr">
              <a:defRPr/>
            </a:lvl1pPr>
          </a:lstStyle>
          <a:p>
            <a:fld id="{536DDCD2-168D-49AF-8613-357043AF4033}" type="slidenum">
              <a:rPr lang="en-GB" smtClean="0"/>
              <a:pPr/>
              <a:t>‹#›</a:t>
            </a:fld>
            <a:endParaRPr lang="en-GB" dirty="0"/>
          </a:p>
        </p:txBody>
      </p:sp>
    </p:spTree>
    <p:extLst>
      <p:ext uri="{BB962C8B-B14F-4D97-AF65-F5344CB8AC3E}">
        <p14:creationId xmlns:p14="http://schemas.microsoft.com/office/powerpoint/2010/main" val="3673923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02368-6D42-4700-B607-9BF7D0020AA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E75F81-8B31-4AD6-9244-0A6C9D726B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0C6557-E548-4EB1-8F03-CB8EC45245BA}"/>
              </a:ext>
            </a:extLst>
          </p:cNvPr>
          <p:cNvSpPr>
            <a:spLocks noGrp="1"/>
          </p:cNvSpPr>
          <p:nvPr>
            <p:ph type="dt" sz="half" idx="10"/>
          </p:nvPr>
        </p:nvSpPr>
        <p:spPr/>
        <p:txBody>
          <a:bodyPr/>
          <a:lstStyle/>
          <a:p>
            <a:fld id="{D6008EF7-9AF4-4806-B12D-769A7974D002}" type="datetime1">
              <a:rPr lang="en-GB" smtClean="0"/>
              <a:t>22/09/2021</a:t>
            </a:fld>
            <a:endParaRPr lang="en-GB"/>
          </a:p>
        </p:txBody>
      </p:sp>
      <p:sp>
        <p:nvSpPr>
          <p:cNvPr id="5" name="Footer Placeholder 4">
            <a:extLst>
              <a:ext uri="{FF2B5EF4-FFF2-40B4-BE49-F238E27FC236}">
                <a16:creationId xmlns:a16="http://schemas.microsoft.com/office/drawing/2014/main" id="{3C4CDB74-95EA-4E9F-BE32-5C99D6C09F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6679FD-DF13-4910-8EAB-92E48B0A1E58}"/>
              </a:ext>
            </a:extLst>
          </p:cNvPr>
          <p:cNvSpPr>
            <a:spLocks noGrp="1"/>
          </p:cNvSpPr>
          <p:nvPr>
            <p:ph type="sldNum" sz="quarter" idx="12"/>
          </p:nvPr>
        </p:nvSpPr>
        <p:spPr/>
        <p:txBody>
          <a:bodyPr/>
          <a:lstStyle/>
          <a:p>
            <a:fld id="{536DDCD2-168D-49AF-8613-357043AF4033}" type="slidenum">
              <a:rPr lang="en-GB" smtClean="0"/>
              <a:t>‹#›</a:t>
            </a:fld>
            <a:endParaRPr lang="en-GB"/>
          </a:p>
        </p:txBody>
      </p:sp>
    </p:spTree>
    <p:extLst>
      <p:ext uri="{BB962C8B-B14F-4D97-AF65-F5344CB8AC3E}">
        <p14:creationId xmlns:p14="http://schemas.microsoft.com/office/powerpoint/2010/main" val="429139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E8EC96-E03C-4643-87F8-E94B9E9B62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71813E-565F-4DCE-8E75-7236984961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D734DA-D534-4482-B127-29E24656FDDB}"/>
              </a:ext>
            </a:extLst>
          </p:cNvPr>
          <p:cNvSpPr>
            <a:spLocks noGrp="1"/>
          </p:cNvSpPr>
          <p:nvPr>
            <p:ph type="dt" sz="half" idx="10"/>
          </p:nvPr>
        </p:nvSpPr>
        <p:spPr/>
        <p:txBody>
          <a:bodyPr/>
          <a:lstStyle/>
          <a:p>
            <a:fld id="{FADA3C46-6D70-4214-93DB-1D6CED5612A8}" type="datetime1">
              <a:rPr lang="en-GB" smtClean="0"/>
              <a:t>22/09/2021</a:t>
            </a:fld>
            <a:endParaRPr lang="en-GB"/>
          </a:p>
        </p:txBody>
      </p:sp>
      <p:sp>
        <p:nvSpPr>
          <p:cNvPr id="5" name="Footer Placeholder 4">
            <a:extLst>
              <a:ext uri="{FF2B5EF4-FFF2-40B4-BE49-F238E27FC236}">
                <a16:creationId xmlns:a16="http://schemas.microsoft.com/office/drawing/2014/main" id="{A46F84DC-1B4F-47BA-88CE-33B543730D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2396FA-25CE-42B9-B3DF-802C4062BF09}"/>
              </a:ext>
            </a:extLst>
          </p:cNvPr>
          <p:cNvSpPr>
            <a:spLocks noGrp="1"/>
          </p:cNvSpPr>
          <p:nvPr>
            <p:ph type="sldNum" sz="quarter" idx="12"/>
          </p:nvPr>
        </p:nvSpPr>
        <p:spPr/>
        <p:txBody>
          <a:bodyPr/>
          <a:lstStyle/>
          <a:p>
            <a:fld id="{536DDCD2-168D-49AF-8613-357043AF4033}" type="slidenum">
              <a:rPr lang="en-GB" smtClean="0"/>
              <a:t>‹#›</a:t>
            </a:fld>
            <a:endParaRPr lang="en-GB"/>
          </a:p>
        </p:txBody>
      </p:sp>
    </p:spTree>
    <p:extLst>
      <p:ext uri="{BB962C8B-B14F-4D97-AF65-F5344CB8AC3E}">
        <p14:creationId xmlns:p14="http://schemas.microsoft.com/office/powerpoint/2010/main" val="2014594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A36B3-D047-41E3-894C-95F7B38FB7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984B6-9AC7-4B70-B8C0-BEEC721B33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A70DEA-C6B6-41CE-A485-5D2FB8934265}"/>
              </a:ext>
            </a:extLst>
          </p:cNvPr>
          <p:cNvSpPr>
            <a:spLocks noGrp="1"/>
          </p:cNvSpPr>
          <p:nvPr>
            <p:ph type="dt" sz="half" idx="10"/>
          </p:nvPr>
        </p:nvSpPr>
        <p:spPr/>
        <p:txBody>
          <a:bodyPr/>
          <a:lstStyle/>
          <a:p>
            <a:fld id="{11B2875C-1380-489F-9C30-DC915C04E893}" type="datetime1">
              <a:rPr lang="en-GB" smtClean="0"/>
              <a:t>22/09/2021</a:t>
            </a:fld>
            <a:endParaRPr lang="en-GB"/>
          </a:p>
        </p:txBody>
      </p:sp>
      <p:sp>
        <p:nvSpPr>
          <p:cNvPr id="5" name="Footer Placeholder 4">
            <a:extLst>
              <a:ext uri="{FF2B5EF4-FFF2-40B4-BE49-F238E27FC236}">
                <a16:creationId xmlns:a16="http://schemas.microsoft.com/office/drawing/2014/main" id="{A77FC57A-D335-418E-8D4B-C72D1209AB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5BAB8-F2B9-4A91-A79A-987ADBDB678A}"/>
              </a:ext>
            </a:extLst>
          </p:cNvPr>
          <p:cNvSpPr>
            <a:spLocks noGrp="1"/>
          </p:cNvSpPr>
          <p:nvPr>
            <p:ph type="sldNum" sz="quarter" idx="12"/>
          </p:nvPr>
        </p:nvSpPr>
        <p:spPr/>
        <p:txBody>
          <a:bodyPr/>
          <a:lstStyle/>
          <a:p>
            <a:fld id="{536DDCD2-168D-49AF-8613-357043AF4033}" type="slidenum">
              <a:rPr lang="en-GB" smtClean="0"/>
              <a:t>‹#›</a:t>
            </a:fld>
            <a:endParaRPr lang="en-GB"/>
          </a:p>
        </p:txBody>
      </p:sp>
    </p:spTree>
    <p:extLst>
      <p:ext uri="{BB962C8B-B14F-4D97-AF65-F5344CB8AC3E}">
        <p14:creationId xmlns:p14="http://schemas.microsoft.com/office/powerpoint/2010/main" val="846301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8F28C-4A77-46E9-8C00-77160F9572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B78595-C484-4872-9705-A31025AA23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657CA3-6FB8-41EF-8818-F400A4B6EE7D}"/>
              </a:ext>
            </a:extLst>
          </p:cNvPr>
          <p:cNvSpPr>
            <a:spLocks noGrp="1"/>
          </p:cNvSpPr>
          <p:nvPr>
            <p:ph type="dt" sz="half" idx="10"/>
          </p:nvPr>
        </p:nvSpPr>
        <p:spPr/>
        <p:txBody>
          <a:bodyPr/>
          <a:lstStyle/>
          <a:p>
            <a:fld id="{02E9C53B-82B5-4C72-A7B1-256040B6E153}" type="datetime1">
              <a:rPr lang="en-GB" smtClean="0"/>
              <a:t>22/09/2021</a:t>
            </a:fld>
            <a:endParaRPr lang="en-GB"/>
          </a:p>
        </p:txBody>
      </p:sp>
      <p:sp>
        <p:nvSpPr>
          <p:cNvPr id="5" name="Footer Placeholder 4">
            <a:extLst>
              <a:ext uri="{FF2B5EF4-FFF2-40B4-BE49-F238E27FC236}">
                <a16:creationId xmlns:a16="http://schemas.microsoft.com/office/drawing/2014/main" id="{FB8DD935-43A4-4A24-91B4-8AF41CF766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F49484-B080-4E98-8BAB-FD1509CFDD0E}"/>
              </a:ext>
            </a:extLst>
          </p:cNvPr>
          <p:cNvSpPr>
            <a:spLocks noGrp="1"/>
          </p:cNvSpPr>
          <p:nvPr>
            <p:ph type="sldNum" sz="quarter" idx="12"/>
          </p:nvPr>
        </p:nvSpPr>
        <p:spPr/>
        <p:txBody>
          <a:bodyPr/>
          <a:lstStyle/>
          <a:p>
            <a:fld id="{536DDCD2-168D-49AF-8613-357043AF4033}" type="slidenum">
              <a:rPr lang="en-GB" smtClean="0"/>
              <a:t>‹#›</a:t>
            </a:fld>
            <a:endParaRPr lang="en-GB"/>
          </a:p>
        </p:txBody>
      </p:sp>
    </p:spTree>
    <p:extLst>
      <p:ext uri="{BB962C8B-B14F-4D97-AF65-F5344CB8AC3E}">
        <p14:creationId xmlns:p14="http://schemas.microsoft.com/office/powerpoint/2010/main" val="3104015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999-DC7A-4255-BA73-9150EAE5F5A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34D536B-4B0E-4901-AE5F-FB599DDE38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586A20B-9936-4B9A-A072-AA69705F7D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DA2443C-D95A-4923-864C-565E5669E433}"/>
              </a:ext>
            </a:extLst>
          </p:cNvPr>
          <p:cNvSpPr>
            <a:spLocks noGrp="1"/>
          </p:cNvSpPr>
          <p:nvPr>
            <p:ph type="dt" sz="half" idx="10"/>
          </p:nvPr>
        </p:nvSpPr>
        <p:spPr/>
        <p:txBody>
          <a:bodyPr/>
          <a:lstStyle/>
          <a:p>
            <a:fld id="{D407F149-3663-4D38-9F6E-B210D2492209}" type="datetime1">
              <a:rPr lang="en-GB" smtClean="0"/>
              <a:t>22/09/2021</a:t>
            </a:fld>
            <a:endParaRPr lang="en-GB"/>
          </a:p>
        </p:txBody>
      </p:sp>
      <p:sp>
        <p:nvSpPr>
          <p:cNvPr id="6" name="Footer Placeholder 5">
            <a:extLst>
              <a:ext uri="{FF2B5EF4-FFF2-40B4-BE49-F238E27FC236}">
                <a16:creationId xmlns:a16="http://schemas.microsoft.com/office/drawing/2014/main" id="{90DA8913-A189-44E7-9410-A9AB1F9359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126463-2396-42D5-A9D1-AC74C1341E2F}"/>
              </a:ext>
            </a:extLst>
          </p:cNvPr>
          <p:cNvSpPr>
            <a:spLocks noGrp="1"/>
          </p:cNvSpPr>
          <p:nvPr>
            <p:ph type="sldNum" sz="quarter" idx="12"/>
          </p:nvPr>
        </p:nvSpPr>
        <p:spPr/>
        <p:txBody>
          <a:bodyPr/>
          <a:lstStyle/>
          <a:p>
            <a:fld id="{536DDCD2-168D-49AF-8613-357043AF4033}" type="slidenum">
              <a:rPr lang="en-GB" smtClean="0"/>
              <a:t>‹#›</a:t>
            </a:fld>
            <a:endParaRPr lang="en-GB"/>
          </a:p>
        </p:txBody>
      </p:sp>
    </p:spTree>
    <p:extLst>
      <p:ext uri="{BB962C8B-B14F-4D97-AF65-F5344CB8AC3E}">
        <p14:creationId xmlns:p14="http://schemas.microsoft.com/office/powerpoint/2010/main" val="2151681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E53C0-9DD3-4F6B-90C0-D7CBA908A65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B1EE9A-F6FD-4EFD-ADC5-84F301E41A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002C08-6B07-4267-A9DF-73CCB8C6C3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115F94-4962-45D4-9365-5ECB2827B0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4064E9-4C0D-46F5-80F3-074D3E722C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34D6394-E05B-42E6-8F90-0D21337990D5}"/>
              </a:ext>
            </a:extLst>
          </p:cNvPr>
          <p:cNvSpPr>
            <a:spLocks noGrp="1"/>
          </p:cNvSpPr>
          <p:nvPr>
            <p:ph type="dt" sz="half" idx="10"/>
          </p:nvPr>
        </p:nvSpPr>
        <p:spPr/>
        <p:txBody>
          <a:bodyPr/>
          <a:lstStyle/>
          <a:p>
            <a:fld id="{5395E0EB-46BA-4DD7-A7FE-7F3438C59312}" type="datetime1">
              <a:rPr lang="en-GB" smtClean="0"/>
              <a:t>22/09/2021</a:t>
            </a:fld>
            <a:endParaRPr lang="en-GB"/>
          </a:p>
        </p:txBody>
      </p:sp>
      <p:sp>
        <p:nvSpPr>
          <p:cNvPr id="8" name="Footer Placeholder 7">
            <a:extLst>
              <a:ext uri="{FF2B5EF4-FFF2-40B4-BE49-F238E27FC236}">
                <a16:creationId xmlns:a16="http://schemas.microsoft.com/office/drawing/2014/main" id="{11304D02-6E70-4BF8-8C1A-ABB91E436BD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9319AA-C3FD-42FD-AF62-99166E5BD94E}"/>
              </a:ext>
            </a:extLst>
          </p:cNvPr>
          <p:cNvSpPr>
            <a:spLocks noGrp="1"/>
          </p:cNvSpPr>
          <p:nvPr>
            <p:ph type="sldNum" sz="quarter" idx="12"/>
          </p:nvPr>
        </p:nvSpPr>
        <p:spPr/>
        <p:txBody>
          <a:bodyPr/>
          <a:lstStyle/>
          <a:p>
            <a:fld id="{536DDCD2-168D-49AF-8613-357043AF4033}" type="slidenum">
              <a:rPr lang="en-GB" smtClean="0"/>
              <a:t>‹#›</a:t>
            </a:fld>
            <a:endParaRPr lang="en-GB"/>
          </a:p>
        </p:txBody>
      </p:sp>
    </p:spTree>
    <p:extLst>
      <p:ext uri="{BB962C8B-B14F-4D97-AF65-F5344CB8AC3E}">
        <p14:creationId xmlns:p14="http://schemas.microsoft.com/office/powerpoint/2010/main" val="175096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4B1E9-18B8-486D-92B7-FB902CCB515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3B24831-46AF-484C-ACE1-00396E9F1E6F}"/>
              </a:ext>
            </a:extLst>
          </p:cNvPr>
          <p:cNvSpPr>
            <a:spLocks noGrp="1"/>
          </p:cNvSpPr>
          <p:nvPr>
            <p:ph type="dt" sz="half" idx="10"/>
          </p:nvPr>
        </p:nvSpPr>
        <p:spPr/>
        <p:txBody>
          <a:bodyPr/>
          <a:lstStyle/>
          <a:p>
            <a:fld id="{CE8251F7-E34C-4D87-83CB-1A2A962AAC56}" type="datetime1">
              <a:rPr lang="en-GB" smtClean="0"/>
              <a:t>22/09/2021</a:t>
            </a:fld>
            <a:endParaRPr lang="en-GB"/>
          </a:p>
        </p:txBody>
      </p:sp>
      <p:sp>
        <p:nvSpPr>
          <p:cNvPr id="4" name="Footer Placeholder 3">
            <a:extLst>
              <a:ext uri="{FF2B5EF4-FFF2-40B4-BE49-F238E27FC236}">
                <a16:creationId xmlns:a16="http://schemas.microsoft.com/office/drawing/2014/main" id="{2131F4F1-4F62-4D26-8525-A659D9112B2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05BD44B-AD3E-42E3-9F02-A2DEBEE293E7}"/>
              </a:ext>
            </a:extLst>
          </p:cNvPr>
          <p:cNvSpPr>
            <a:spLocks noGrp="1"/>
          </p:cNvSpPr>
          <p:nvPr>
            <p:ph type="sldNum" sz="quarter" idx="12"/>
          </p:nvPr>
        </p:nvSpPr>
        <p:spPr/>
        <p:txBody>
          <a:bodyPr/>
          <a:lstStyle/>
          <a:p>
            <a:fld id="{536DDCD2-168D-49AF-8613-357043AF4033}" type="slidenum">
              <a:rPr lang="en-GB" smtClean="0"/>
              <a:t>‹#›</a:t>
            </a:fld>
            <a:endParaRPr lang="en-GB"/>
          </a:p>
        </p:txBody>
      </p:sp>
    </p:spTree>
    <p:extLst>
      <p:ext uri="{BB962C8B-B14F-4D97-AF65-F5344CB8AC3E}">
        <p14:creationId xmlns:p14="http://schemas.microsoft.com/office/powerpoint/2010/main" val="3297426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01F3A8-D7E3-4B21-A07D-1C42FFBC8D18}"/>
              </a:ext>
            </a:extLst>
          </p:cNvPr>
          <p:cNvSpPr>
            <a:spLocks noGrp="1"/>
          </p:cNvSpPr>
          <p:nvPr>
            <p:ph type="dt" sz="half" idx="10"/>
          </p:nvPr>
        </p:nvSpPr>
        <p:spPr/>
        <p:txBody>
          <a:bodyPr/>
          <a:lstStyle/>
          <a:p>
            <a:fld id="{C20F4FFD-ABAA-4DBC-B029-4894145E8E4D}" type="datetime1">
              <a:rPr lang="en-GB" smtClean="0"/>
              <a:t>22/09/2021</a:t>
            </a:fld>
            <a:endParaRPr lang="en-GB"/>
          </a:p>
        </p:txBody>
      </p:sp>
      <p:sp>
        <p:nvSpPr>
          <p:cNvPr id="3" name="Footer Placeholder 2">
            <a:extLst>
              <a:ext uri="{FF2B5EF4-FFF2-40B4-BE49-F238E27FC236}">
                <a16:creationId xmlns:a16="http://schemas.microsoft.com/office/drawing/2014/main" id="{A622E079-54E4-4387-9529-4541C4C7E1B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A4FB0C2-44E2-4466-9D98-D7D22B4044C6}"/>
              </a:ext>
            </a:extLst>
          </p:cNvPr>
          <p:cNvSpPr>
            <a:spLocks noGrp="1"/>
          </p:cNvSpPr>
          <p:nvPr>
            <p:ph type="sldNum" sz="quarter" idx="12"/>
          </p:nvPr>
        </p:nvSpPr>
        <p:spPr/>
        <p:txBody>
          <a:bodyPr/>
          <a:lstStyle/>
          <a:p>
            <a:fld id="{536DDCD2-168D-49AF-8613-357043AF4033}" type="slidenum">
              <a:rPr lang="en-GB" smtClean="0"/>
              <a:t>‹#›</a:t>
            </a:fld>
            <a:endParaRPr lang="en-GB"/>
          </a:p>
        </p:txBody>
      </p:sp>
    </p:spTree>
    <p:extLst>
      <p:ext uri="{BB962C8B-B14F-4D97-AF65-F5344CB8AC3E}">
        <p14:creationId xmlns:p14="http://schemas.microsoft.com/office/powerpoint/2010/main" val="1279304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7290B-ED57-4C22-916F-B4AD57C21E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C102F79-CC16-4293-B48A-40F4A9DE76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16884B2-8AF1-4360-B209-D2DCB0ACBA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A5CFE2-3790-44C6-99EE-D02C6DBDDDC5}"/>
              </a:ext>
            </a:extLst>
          </p:cNvPr>
          <p:cNvSpPr>
            <a:spLocks noGrp="1"/>
          </p:cNvSpPr>
          <p:nvPr>
            <p:ph type="dt" sz="half" idx="10"/>
          </p:nvPr>
        </p:nvSpPr>
        <p:spPr/>
        <p:txBody>
          <a:bodyPr/>
          <a:lstStyle/>
          <a:p>
            <a:fld id="{B2C050B7-878E-4132-8AFB-7D0273E4A541}" type="datetime1">
              <a:rPr lang="en-GB" smtClean="0"/>
              <a:t>22/09/2021</a:t>
            </a:fld>
            <a:endParaRPr lang="en-GB"/>
          </a:p>
        </p:txBody>
      </p:sp>
      <p:sp>
        <p:nvSpPr>
          <p:cNvPr id="6" name="Footer Placeholder 5">
            <a:extLst>
              <a:ext uri="{FF2B5EF4-FFF2-40B4-BE49-F238E27FC236}">
                <a16:creationId xmlns:a16="http://schemas.microsoft.com/office/drawing/2014/main" id="{DFCD8027-95FD-4AAA-A644-BF16CC027B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17777D-592E-4A6F-A53B-1331FF8511CD}"/>
              </a:ext>
            </a:extLst>
          </p:cNvPr>
          <p:cNvSpPr>
            <a:spLocks noGrp="1"/>
          </p:cNvSpPr>
          <p:nvPr>
            <p:ph type="sldNum" sz="quarter" idx="12"/>
          </p:nvPr>
        </p:nvSpPr>
        <p:spPr/>
        <p:txBody>
          <a:bodyPr/>
          <a:lstStyle/>
          <a:p>
            <a:fld id="{536DDCD2-168D-49AF-8613-357043AF4033}" type="slidenum">
              <a:rPr lang="en-GB" smtClean="0"/>
              <a:t>‹#›</a:t>
            </a:fld>
            <a:endParaRPr lang="en-GB"/>
          </a:p>
        </p:txBody>
      </p:sp>
    </p:spTree>
    <p:extLst>
      <p:ext uri="{BB962C8B-B14F-4D97-AF65-F5344CB8AC3E}">
        <p14:creationId xmlns:p14="http://schemas.microsoft.com/office/powerpoint/2010/main" val="927205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576CC-E8E3-4EDD-B77B-7539F48A51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35C1F94-AC96-43C6-A986-1EF9E617FA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B33D594-DAD7-4024-97CD-50B30B9F7E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187206-2971-46E5-ABBE-99B869227332}"/>
              </a:ext>
            </a:extLst>
          </p:cNvPr>
          <p:cNvSpPr>
            <a:spLocks noGrp="1"/>
          </p:cNvSpPr>
          <p:nvPr>
            <p:ph type="dt" sz="half" idx="10"/>
          </p:nvPr>
        </p:nvSpPr>
        <p:spPr/>
        <p:txBody>
          <a:bodyPr/>
          <a:lstStyle/>
          <a:p>
            <a:fld id="{78BA2BD8-70C4-4A18-A18B-9814E2B2BC7E}" type="datetime1">
              <a:rPr lang="en-GB" smtClean="0"/>
              <a:t>22/09/2021</a:t>
            </a:fld>
            <a:endParaRPr lang="en-GB"/>
          </a:p>
        </p:txBody>
      </p:sp>
      <p:sp>
        <p:nvSpPr>
          <p:cNvPr id="6" name="Footer Placeholder 5">
            <a:extLst>
              <a:ext uri="{FF2B5EF4-FFF2-40B4-BE49-F238E27FC236}">
                <a16:creationId xmlns:a16="http://schemas.microsoft.com/office/drawing/2014/main" id="{E1587932-B3A1-4EE5-B8FA-9ECEB06994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E0B451-8F9E-409E-BDCD-5FDD0418CDCE}"/>
              </a:ext>
            </a:extLst>
          </p:cNvPr>
          <p:cNvSpPr>
            <a:spLocks noGrp="1"/>
          </p:cNvSpPr>
          <p:nvPr>
            <p:ph type="sldNum" sz="quarter" idx="12"/>
          </p:nvPr>
        </p:nvSpPr>
        <p:spPr/>
        <p:txBody>
          <a:bodyPr/>
          <a:lstStyle/>
          <a:p>
            <a:fld id="{536DDCD2-168D-49AF-8613-357043AF4033}" type="slidenum">
              <a:rPr lang="en-GB" smtClean="0"/>
              <a:t>‹#›</a:t>
            </a:fld>
            <a:endParaRPr lang="en-GB"/>
          </a:p>
        </p:txBody>
      </p:sp>
    </p:spTree>
    <p:extLst>
      <p:ext uri="{BB962C8B-B14F-4D97-AF65-F5344CB8AC3E}">
        <p14:creationId xmlns:p14="http://schemas.microsoft.com/office/powerpoint/2010/main" val="1091928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191E59-BE79-4198-8C1D-19417F00B2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9D7236D-0A89-4E27-91D8-A36E8307F8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9F4E01-9EDD-4BFC-BE8F-0955EE4791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5E878B-ECBE-4689-94C3-DCB4D3AF887F}" type="datetime1">
              <a:rPr lang="en-GB" smtClean="0"/>
              <a:t>22/09/2021</a:t>
            </a:fld>
            <a:endParaRPr lang="en-GB"/>
          </a:p>
        </p:txBody>
      </p:sp>
      <p:sp>
        <p:nvSpPr>
          <p:cNvPr id="5" name="Footer Placeholder 4">
            <a:extLst>
              <a:ext uri="{FF2B5EF4-FFF2-40B4-BE49-F238E27FC236}">
                <a16:creationId xmlns:a16="http://schemas.microsoft.com/office/drawing/2014/main" id="{DCA1324A-296B-4F1A-A802-EC4C378673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6EC2E8D-C56E-4F52-9780-2DEECA6E587F}"/>
              </a:ext>
            </a:extLst>
          </p:cNvPr>
          <p:cNvSpPr>
            <a:spLocks noGrp="1"/>
          </p:cNvSpPr>
          <p:nvPr>
            <p:ph type="sldNum" sz="quarter" idx="4"/>
          </p:nvPr>
        </p:nvSpPr>
        <p:spPr>
          <a:xfrm>
            <a:off x="10986951" y="5363573"/>
            <a:ext cx="733697" cy="365125"/>
          </a:xfrm>
          <a:prstGeom prst="rect">
            <a:avLst/>
          </a:prstGeom>
        </p:spPr>
        <p:txBody>
          <a:bodyPr vert="horz" lIns="91440" tIns="45720" rIns="91440" bIns="45720" rtlCol="0" anchor="ctr"/>
          <a:lstStyle>
            <a:lvl1pPr algn="r">
              <a:defRPr sz="2400" b="1">
                <a:solidFill>
                  <a:schemeClr val="tx1">
                    <a:tint val="75000"/>
                  </a:schemeClr>
                </a:solidFill>
                <a:latin typeface="Century Gothic" panose="020B0502020202020204" pitchFamily="34" charset="0"/>
              </a:defRPr>
            </a:lvl1pPr>
          </a:lstStyle>
          <a:p>
            <a:fld id="{536DDCD2-168D-49AF-8613-357043AF4033}" type="slidenum">
              <a:rPr lang="en-GB" smtClean="0"/>
              <a:pPr/>
              <a:t>‹#›</a:t>
            </a:fld>
            <a:endParaRPr lang="en-GB" dirty="0"/>
          </a:p>
        </p:txBody>
      </p:sp>
    </p:spTree>
    <p:extLst>
      <p:ext uri="{BB962C8B-B14F-4D97-AF65-F5344CB8AC3E}">
        <p14:creationId xmlns:p14="http://schemas.microsoft.com/office/powerpoint/2010/main" val="3900204838"/>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vpwelfare@essex.ac.uk" TargetMode="External"/><Relationship Id="rId7"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mailto:susocs@essex.ac.uk" TargetMode="External"/><Relationship Id="rId5" Type="http://schemas.openxmlformats.org/officeDocument/2006/relationships/hyperlink" Target="mailto:blades@essex.ac.uk" TargetMode="External"/><Relationship Id="rId4" Type="http://schemas.openxmlformats.org/officeDocument/2006/relationships/hyperlink" Target="mailto:jparkee@essex.ac.uk"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essexstudent.com/sport/forms/"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sja.org.uk/get-advice/"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mailto:suadvice@essex.ac.uk"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blades@essex.ac.uk" TargetMode="External"/><Relationship Id="rId7" Type="http://schemas.openxmlformats.org/officeDocument/2006/relationships/hyperlink" Target="mailto:askthehub@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essex.ac.uk/information/professional-services/student-wellbeing-and-inclusivity-team"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mind.org.uk/"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samaritans.org/"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caraessex.org.uk/"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reportandsupport.essex.ac.uk/" TargetMode="External"/><Relationship Id="rId3" Type="http://schemas.openxmlformats.org/officeDocument/2006/relationships/hyperlink" Target="mailto:blades@essex.ac.uk" TargetMode="External"/><Relationship Id="rId7" Type="http://schemas.openxmlformats.org/officeDocument/2006/relationships/hyperlink" Target="mailto:vpexperience@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mailto:vpwelfare@essex.ac.uk"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0.xml.rels><?xml version="1.0" encoding="UTF-8" standalone="yes"?>
<Relationships xmlns="http://schemas.openxmlformats.org/package/2006/relationships"><Relationship Id="rId8" Type="http://schemas.openxmlformats.org/officeDocument/2006/relationships/hyperlink" Target="http://www.testmyheart.org.uk/" TargetMode="External"/><Relationship Id="rId3" Type="http://schemas.openxmlformats.org/officeDocument/2006/relationships/hyperlink" Target="mailto:blades@essex.ac.uk" TargetMode="External"/><Relationship Id="rId7" Type="http://schemas.openxmlformats.org/officeDocument/2006/relationships/hyperlink" Target="https://www.thestudentfoodproject.com/"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www.nhs.uk/apps-library/category/mental-health"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mailto:blades@essex.ac.uk" TargetMode="External"/><Relationship Id="rId7" Type="http://schemas.openxmlformats.org/officeDocument/2006/relationships/hyperlink" Target="https://www1.essex.ac.uk/students/health-and-wellbeing/silvercloud.aspx"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mnessexmind.org/chat-with-charlie/"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mailto:fjharvey@essex.ac.uk" TargetMode="External"/><Relationship Id="rId3" Type="http://schemas.openxmlformats.org/officeDocument/2006/relationships/hyperlink" Target="mailto:blades@essex.ac.uk" TargetMode="External"/><Relationship Id="rId7" Type="http://schemas.openxmlformats.org/officeDocument/2006/relationships/hyperlink" Target="mailto:lhiggin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essex.ac.uk/information/professional-services/safeguarding-team"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mailto:suadvice@essex.ac.uk" TargetMode="External"/><Relationship Id="rId3" Type="http://schemas.openxmlformats.org/officeDocument/2006/relationships/hyperlink" Target="mailto:blades@essex.ac.uk" TargetMode="External"/><Relationship Id="rId7" Type="http://schemas.openxmlformats.org/officeDocument/2006/relationships/hyperlink" Target="mailto:vpwelfare@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mailto:vpexperience@essex.ac.uk"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hyperlink" Target="https://www.bbc.co.uk/news/uk-england-leeds-42860105"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bbc.co.uk/news/education-49772229"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mailto:blades@essex.ac.uk" TargetMode="External"/><Relationship Id="rId7" Type="http://schemas.openxmlformats.org/officeDocument/2006/relationships/hyperlink" Target="https://reportandsupport.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1.essex.ac.uk/students/health-and-wellbeing/nightline.aspx"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essexstudent.com/welfare/"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mailto:blades@essex.ac.uk" TargetMode="External"/><Relationship Id="rId7" Type="http://schemas.openxmlformats.org/officeDocument/2006/relationships/hyperlink" Target="http://www.nhs.uk/apps-library/category/mental-health"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sja.org.uk/get-advice/free-first-aid-app/"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essexstudent.com/activities/studentactivitiesexechelp/" TargetMode="Externa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susocs@essex.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SPORTS CLUB &amp; SOCIETY </a:t>
            </a:r>
          </a:p>
          <a:p>
            <a:pPr algn="ctr"/>
            <a:r>
              <a:rPr lang="en-GB" sz="4400" b="1" dirty="0">
                <a:latin typeface="Century Gothic" panose="020B0502020202020204" pitchFamily="34" charset="0"/>
              </a:rPr>
              <a:t>WELFARE TRAINING – 2021/22</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664041" y="2417138"/>
            <a:ext cx="4863917" cy="2554545"/>
          </a:xfrm>
          <a:prstGeom prst="rect">
            <a:avLst/>
          </a:prstGeom>
          <a:noFill/>
        </p:spPr>
        <p:txBody>
          <a:bodyPr wrap="square" rtlCol="0">
            <a:spAutoFit/>
          </a:bodyPr>
          <a:lstStyle/>
          <a:p>
            <a:pPr algn="ctr"/>
            <a:r>
              <a:rPr lang="en-GB" sz="2000" b="1" dirty="0">
                <a:latin typeface="Century Gothic" panose="020B0502020202020204" pitchFamily="34" charset="0"/>
              </a:rPr>
              <a:t>Dorothy Akuamoa</a:t>
            </a:r>
          </a:p>
          <a:p>
            <a:pPr algn="ctr"/>
            <a:r>
              <a:rPr lang="en-GB" sz="2000" dirty="0">
                <a:latin typeface="Century Gothic" panose="020B0502020202020204" pitchFamily="34" charset="0"/>
              </a:rPr>
              <a:t>VP Welfare</a:t>
            </a:r>
          </a:p>
          <a:p>
            <a:pPr algn="ctr"/>
            <a:r>
              <a:rPr lang="en-GB" sz="2000" dirty="0">
                <a:latin typeface="Century Gothic" panose="020B0502020202020204" pitchFamily="34" charset="0"/>
                <a:hlinkClick r:id="rId3"/>
              </a:rPr>
              <a:t>vpwelfare@essex.ac.uk</a:t>
            </a:r>
            <a:r>
              <a:rPr lang="en-GB" sz="2000" b="1" dirty="0">
                <a:latin typeface="Century Gothic" panose="020B0502020202020204" pitchFamily="34" charset="0"/>
              </a:rPr>
              <a:t> </a:t>
            </a:r>
            <a:endParaRPr lang="en-GB" sz="2000" dirty="0">
              <a:latin typeface="Century Gothic" panose="020B0502020202020204" pitchFamily="34" charset="0"/>
            </a:endParaRPr>
          </a:p>
          <a:p>
            <a:pPr algn="ctr"/>
            <a:endParaRPr lang="en-GB" sz="2000" b="1" dirty="0">
              <a:latin typeface="Century Gothic" panose="020B0502020202020204" pitchFamily="34" charset="0"/>
            </a:endParaRPr>
          </a:p>
          <a:p>
            <a:pPr algn="ctr"/>
            <a:r>
              <a:rPr lang="en-GB" sz="2000" b="1" dirty="0">
                <a:latin typeface="Century Gothic" panose="020B0502020202020204" pitchFamily="34" charset="0"/>
              </a:rPr>
              <a:t>Jack Parker</a:t>
            </a:r>
          </a:p>
          <a:p>
            <a:pPr algn="ctr"/>
            <a:r>
              <a:rPr lang="en-GB" sz="2000" dirty="0">
                <a:latin typeface="Century Gothic" panose="020B0502020202020204" pitchFamily="34" charset="0"/>
              </a:rPr>
              <a:t>Student Activities Coordinator</a:t>
            </a:r>
          </a:p>
          <a:p>
            <a:pPr algn="ctr"/>
            <a:r>
              <a:rPr lang="en-GB" sz="2000" dirty="0">
                <a:latin typeface="Century Gothic" panose="020B0502020202020204" pitchFamily="34" charset="0"/>
                <a:hlinkClick r:id="rId4"/>
              </a:rPr>
              <a:t>jparkee@essex.ac.uk</a:t>
            </a:r>
            <a:endParaRPr lang="en-GB" sz="2000" dirty="0">
              <a:latin typeface="Century Gothic" panose="020B0502020202020204" pitchFamily="34" charset="0"/>
            </a:endParaRPr>
          </a:p>
          <a:p>
            <a:pPr algn="ctr"/>
            <a:endParaRPr lang="en-GB" sz="2000" dirty="0">
              <a:latin typeface="Century Gothic" panose="020B0502020202020204" pitchFamily="34" charset="0"/>
            </a:endParaRPr>
          </a:p>
        </p:txBody>
      </p:sp>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5"/>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6"/>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a:extLst>
              <a:ext uri="{FF2B5EF4-FFF2-40B4-BE49-F238E27FC236}">
                <a16:creationId xmlns:a16="http://schemas.microsoft.com/office/drawing/2014/main" id="{925C8048-4451-44F8-B32C-D458C5CAB3D5}"/>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3" name="Slide Number Placeholder 2">
            <a:extLst>
              <a:ext uri="{FF2B5EF4-FFF2-40B4-BE49-F238E27FC236}">
                <a16:creationId xmlns:a16="http://schemas.microsoft.com/office/drawing/2014/main" id="{05CE5E69-3D37-42A4-899D-6BF57EC22A55}"/>
              </a:ext>
            </a:extLst>
          </p:cNvPr>
          <p:cNvSpPr>
            <a:spLocks noGrp="1"/>
          </p:cNvSpPr>
          <p:nvPr>
            <p:ph type="sldNum" sz="quarter" idx="12"/>
          </p:nvPr>
        </p:nvSpPr>
        <p:spPr/>
        <p:txBody>
          <a:bodyPr/>
          <a:lstStyle/>
          <a:p>
            <a:fld id="{536DDCD2-168D-49AF-8613-357043AF4033}" type="slidenum">
              <a:rPr lang="en-GB" smtClean="0"/>
              <a:t>1</a:t>
            </a:fld>
            <a:endParaRPr lang="en-GB"/>
          </a:p>
        </p:txBody>
      </p:sp>
    </p:spTree>
    <p:extLst>
      <p:ext uri="{BB962C8B-B14F-4D97-AF65-F5344CB8AC3E}">
        <p14:creationId xmlns:p14="http://schemas.microsoft.com/office/powerpoint/2010/main" val="2777834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ACCIDENT REPORT FORMS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3847207"/>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rPr>
              <a:t>If an injury occurs during one of your training sessions, matches or events; you must complete an Accident Report Form. They can be found here: </a:t>
            </a:r>
            <a:r>
              <a:rPr lang="en-GB" sz="2000" dirty="0">
                <a:latin typeface="Century Gothic" panose="020B0502020202020204" pitchFamily="34" charset="0"/>
                <a:hlinkClick r:id="rId6"/>
              </a:rPr>
              <a:t>https://www.essexstudent.com/sport/forms/</a:t>
            </a:r>
            <a:r>
              <a:rPr lang="en-GB" sz="2000" dirty="0">
                <a:latin typeface="Century Gothic" panose="020B0502020202020204" pitchFamily="34" charset="0"/>
              </a:rPr>
              <a:t> </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This will help identify why the injury occurred and if it could have been prevented.</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In the case of a serious injury which requires further medical attention, the form will also be able to provide guidance to a Doctor on the initial treatment.</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Accident forms should be printed, signed and returned to the Students’ Union Reception within 24 hours of the injury occurring. </a:t>
            </a:r>
          </a:p>
          <a:p>
            <a:endParaRPr lang="en-GB" sz="2400" dirty="0">
              <a:latin typeface="Century Gothic" panose="020B0502020202020204" pitchFamily="34" charset="0"/>
            </a:endParaRPr>
          </a:p>
        </p:txBody>
      </p:sp>
      <p:sp>
        <p:nvSpPr>
          <p:cNvPr id="9" name="TextBox 8">
            <a:extLst>
              <a:ext uri="{FF2B5EF4-FFF2-40B4-BE49-F238E27FC236}">
                <a16:creationId xmlns:a16="http://schemas.microsoft.com/office/drawing/2014/main" id="{DB06523B-FD6F-4D75-9317-4E543D4BEDEF}"/>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3" name="Slide Number Placeholder 2">
            <a:extLst>
              <a:ext uri="{FF2B5EF4-FFF2-40B4-BE49-F238E27FC236}">
                <a16:creationId xmlns:a16="http://schemas.microsoft.com/office/drawing/2014/main" id="{5D88C443-081F-45A7-AA60-4864661660DC}"/>
              </a:ext>
            </a:extLst>
          </p:cNvPr>
          <p:cNvSpPr>
            <a:spLocks noGrp="1"/>
          </p:cNvSpPr>
          <p:nvPr>
            <p:ph type="sldNum" sz="quarter" idx="12"/>
          </p:nvPr>
        </p:nvSpPr>
        <p:spPr/>
        <p:txBody>
          <a:bodyPr/>
          <a:lstStyle/>
          <a:p>
            <a:fld id="{536DDCD2-168D-49AF-8613-357043AF4033}" type="slidenum">
              <a:rPr lang="en-GB" smtClean="0"/>
              <a:t>10</a:t>
            </a:fld>
            <a:endParaRPr lang="en-GB"/>
          </a:p>
        </p:txBody>
      </p:sp>
    </p:spTree>
    <p:extLst>
      <p:ext uri="{BB962C8B-B14F-4D97-AF65-F5344CB8AC3E}">
        <p14:creationId xmlns:p14="http://schemas.microsoft.com/office/powerpoint/2010/main" val="2937781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39618"/>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ACCIDENT, EMERGENCY &amp; FIRST AID</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3" name="Slide Number Placeholder 2">
            <a:extLst>
              <a:ext uri="{FF2B5EF4-FFF2-40B4-BE49-F238E27FC236}">
                <a16:creationId xmlns:a16="http://schemas.microsoft.com/office/drawing/2014/main" id="{C51ACBB6-09E5-4519-92F8-99C5DB7D443E}"/>
              </a:ext>
            </a:extLst>
          </p:cNvPr>
          <p:cNvSpPr>
            <a:spLocks noGrp="1"/>
          </p:cNvSpPr>
          <p:nvPr>
            <p:ph type="sldNum" sz="quarter" idx="12"/>
          </p:nvPr>
        </p:nvSpPr>
        <p:spPr/>
        <p:txBody>
          <a:bodyPr/>
          <a:lstStyle/>
          <a:p>
            <a:fld id="{536DDCD2-168D-49AF-8613-357043AF4033}" type="slidenum">
              <a:rPr lang="en-GB" smtClean="0"/>
              <a:t>11</a:t>
            </a:fld>
            <a:endParaRPr lang="en-GB"/>
          </a:p>
        </p:txBody>
      </p:sp>
    </p:spTree>
    <p:extLst>
      <p:ext uri="{BB962C8B-B14F-4D97-AF65-F5344CB8AC3E}">
        <p14:creationId xmlns:p14="http://schemas.microsoft.com/office/powerpoint/2010/main" val="413348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SERIOUS ACCIDENT/EMERGENCY PROCEDURE</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3662541"/>
          </a:xfrm>
          <a:prstGeom prst="rect">
            <a:avLst/>
          </a:prstGeom>
          <a:noFill/>
        </p:spPr>
        <p:txBody>
          <a:bodyPr wrap="square" rtlCol="0">
            <a:spAutoFit/>
          </a:bodyPr>
          <a:lstStyle/>
          <a:p>
            <a:pPr marL="285750" indent="-285750">
              <a:buFont typeface="Wingdings" panose="05000000000000000000" pitchFamily="2" charset="2"/>
              <a:buChar char="§"/>
            </a:pPr>
            <a:r>
              <a:rPr lang="en-GB" sz="1600" b="1" dirty="0">
                <a:latin typeface="Century Gothic" panose="020B0502020202020204" pitchFamily="34" charset="0"/>
              </a:rPr>
              <a:t>Ensure there is no immediate danger to you or the casualty.</a:t>
            </a:r>
          </a:p>
          <a:p>
            <a:pPr marL="285750" indent="-285750">
              <a:buFont typeface="Wingdings" panose="05000000000000000000" pitchFamily="2" charset="2"/>
              <a:buChar char="§"/>
            </a:pPr>
            <a:r>
              <a:rPr lang="en-GB" sz="1600" b="1" dirty="0">
                <a:latin typeface="Century Gothic" panose="020B0502020202020204" pitchFamily="34" charset="0"/>
              </a:rPr>
              <a:t>Ensure comfort and safety of casualty but do not move them.</a:t>
            </a:r>
          </a:p>
          <a:p>
            <a:pPr marL="285750" indent="-285750">
              <a:buFont typeface="Wingdings" panose="05000000000000000000" pitchFamily="2" charset="2"/>
              <a:buChar char="§"/>
            </a:pPr>
            <a:r>
              <a:rPr lang="en-GB" sz="1600" b="1" dirty="0">
                <a:latin typeface="Century Gothic" panose="020B0502020202020204" pitchFamily="34" charset="0"/>
              </a:rPr>
              <a:t>Find a First Aider immediately:</a:t>
            </a:r>
          </a:p>
          <a:p>
            <a:pPr marL="800100" lvl="1" indent="-342900">
              <a:buFont typeface="Courier New" panose="02070309020205020404" pitchFamily="49" charset="0"/>
              <a:buChar char="o"/>
            </a:pPr>
            <a:r>
              <a:rPr lang="en-GB" sz="1600" dirty="0">
                <a:latin typeface="Century Gothic" panose="020B0502020202020204" pitchFamily="34" charset="0"/>
              </a:rPr>
              <a:t>Sports Centre Staff</a:t>
            </a:r>
          </a:p>
          <a:p>
            <a:pPr marL="800100" lvl="1" indent="-342900">
              <a:buFont typeface="Courier New" panose="02070309020205020404" pitchFamily="49" charset="0"/>
              <a:buChar char="o"/>
            </a:pPr>
            <a:r>
              <a:rPr lang="en-GB" sz="1600" dirty="0">
                <a:latin typeface="Century Gothic" panose="020B0502020202020204" pitchFamily="34" charset="0"/>
              </a:rPr>
              <a:t>St John’s Ambulance</a:t>
            </a:r>
          </a:p>
          <a:p>
            <a:pPr marL="800100" lvl="1" indent="-342900">
              <a:buFont typeface="Courier New" panose="02070309020205020404" pitchFamily="49" charset="0"/>
              <a:buChar char="o"/>
            </a:pPr>
            <a:r>
              <a:rPr lang="en-GB" sz="1600" dirty="0">
                <a:latin typeface="Century Gothic" panose="020B0502020202020204" pitchFamily="34" charset="0"/>
              </a:rPr>
              <a:t>Campus Security</a:t>
            </a:r>
          </a:p>
          <a:p>
            <a:pPr marL="800100" lvl="1" indent="-342900">
              <a:buFont typeface="Courier New" panose="02070309020205020404" pitchFamily="49" charset="0"/>
              <a:buChar char="o"/>
            </a:pPr>
            <a:r>
              <a:rPr lang="en-GB" sz="1600" dirty="0">
                <a:latin typeface="Century Gothic" panose="020B0502020202020204" pitchFamily="34" charset="0"/>
              </a:rPr>
              <a:t>Registered Sports Therapy Students</a:t>
            </a:r>
          </a:p>
          <a:p>
            <a:pPr marL="342900" indent="-342900">
              <a:buFont typeface="Wingdings" panose="05000000000000000000" pitchFamily="2" charset="2"/>
              <a:buChar char="§"/>
            </a:pPr>
            <a:r>
              <a:rPr lang="en-GB" sz="1600" b="1" dirty="0">
                <a:latin typeface="Century Gothic" panose="020B0502020202020204" pitchFamily="34" charset="0"/>
              </a:rPr>
              <a:t>Do not directly call ‘999’, you must call Campus Security on ‘2222’</a:t>
            </a:r>
            <a:r>
              <a:rPr lang="en-GB" sz="1600" dirty="0">
                <a:latin typeface="Century Gothic" panose="020B0502020202020204" pitchFamily="34" charset="0"/>
              </a:rPr>
              <a:t> (from a University landline) or </a:t>
            </a:r>
            <a:r>
              <a:rPr lang="en-GB" sz="1600" b="1" dirty="0">
                <a:latin typeface="Century Gothic" panose="020B0502020202020204" pitchFamily="34" charset="0"/>
              </a:rPr>
              <a:t>01206 872222</a:t>
            </a:r>
            <a:r>
              <a:rPr lang="en-GB" sz="1600" dirty="0">
                <a:latin typeface="Century Gothic" panose="020B0502020202020204" pitchFamily="34" charset="0"/>
              </a:rPr>
              <a:t> from a mobile who will liaise with the Emergency services.</a:t>
            </a:r>
          </a:p>
          <a:p>
            <a:pPr marL="342900" indent="-342900">
              <a:buFont typeface="Wingdings" panose="05000000000000000000" pitchFamily="2" charset="2"/>
              <a:buChar char="§"/>
            </a:pPr>
            <a:r>
              <a:rPr lang="en-GB" sz="1600" dirty="0">
                <a:latin typeface="Century Gothic" panose="020B0502020202020204" pitchFamily="34" charset="0"/>
              </a:rPr>
              <a:t>If the individual requires hospital treatment, a responsible committee member should accompany them and inform the injured student’s emergency contact of the current situation where possible.</a:t>
            </a:r>
          </a:p>
          <a:p>
            <a:pPr marL="342900" indent="-342900">
              <a:buFont typeface="Wingdings" panose="05000000000000000000" pitchFamily="2" charset="2"/>
              <a:buChar char="§"/>
            </a:pPr>
            <a:r>
              <a:rPr lang="en-GB" sz="1600" dirty="0">
                <a:latin typeface="Century Gothic" panose="020B0502020202020204" pitchFamily="34" charset="0"/>
              </a:rPr>
              <a:t>If a student from another University is injured whilst on the University of Essex campus, please follow the above procedure and liaise with their captain. Inform Essex Students’ Union!</a:t>
            </a:r>
          </a:p>
          <a:p>
            <a:endParaRPr lang="en-GB" sz="2400" dirty="0">
              <a:latin typeface="Century Gothic" panose="020B0502020202020204" pitchFamily="34" charset="0"/>
            </a:endParaRPr>
          </a:p>
        </p:txBody>
      </p:sp>
      <p:sp>
        <p:nvSpPr>
          <p:cNvPr id="3" name="TextBox 2"/>
          <p:cNvSpPr txBox="1"/>
          <p:nvPr/>
        </p:nvSpPr>
        <p:spPr>
          <a:xfrm>
            <a:off x="7933387" y="1889706"/>
            <a:ext cx="3928056" cy="1200329"/>
          </a:xfrm>
          <a:prstGeom prst="rect">
            <a:avLst/>
          </a:prstGeom>
          <a:noFill/>
        </p:spPr>
        <p:txBody>
          <a:bodyPr wrap="square" rtlCol="0">
            <a:spAutoFit/>
          </a:bodyPr>
          <a:lstStyle/>
          <a:p>
            <a:pPr algn="ctr"/>
            <a:r>
              <a:rPr lang="en-GB" sz="2400" b="1" dirty="0">
                <a:solidFill>
                  <a:srgbClr val="FF0000"/>
                </a:solidFill>
                <a:latin typeface="Century Gothic" panose="020B0502020202020204" pitchFamily="34" charset="0"/>
              </a:rPr>
              <a:t>IF THE ACCIDENT/ EMERGENCY HAPPENS </a:t>
            </a:r>
            <a:r>
              <a:rPr lang="en-GB" sz="2400" b="1" u="sng" dirty="0">
                <a:latin typeface="Century Gothic" panose="020B0502020202020204" pitchFamily="34" charset="0"/>
              </a:rPr>
              <a:t>ON</a:t>
            </a:r>
            <a:r>
              <a:rPr lang="en-GB" sz="2400" b="1" dirty="0">
                <a:latin typeface="Century Gothic" panose="020B0502020202020204" pitchFamily="34" charset="0"/>
              </a:rPr>
              <a:t> CAMPUS</a:t>
            </a:r>
          </a:p>
        </p:txBody>
      </p:sp>
      <p:sp>
        <p:nvSpPr>
          <p:cNvPr id="9" name="TextBox 8">
            <a:extLst>
              <a:ext uri="{FF2B5EF4-FFF2-40B4-BE49-F238E27FC236}">
                <a16:creationId xmlns:a16="http://schemas.microsoft.com/office/drawing/2014/main" id="{37ECA929-42B2-4401-ABF8-07B3FBF80100}"/>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6" name="Slide Number Placeholder 5">
            <a:extLst>
              <a:ext uri="{FF2B5EF4-FFF2-40B4-BE49-F238E27FC236}">
                <a16:creationId xmlns:a16="http://schemas.microsoft.com/office/drawing/2014/main" id="{F633AD44-68F2-4487-AF82-3EAA58856F8C}"/>
              </a:ext>
            </a:extLst>
          </p:cNvPr>
          <p:cNvSpPr>
            <a:spLocks noGrp="1"/>
          </p:cNvSpPr>
          <p:nvPr>
            <p:ph type="sldNum" sz="quarter" idx="12"/>
          </p:nvPr>
        </p:nvSpPr>
        <p:spPr/>
        <p:txBody>
          <a:bodyPr/>
          <a:lstStyle/>
          <a:p>
            <a:fld id="{536DDCD2-168D-49AF-8613-357043AF4033}" type="slidenum">
              <a:rPr lang="en-GB" smtClean="0"/>
              <a:t>12</a:t>
            </a:fld>
            <a:endParaRPr lang="en-GB"/>
          </a:p>
        </p:txBody>
      </p:sp>
    </p:spTree>
    <p:extLst>
      <p:ext uri="{BB962C8B-B14F-4D97-AF65-F5344CB8AC3E}">
        <p14:creationId xmlns:p14="http://schemas.microsoft.com/office/powerpoint/2010/main" val="3401249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SERIOUS ACCIDENT/EMERGENCY PROCEDURE</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3785652"/>
          </a:xfrm>
          <a:prstGeom prst="rect">
            <a:avLst/>
          </a:prstGeom>
          <a:noFill/>
        </p:spPr>
        <p:txBody>
          <a:bodyPr wrap="square" rtlCol="0">
            <a:spAutoFit/>
          </a:bodyPr>
          <a:lstStyle/>
          <a:p>
            <a:pPr marL="342900" indent="-342900">
              <a:buFont typeface="Wingdings" panose="05000000000000000000" pitchFamily="2" charset="2"/>
              <a:buChar char="§"/>
            </a:pPr>
            <a:r>
              <a:rPr lang="en-GB" b="1" dirty="0">
                <a:latin typeface="Century Gothic" panose="020B0502020202020204" pitchFamily="34" charset="0"/>
              </a:rPr>
              <a:t>Contact Emergency Services (Dial 999)</a:t>
            </a:r>
          </a:p>
          <a:p>
            <a:pPr marL="342900" indent="-342900">
              <a:buFont typeface="Wingdings" panose="05000000000000000000" pitchFamily="2" charset="2"/>
              <a:buChar char="§"/>
            </a:pPr>
            <a:endParaRPr lang="en-GB" b="1" dirty="0">
              <a:latin typeface="Century Gothic" panose="020B0502020202020204" pitchFamily="34" charset="0"/>
            </a:endParaRPr>
          </a:p>
          <a:p>
            <a:pPr marL="342900" indent="-342900">
              <a:buFont typeface="Wingdings" panose="05000000000000000000" pitchFamily="2" charset="2"/>
              <a:buChar char="§"/>
            </a:pPr>
            <a:r>
              <a:rPr lang="en-GB" b="1" dirty="0">
                <a:latin typeface="Century Gothic" panose="020B0502020202020204" pitchFamily="34" charset="0"/>
              </a:rPr>
              <a:t>Ensure comfort and safety of casualty but do not move them</a:t>
            </a:r>
          </a:p>
          <a:p>
            <a:endParaRPr lang="en-GB" b="1" dirty="0">
              <a:latin typeface="Century Gothic" panose="020B0502020202020204" pitchFamily="34" charset="0"/>
            </a:endParaRPr>
          </a:p>
          <a:p>
            <a:pPr marL="342900" indent="-342900">
              <a:buFont typeface="Wingdings" panose="05000000000000000000" pitchFamily="2" charset="2"/>
              <a:buChar char="§"/>
            </a:pPr>
            <a:r>
              <a:rPr lang="en-GB" b="1" dirty="0">
                <a:latin typeface="Century Gothic" panose="020B0502020202020204" pitchFamily="34" charset="0"/>
              </a:rPr>
              <a:t>Ensure the safety of the rest of the group</a:t>
            </a:r>
          </a:p>
          <a:p>
            <a:pPr marL="342900" indent="-342900">
              <a:buFont typeface="Wingdings" panose="05000000000000000000" pitchFamily="2" charset="2"/>
              <a:buChar char="§"/>
            </a:pPr>
            <a:endParaRPr lang="en-GB" b="1" dirty="0">
              <a:latin typeface="Century Gothic" panose="020B0502020202020204" pitchFamily="34" charset="0"/>
            </a:endParaRPr>
          </a:p>
          <a:p>
            <a:pPr marL="342900" indent="-342900">
              <a:buFont typeface="Wingdings" panose="05000000000000000000" pitchFamily="2" charset="2"/>
              <a:buChar char="§"/>
            </a:pPr>
            <a:r>
              <a:rPr lang="en-GB" b="1" dirty="0">
                <a:latin typeface="Century Gothic" panose="020B0502020202020204" pitchFamily="34" charset="0"/>
              </a:rPr>
              <a:t>Contact the University Information Desk 01206 872222 and state:</a:t>
            </a:r>
          </a:p>
          <a:p>
            <a:pPr marL="800100" lvl="1" indent="-342900">
              <a:buFont typeface="Courier New" panose="02070309020205020404" pitchFamily="49" charset="0"/>
              <a:buChar char="o"/>
            </a:pPr>
            <a:r>
              <a:rPr lang="en-GB" dirty="0">
                <a:latin typeface="Century Gothic" panose="020B0502020202020204" pitchFamily="34" charset="0"/>
              </a:rPr>
              <a:t>Your name and where you are calling from</a:t>
            </a:r>
          </a:p>
          <a:p>
            <a:pPr marL="800100" lvl="1" indent="-342900">
              <a:buFont typeface="Courier New" panose="02070309020205020404" pitchFamily="49" charset="0"/>
              <a:buChar char="o"/>
            </a:pPr>
            <a:r>
              <a:rPr lang="en-GB" dirty="0">
                <a:latin typeface="Century Gothic" panose="020B0502020202020204" pitchFamily="34" charset="0"/>
              </a:rPr>
              <a:t>The club/society/students involved</a:t>
            </a:r>
          </a:p>
          <a:p>
            <a:pPr marL="800100" lvl="1" indent="-342900">
              <a:buFont typeface="Courier New" panose="02070309020205020404" pitchFamily="49" charset="0"/>
              <a:buChar char="o"/>
            </a:pPr>
            <a:r>
              <a:rPr lang="en-GB" dirty="0">
                <a:latin typeface="Century Gothic" panose="020B0502020202020204" pitchFamily="34" charset="0"/>
              </a:rPr>
              <a:t>The nature of the incident</a:t>
            </a:r>
          </a:p>
          <a:p>
            <a:pPr marL="800100" lvl="1" indent="-342900">
              <a:buFont typeface="Courier New" panose="02070309020205020404" pitchFamily="49" charset="0"/>
              <a:buChar char="o"/>
            </a:pPr>
            <a:r>
              <a:rPr lang="en-GB" dirty="0">
                <a:latin typeface="Century Gothic" panose="020B0502020202020204" pitchFamily="34" charset="0"/>
              </a:rPr>
              <a:t>The name of the hospital where the casualty has been taken</a:t>
            </a:r>
          </a:p>
          <a:p>
            <a:pPr marL="800100" lvl="1" indent="-342900">
              <a:buFont typeface="Courier New" panose="02070309020205020404" pitchFamily="49" charset="0"/>
              <a:buChar char="o"/>
            </a:pPr>
            <a:r>
              <a:rPr lang="en-GB" dirty="0">
                <a:latin typeface="Century Gothic" panose="020B0502020202020204" pitchFamily="34" charset="0"/>
              </a:rPr>
              <a:t>The name of any police officer involved</a:t>
            </a:r>
          </a:p>
          <a:p>
            <a:endParaRPr lang="en-GB" sz="2400" dirty="0">
              <a:latin typeface="Century Gothic" panose="020B0502020202020204" pitchFamily="34" charset="0"/>
            </a:endParaRPr>
          </a:p>
        </p:txBody>
      </p:sp>
      <p:sp>
        <p:nvSpPr>
          <p:cNvPr id="3" name="TextBox 2"/>
          <p:cNvSpPr txBox="1"/>
          <p:nvPr/>
        </p:nvSpPr>
        <p:spPr>
          <a:xfrm>
            <a:off x="8103981" y="1854515"/>
            <a:ext cx="3928056" cy="1200329"/>
          </a:xfrm>
          <a:prstGeom prst="rect">
            <a:avLst/>
          </a:prstGeom>
          <a:noFill/>
        </p:spPr>
        <p:txBody>
          <a:bodyPr wrap="square" rtlCol="0">
            <a:spAutoFit/>
          </a:bodyPr>
          <a:lstStyle/>
          <a:p>
            <a:pPr algn="ctr"/>
            <a:r>
              <a:rPr lang="en-GB" sz="2400" b="1" dirty="0">
                <a:solidFill>
                  <a:srgbClr val="FF0000"/>
                </a:solidFill>
                <a:latin typeface="Century Gothic" panose="020B0502020202020204" pitchFamily="34" charset="0"/>
              </a:rPr>
              <a:t>IF THE ACCIDENT/ EMERGENCY HAPPENS </a:t>
            </a:r>
            <a:r>
              <a:rPr lang="en-GB" sz="2400" b="1" u="sng" dirty="0">
                <a:latin typeface="Century Gothic" panose="020B0502020202020204" pitchFamily="34" charset="0"/>
              </a:rPr>
              <a:t>AWAY FROM</a:t>
            </a:r>
            <a:r>
              <a:rPr lang="en-GB" sz="2400" b="1" dirty="0">
                <a:latin typeface="Century Gothic" panose="020B0502020202020204" pitchFamily="34" charset="0"/>
              </a:rPr>
              <a:t> CAMPUS</a:t>
            </a:r>
          </a:p>
        </p:txBody>
      </p:sp>
      <p:sp>
        <p:nvSpPr>
          <p:cNvPr id="9" name="TextBox 8">
            <a:extLst>
              <a:ext uri="{FF2B5EF4-FFF2-40B4-BE49-F238E27FC236}">
                <a16:creationId xmlns:a16="http://schemas.microsoft.com/office/drawing/2014/main" id="{AF85E89E-2227-4572-8A29-ABF28483B0D6}"/>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6" name="Slide Number Placeholder 5">
            <a:extLst>
              <a:ext uri="{FF2B5EF4-FFF2-40B4-BE49-F238E27FC236}">
                <a16:creationId xmlns:a16="http://schemas.microsoft.com/office/drawing/2014/main" id="{D94B0D9B-7391-4F74-8BB7-D886514A26C8}"/>
              </a:ext>
            </a:extLst>
          </p:cNvPr>
          <p:cNvSpPr>
            <a:spLocks noGrp="1"/>
          </p:cNvSpPr>
          <p:nvPr>
            <p:ph type="sldNum" sz="quarter" idx="12"/>
          </p:nvPr>
        </p:nvSpPr>
        <p:spPr/>
        <p:txBody>
          <a:bodyPr/>
          <a:lstStyle/>
          <a:p>
            <a:fld id="{536DDCD2-168D-49AF-8613-357043AF4033}" type="slidenum">
              <a:rPr lang="en-GB" smtClean="0"/>
              <a:t>13</a:t>
            </a:fld>
            <a:endParaRPr lang="en-GB"/>
          </a:p>
        </p:txBody>
      </p:sp>
    </p:spTree>
    <p:extLst>
      <p:ext uri="{BB962C8B-B14F-4D97-AF65-F5344CB8AC3E}">
        <p14:creationId xmlns:p14="http://schemas.microsoft.com/office/powerpoint/2010/main" val="2641776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SERIOUS ACCIDENT/EMERGENCY PROCEDURE</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3508653"/>
          </a:xfrm>
          <a:prstGeom prst="rect">
            <a:avLst/>
          </a:prstGeom>
          <a:noFill/>
        </p:spPr>
        <p:txBody>
          <a:bodyPr wrap="square" rtlCol="0">
            <a:spAutoFit/>
          </a:bodyPr>
          <a:lstStyle/>
          <a:p>
            <a:r>
              <a:rPr lang="en-GB" sz="2000" b="1" dirty="0">
                <a:latin typeface="Century Gothic" panose="020B0502020202020204" pitchFamily="34" charset="0"/>
              </a:rPr>
              <a:t>IF A STUDENT REQUIRES HOSPITAL ATTENTION:</a:t>
            </a:r>
          </a:p>
          <a:p>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Ensure a </a:t>
            </a:r>
            <a:r>
              <a:rPr lang="en-GB" b="1" dirty="0">
                <a:latin typeface="Century Gothic" panose="020B0502020202020204" pitchFamily="34" charset="0"/>
              </a:rPr>
              <a:t>minimum of 2 students stay with the injured person, and accompany them to Hospital.</a:t>
            </a:r>
            <a:r>
              <a:rPr lang="en-GB" dirty="0">
                <a:latin typeface="Century Gothic" panose="020B0502020202020204" pitchFamily="34" charset="0"/>
              </a:rPr>
              <a:t> It is recommended that 1 of these individuals is a Captain/Committee member.</a:t>
            </a:r>
          </a:p>
          <a:p>
            <a:pPr marL="342900" indent="-342900">
              <a:buFont typeface="Wingdings" panose="05000000000000000000" pitchFamily="2" charset="2"/>
              <a:buChar char="§"/>
            </a:pPr>
            <a:r>
              <a:rPr lang="en-GB" dirty="0">
                <a:latin typeface="Century Gothic" panose="020B0502020202020204" pitchFamily="34" charset="0"/>
              </a:rPr>
              <a:t>A member of the club/society with a driving licence and car should attend the Hospital as well if possible.</a:t>
            </a:r>
          </a:p>
          <a:p>
            <a:pPr marL="342900" indent="-342900">
              <a:buFont typeface="Wingdings" panose="05000000000000000000" pitchFamily="2" charset="2"/>
              <a:buChar char="§"/>
            </a:pPr>
            <a:r>
              <a:rPr lang="en-GB" dirty="0">
                <a:latin typeface="Century Gothic" panose="020B0502020202020204" pitchFamily="34" charset="0"/>
              </a:rPr>
              <a:t>Any expenses incurred (e.g. Taxi fare) will be fully refunded as long as a receipt is provided.</a:t>
            </a:r>
          </a:p>
          <a:p>
            <a:pPr marL="342900" indent="-342900">
              <a:buFont typeface="Wingdings" panose="05000000000000000000" pitchFamily="2" charset="2"/>
              <a:buChar char="§"/>
            </a:pPr>
            <a:r>
              <a:rPr lang="en-GB" dirty="0">
                <a:latin typeface="Century Gothic" panose="020B0502020202020204" pitchFamily="34" charset="0"/>
              </a:rPr>
              <a:t>The captain or committee member should inform the injured student’s emergency contact of the current situation where possible.</a:t>
            </a:r>
          </a:p>
          <a:p>
            <a:pPr marL="342900" indent="-342900">
              <a:buFont typeface="Wingdings" panose="05000000000000000000" pitchFamily="2" charset="2"/>
              <a:buChar char="§"/>
            </a:pPr>
            <a:r>
              <a:rPr lang="en-GB" dirty="0">
                <a:latin typeface="Century Gothic" panose="020B0502020202020204" pitchFamily="34" charset="0"/>
              </a:rPr>
              <a:t>The rest of the club/society should return back to the University at the end of the fixture/event, but maintain contact by phone.</a:t>
            </a:r>
          </a:p>
          <a:p>
            <a:endParaRPr lang="en-GB" sz="2400" dirty="0">
              <a:latin typeface="Century Gothic" panose="020B0502020202020204" pitchFamily="34" charset="0"/>
            </a:endParaRPr>
          </a:p>
        </p:txBody>
      </p:sp>
      <p:sp>
        <p:nvSpPr>
          <p:cNvPr id="9" name="TextBox 8">
            <a:extLst>
              <a:ext uri="{FF2B5EF4-FFF2-40B4-BE49-F238E27FC236}">
                <a16:creationId xmlns:a16="http://schemas.microsoft.com/office/drawing/2014/main" id="{D3FCF342-AB53-4EBF-9012-C460AD422026}"/>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3" name="Slide Number Placeholder 2">
            <a:extLst>
              <a:ext uri="{FF2B5EF4-FFF2-40B4-BE49-F238E27FC236}">
                <a16:creationId xmlns:a16="http://schemas.microsoft.com/office/drawing/2014/main" id="{6A14F41D-4F0D-421D-93BD-02C2A0A7CB78}"/>
              </a:ext>
            </a:extLst>
          </p:cNvPr>
          <p:cNvSpPr>
            <a:spLocks noGrp="1"/>
          </p:cNvSpPr>
          <p:nvPr>
            <p:ph type="sldNum" sz="quarter" idx="12"/>
          </p:nvPr>
        </p:nvSpPr>
        <p:spPr/>
        <p:txBody>
          <a:bodyPr/>
          <a:lstStyle/>
          <a:p>
            <a:fld id="{536DDCD2-168D-49AF-8613-357043AF4033}" type="slidenum">
              <a:rPr lang="en-GB" smtClean="0"/>
              <a:t>14</a:t>
            </a:fld>
            <a:endParaRPr lang="en-GB"/>
          </a:p>
        </p:txBody>
      </p:sp>
    </p:spTree>
    <p:extLst>
      <p:ext uri="{BB962C8B-B14F-4D97-AF65-F5344CB8AC3E}">
        <p14:creationId xmlns:p14="http://schemas.microsoft.com/office/powerpoint/2010/main" val="2373272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FIRST AID TRAINING</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94006" y="1858933"/>
            <a:ext cx="10803987" cy="3477875"/>
          </a:xfrm>
          <a:prstGeom prst="rect">
            <a:avLst/>
          </a:prstGeom>
          <a:noFill/>
        </p:spPr>
        <p:txBody>
          <a:bodyPr wrap="square" rtlCol="0">
            <a:spAutoFit/>
          </a:bodyPr>
          <a:lstStyle/>
          <a:p>
            <a:endParaRPr lang="en-GB" sz="2200" dirty="0">
              <a:latin typeface="Century Gothic" panose="020B0502020202020204" pitchFamily="34" charset="0"/>
            </a:endParaRPr>
          </a:p>
          <a:p>
            <a:pPr marL="342900" indent="-342900">
              <a:buFont typeface="Wingdings" panose="05000000000000000000" pitchFamily="2" charset="2"/>
              <a:buChar char="§"/>
            </a:pPr>
            <a:r>
              <a:rPr lang="en-GB" sz="2200" dirty="0">
                <a:latin typeface="Century Gothic" panose="020B0502020202020204" pitchFamily="34" charset="0"/>
              </a:rPr>
              <a:t>If you have never attended a course, then we highly recommend doing so. It is extremely useful to increase your knowledge about correct First Aid procedures, so that you are able to assist when needed.</a:t>
            </a:r>
          </a:p>
          <a:p>
            <a:pPr marL="342900" indent="-342900">
              <a:buFont typeface="Wingdings" panose="05000000000000000000" pitchFamily="2" charset="2"/>
              <a:buChar char="§"/>
            </a:pPr>
            <a:endParaRPr lang="en-GB" sz="2200" dirty="0">
              <a:latin typeface="Century Gothic" panose="020B0502020202020204" pitchFamily="34" charset="0"/>
            </a:endParaRPr>
          </a:p>
          <a:p>
            <a:pPr marL="342900" indent="-342900">
              <a:buFont typeface="Wingdings" panose="05000000000000000000" pitchFamily="2" charset="2"/>
              <a:buChar char="§"/>
            </a:pPr>
            <a:r>
              <a:rPr lang="en-GB" sz="2200" dirty="0">
                <a:latin typeface="Century Gothic" panose="020B0502020202020204" pitchFamily="34" charset="0"/>
              </a:rPr>
              <a:t>The courses we’re putting on are currently full, but we will email if any spaces become available or we run more courses in the future.</a:t>
            </a:r>
          </a:p>
          <a:p>
            <a:pPr marL="342900" indent="-342900">
              <a:buFont typeface="Wingdings" panose="05000000000000000000" pitchFamily="2" charset="2"/>
              <a:buChar char="§"/>
            </a:pPr>
            <a:endParaRPr lang="en-GB" sz="2200" dirty="0">
              <a:latin typeface="Century Gothic" panose="020B0502020202020204" pitchFamily="34" charset="0"/>
            </a:endParaRPr>
          </a:p>
          <a:p>
            <a:pPr marL="342900" indent="-342900">
              <a:buFont typeface="Wingdings" panose="05000000000000000000" pitchFamily="2" charset="2"/>
              <a:buChar char="§"/>
            </a:pPr>
            <a:r>
              <a:rPr lang="en-GB" sz="2200" dirty="0">
                <a:latin typeface="Century Gothic" panose="020B0502020202020204" pitchFamily="34" charset="0"/>
              </a:rPr>
              <a:t>Online First Aid advice for a variety of common conditions can be found here: </a:t>
            </a:r>
            <a:r>
              <a:rPr lang="en-GB" sz="2200" dirty="0">
                <a:latin typeface="Century Gothic" panose="020B0502020202020204" pitchFamily="34" charset="0"/>
                <a:hlinkClick r:id="rId6"/>
              </a:rPr>
              <a:t>https://www.sja.org.uk/get-advice/</a:t>
            </a:r>
            <a:r>
              <a:rPr lang="en-GB" sz="2200" dirty="0">
                <a:latin typeface="Century Gothic" panose="020B0502020202020204" pitchFamily="34" charset="0"/>
              </a:rPr>
              <a:t> </a:t>
            </a:r>
            <a:endParaRPr lang="en-GB" sz="2400"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329FC91F-481F-4977-801D-7D377AA0C07D}"/>
              </a:ext>
            </a:extLst>
          </p:cNvPr>
          <p:cNvSpPr>
            <a:spLocks noGrp="1"/>
          </p:cNvSpPr>
          <p:nvPr>
            <p:ph type="sldNum" sz="quarter" idx="12"/>
          </p:nvPr>
        </p:nvSpPr>
        <p:spPr/>
        <p:txBody>
          <a:bodyPr/>
          <a:lstStyle/>
          <a:p>
            <a:fld id="{536DDCD2-168D-49AF-8613-357043AF4033}" type="slidenum">
              <a:rPr lang="en-GB" smtClean="0"/>
              <a:t>15</a:t>
            </a:fld>
            <a:endParaRPr lang="en-GB"/>
          </a:p>
        </p:txBody>
      </p:sp>
    </p:spTree>
    <p:extLst>
      <p:ext uri="{BB962C8B-B14F-4D97-AF65-F5344CB8AC3E}">
        <p14:creationId xmlns:p14="http://schemas.microsoft.com/office/powerpoint/2010/main" val="4168610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MENTAL HEALTH FIRST AID - ALGEE</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pic>
        <p:nvPicPr>
          <p:cNvPr id="9"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l="34219" t="32315" r="34010" b="29444"/>
          <a:stretch/>
        </p:blipFill>
        <p:spPr bwMode="auto">
          <a:xfrm>
            <a:off x="5960644" y="1682033"/>
            <a:ext cx="5234910" cy="35442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381000" y="1733550"/>
            <a:ext cx="5169794" cy="3539430"/>
          </a:xfrm>
          <a:prstGeom prst="rect">
            <a:avLst/>
          </a:prstGeom>
          <a:noFill/>
        </p:spPr>
        <p:txBody>
          <a:bodyPr wrap="square" rtlCol="0">
            <a:spAutoFit/>
          </a:bodyPr>
          <a:lstStyle/>
          <a:p>
            <a:pPr marL="285750" indent="-285750">
              <a:buFont typeface="Wingdings" panose="05000000000000000000" pitchFamily="2" charset="2"/>
              <a:buChar char="§"/>
            </a:pPr>
            <a:r>
              <a:rPr lang="en-GB" sz="1600" dirty="0">
                <a:latin typeface="Century Gothic" panose="020B0502020202020204" pitchFamily="34" charset="0"/>
              </a:rPr>
              <a:t>Mental Health First Aid’s 5-step action plan in the event of an emergency.</a:t>
            </a:r>
          </a:p>
          <a:p>
            <a:pPr marL="285750" indent="-285750">
              <a:buFont typeface="Wingdings" panose="05000000000000000000" pitchFamily="2" charset="2"/>
              <a:buChar char="§"/>
            </a:pPr>
            <a:endParaRPr lang="en-GB" sz="1600" dirty="0">
              <a:latin typeface="Century Gothic" panose="020B0502020202020204" pitchFamily="34" charset="0"/>
            </a:endParaRPr>
          </a:p>
          <a:p>
            <a:pPr marL="285750" indent="-285750">
              <a:buFont typeface="Wingdings" panose="05000000000000000000" pitchFamily="2" charset="2"/>
              <a:buChar char="§"/>
            </a:pPr>
            <a:r>
              <a:rPr lang="en-GB" sz="1600" dirty="0">
                <a:latin typeface="Century Gothic" panose="020B0502020202020204" pitchFamily="34" charset="0"/>
              </a:rPr>
              <a:t>Mental Health Awareness training</a:t>
            </a:r>
          </a:p>
          <a:p>
            <a:endParaRPr lang="en-GB" sz="1600" dirty="0">
              <a:latin typeface="Century Gothic" panose="020B0502020202020204" pitchFamily="34" charset="0"/>
            </a:endParaRPr>
          </a:p>
          <a:p>
            <a:r>
              <a:rPr lang="en-GB" sz="1600" b="1" u="sng" dirty="0">
                <a:latin typeface="Century Gothic" panose="020B0502020202020204" pitchFamily="34" charset="0"/>
              </a:rPr>
              <a:t>Emergency contacts:</a:t>
            </a:r>
          </a:p>
          <a:p>
            <a:pPr marL="742950" lvl="1" indent="-285750">
              <a:buFont typeface="Courier New" panose="02070309020205020404" pitchFamily="49" charset="0"/>
              <a:buChar char="o"/>
            </a:pPr>
            <a:r>
              <a:rPr lang="en-GB" sz="1600" b="1" dirty="0">
                <a:latin typeface="Century Gothic" panose="020B0502020202020204" pitchFamily="34" charset="0"/>
              </a:rPr>
              <a:t>2222 / 01206 872222</a:t>
            </a:r>
            <a:r>
              <a:rPr lang="en-GB" sz="1600" dirty="0">
                <a:latin typeface="Century Gothic" panose="020B0502020202020204" pitchFamily="34" charset="0"/>
              </a:rPr>
              <a:t> – on campus security</a:t>
            </a:r>
          </a:p>
          <a:p>
            <a:pPr marL="742950" lvl="1" indent="-285750">
              <a:buFont typeface="Courier New" panose="02070309020205020404" pitchFamily="49" charset="0"/>
              <a:buChar char="o"/>
            </a:pPr>
            <a:r>
              <a:rPr lang="en-GB" sz="1600" b="1" dirty="0">
                <a:latin typeface="Century Gothic" panose="020B0502020202020204" pitchFamily="34" charset="0"/>
              </a:rPr>
              <a:t>999</a:t>
            </a:r>
            <a:r>
              <a:rPr lang="en-GB" sz="1600" dirty="0">
                <a:latin typeface="Century Gothic" panose="020B0502020202020204" pitchFamily="34" charset="0"/>
              </a:rPr>
              <a:t> – NHS Emergency or nearest A&amp;E department.</a:t>
            </a:r>
          </a:p>
          <a:p>
            <a:pPr marL="742950" lvl="1" indent="-285750">
              <a:buFont typeface="Courier New" panose="02070309020205020404" pitchFamily="49" charset="0"/>
              <a:buChar char="o"/>
            </a:pPr>
            <a:r>
              <a:rPr lang="en-GB" sz="1600" b="1" dirty="0">
                <a:latin typeface="Century Gothic" panose="020B0502020202020204" pitchFamily="34" charset="0"/>
              </a:rPr>
              <a:t>111</a:t>
            </a:r>
            <a:r>
              <a:rPr lang="en-GB" sz="1600" dirty="0">
                <a:latin typeface="Century Gothic" panose="020B0502020202020204" pitchFamily="34" charset="0"/>
              </a:rPr>
              <a:t> – Non-emergency, professional health advice 24/7</a:t>
            </a:r>
          </a:p>
          <a:p>
            <a:pPr marL="742950" lvl="1" indent="-285750">
              <a:buFont typeface="Courier New" panose="02070309020205020404" pitchFamily="49" charset="0"/>
              <a:buChar char="o"/>
            </a:pPr>
            <a:r>
              <a:rPr lang="en-GB" sz="1600" b="1" dirty="0">
                <a:latin typeface="Century Gothic" panose="020B0502020202020204" pitchFamily="34" charset="0"/>
              </a:rPr>
              <a:t>116 123 </a:t>
            </a:r>
            <a:r>
              <a:rPr lang="en-GB" sz="1600" dirty="0">
                <a:latin typeface="Century Gothic" panose="020B0502020202020204" pitchFamily="34" charset="0"/>
              </a:rPr>
              <a:t>– Samaritans 24/7 free phone</a:t>
            </a:r>
          </a:p>
          <a:p>
            <a:pPr marL="742950" lvl="1" indent="-285750">
              <a:buFont typeface="Courier New" panose="02070309020205020404" pitchFamily="49" charset="0"/>
              <a:buChar char="o"/>
            </a:pPr>
            <a:r>
              <a:rPr lang="en-GB" sz="1600" dirty="0">
                <a:latin typeface="Century Gothic" panose="020B0502020202020204" pitchFamily="34" charset="0"/>
              </a:rPr>
              <a:t>Early intervention in Psychosis Teams </a:t>
            </a:r>
          </a:p>
          <a:p>
            <a:pPr marL="742950" lvl="1" indent="-285750">
              <a:buFont typeface="Courier New" panose="02070309020205020404" pitchFamily="49" charset="0"/>
              <a:buChar char="o"/>
            </a:pPr>
            <a:r>
              <a:rPr lang="en-GB" sz="1600" dirty="0">
                <a:latin typeface="Century Gothic" panose="020B0502020202020204" pitchFamily="34" charset="0"/>
              </a:rPr>
              <a:t>Crisis Resolution Home Treatment Teams</a:t>
            </a:r>
          </a:p>
        </p:txBody>
      </p:sp>
      <p:sp>
        <p:nvSpPr>
          <p:cNvPr id="3" name="Slide Number Placeholder 2">
            <a:extLst>
              <a:ext uri="{FF2B5EF4-FFF2-40B4-BE49-F238E27FC236}">
                <a16:creationId xmlns:a16="http://schemas.microsoft.com/office/drawing/2014/main" id="{E6A1CA77-8843-44A1-91F9-192EBBDE89E5}"/>
              </a:ext>
            </a:extLst>
          </p:cNvPr>
          <p:cNvSpPr>
            <a:spLocks noGrp="1"/>
          </p:cNvSpPr>
          <p:nvPr>
            <p:ph type="sldNum" sz="quarter" idx="12"/>
          </p:nvPr>
        </p:nvSpPr>
        <p:spPr/>
        <p:txBody>
          <a:bodyPr/>
          <a:lstStyle/>
          <a:p>
            <a:fld id="{536DDCD2-168D-49AF-8613-357043AF4033}" type="slidenum">
              <a:rPr lang="en-GB" smtClean="0"/>
              <a:t>16</a:t>
            </a:fld>
            <a:endParaRPr lang="en-GB"/>
          </a:p>
        </p:txBody>
      </p:sp>
    </p:spTree>
    <p:extLst>
      <p:ext uri="{BB962C8B-B14F-4D97-AF65-F5344CB8AC3E}">
        <p14:creationId xmlns:p14="http://schemas.microsoft.com/office/powerpoint/2010/main" val="2300837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39618"/>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ZERO TOLERANCE POLICY</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3" name="Slide Number Placeholder 2">
            <a:extLst>
              <a:ext uri="{FF2B5EF4-FFF2-40B4-BE49-F238E27FC236}">
                <a16:creationId xmlns:a16="http://schemas.microsoft.com/office/drawing/2014/main" id="{81FB4814-B3A9-4AD4-861C-9D2B3AD3E05F}"/>
              </a:ext>
            </a:extLst>
          </p:cNvPr>
          <p:cNvSpPr>
            <a:spLocks noGrp="1"/>
          </p:cNvSpPr>
          <p:nvPr>
            <p:ph type="sldNum" sz="quarter" idx="12"/>
          </p:nvPr>
        </p:nvSpPr>
        <p:spPr/>
        <p:txBody>
          <a:bodyPr/>
          <a:lstStyle/>
          <a:p>
            <a:fld id="{536DDCD2-168D-49AF-8613-357043AF4033}" type="slidenum">
              <a:rPr lang="en-GB" smtClean="0"/>
              <a:t>17</a:t>
            </a:fld>
            <a:endParaRPr lang="en-GB"/>
          </a:p>
        </p:txBody>
      </p:sp>
    </p:spTree>
    <p:extLst>
      <p:ext uri="{BB962C8B-B14F-4D97-AF65-F5344CB8AC3E}">
        <p14:creationId xmlns:p14="http://schemas.microsoft.com/office/powerpoint/2010/main" val="462352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ZERO TOLERANCE POLICY</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2" y="1750973"/>
            <a:ext cx="9998255" cy="1661993"/>
          </a:xfrm>
          <a:prstGeom prst="rect">
            <a:avLst/>
          </a:prstGeom>
          <a:noFill/>
        </p:spPr>
        <p:txBody>
          <a:bodyPr wrap="square" rtlCol="0">
            <a:spAutoFit/>
          </a:bodyPr>
          <a:lstStyle/>
          <a:p>
            <a:pPr marL="285750" indent="-285750">
              <a:buFont typeface="Arial" panose="020B0604020202020204" pitchFamily="34" charset="0"/>
              <a:buChar char="•"/>
            </a:pPr>
            <a:r>
              <a:rPr lang="en-GB" sz="1700" dirty="0">
                <a:latin typeface="Century Gothic" panose="020B0502020202020204" pitchFamily="34" charset="0"/>
              </a:rPr>
              <a:t>A zero tolerance approach to harassment </a:t>
            </a:r>
            <a:r>
              <a:rPr lang="en-GB" sz="1700" u="sng" dirty="0">
                <a:latin typeface="Century Gothic" panose="020B0502020202020204" pitchFamily="34" charset="0"/>
              </a:rPr>
              <a:t>including sexual harassment</a:t>
            </a:r>
            <a:r>
              <a:rPr lang="en-GB" sz="1700" dirty="0">
                <a:latin typeface="Century Gothic" panose="020B0502020202020204" pitchFamily="34" charset="0"/>
              </a:rPr>
              <a:t> meaning that the Students' Union will take action and that action taken will be proportionate to the circumstances.</a:t>
            </a:r>
          </a:p>
          <a:p>
            <a:pPr marL="285750" indent="-285750">
              <a:buFont typeface="Arial" panose="020B0604020202020204" pitchFamily="34" charset="0"/>
              <a:buChar char="•"/>
            </a:pPr>
            <a:endParaRPr lang="en-GB" sz="1700" dirty="0">
              <a:latin typeface="Century Gothic" panose="020B0502020202020204" pitchFamily="34" charset="0"/>
            </a:endParaRPr>
          </a:p>
          <a:p>
            <a:pPr marL="285750" indent="-285750">
              <a:buFont typeface="Arial" panose="020B0604020202020204" pitchFamily="34" charset="0"/>
              <a:buChar char="•"/>
            </a:pPr>
            <a:r>
              <a:rPr lang="en-GB" sz="1700" dirty="0">
                <a:latin typeface="Century Gothic" panose="020B0502020202020204" pitchFamily="34" charset="0"/>
              </a:rPr>
              <a:t>Staff and students are expected to be treated and to treat each other with dignity and respect regardless of:</a:t>
            </a:r>
          </a:p>
        </p:txBody>
      </p:sp>
      <p:graphicFrame>
        <p:nvGraphicFramePr>
          <p:cNvPr id="3" name="Table 2"/>
          <p:cNvGraphicFramePr>
            <a:graphicFrameLocks noGrp="1"/>
          </p:cNvGraphicFramePr>
          <p:nvPr>
            <p:extLst>
              <p:ext uri="{D42A27DB-BD31-4B8C-83A1-F6EECF244321}">
                <p14:modId xmlns:p14="http://schemas.microsoft.com/office/powerpoint/2010/main" val="3941779149"/>
              </p:ext>
            </p:extLst>
          </p:nvPr>
        </p:nvGraphicFramePr>
        <p:xfrm>
          <a:off x="1043189" y="3445935"/>
          <a:ext cx="9504608" cy="2423160"/>
        </p:xfrm>
        <a:graphic>
          <a:graphicData uri="http://schemas.openxmlformats.org/drawingml/2006/table">
            <a:tbl>
              <a:tblPr firstRow="1" bandRow="1">
                <a:tableStyleId>{5C22544A-7EE6-4342-B048-85BDC9FD1C3A}</a:tableStyleId>
              </a:tblPr>
              <a:tblGrid>
                <a:gridCol w="4752304">
                  <a:extLst>
                    <a:ext uri="{9D8B030D-6E8A-4147-A177-3AD203B41FA5}">
                      <a16:colId xmlns:a16="http://schemas.microsoft.com/office/drawing/2014/main" val="20000"/>
                    </a:ext>
                  </a:extLst>
                </a:gridCol>
                <a:gridCol w="4752304">
                  <a:extLst>
                    <a:ext uri="{9D8B030D-6E8A-4147-A177-3AD203B41FA5}">
                      <a16:colId xmlns:a16="http://schemas.microsoft.com/office/drawing/2014/main" val="20001"/>
                    </a:ext>
                  </a:extLst>
                </a:gridCol>
              </a:tblGrid>
              <a:tr h="370840">
                <a:tc>
                  <a:txBody>
                    <a:bodyPr/>
                    <a:lstStyle/>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Gender expression, identity, affirmation or reassignment</a:t>
                      </a:r>
                    </a:p>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Race, ethnic origin or national origin</a:t>
                      </a:r>
                    </a:p>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Age</a:t>
                      </a:r>
                    </a:p>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Socio-economic background</a:t>
                      </a:r>
                    </a:p>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Disability</a:t>
                      </a:r>
                    </a:p>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Religious beliefs or affiliations, or absence of religious beliefs or affiliations</a:t>
                      </a:r>
                    </a:p>
                    <a:p>
                      <a:endParaRPr lang="en-GB" sz="1700" b="0" dirty="0">
                        <a:solidFill>
                          <a:schemeClr val="tx1"/>
                        </a:solidFill>
                      </a:endParaRPr>
                    </a:p>
                  </a:txBody>
                  <a:tcPr>
                    <a:noFill/>
                  </a:tcPr>
                </a:tc>
                <a:tc>
                  <a:txBody>
                    <a:bodyPr/>
                    <a:lstStyle/>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Political beliefs or affiliations</a:t>
                      </a:r>
                    </a:p>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Family circumstances, including maternity and paternity</a:t>
                      </a:r>
                    </a:p>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Marital or civil partnership status</a:t>
                      </a:r>
                    </a:p>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Pregnancy and maternity</a:t>
                      </a:r>
                    </a:p>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Sexual orientation</a:t>
                      </a:r>
                    </a:p>
                    <a:p>
                      <a:pPr marL="285750" indent="-285750">
                        <a:buFont typeface="Courier New" panose="02070309020205020404" pitchFamily="49" charset="0"/>
                        <a:buChar char="o"/>
                      </a:pPr>
                      <a:r>
                        <a:rPr lang="en-GB" sz="1700" b="0" dirty="0">
                          <a:solidFill>
                            <a:schemeClr val="tx1"/>
                          </a:solidFill>
                          <a:latin typeface="Century Gothic" panose="020B0502020202020204" pitchFamily="34" charset="0"/>
                        </a:rPr>
                        <a:t>Sex</a:t>
                      </a:r>
                    </a:p>
                    <a:p>
                      <a:endParaRPr lang="en-GB" sz="1700" b="0" dirty="0">
                        <a:solidFill>
                          <a:schemeClr val="tx1"/>
                        </a:solidFill>
                      </a:endParaRPr>
                    </a:p>
                  </a:txBody>
                  <a:tcPr>
                    <a:noFill/>
                  </a:tcPr>
                </a:tc>
                <a:extLst>
                  <a:ext uri="{0D108BD9-81ED-4DB2-BD59-A6C34878D82A}">
                    <a16:rowId xmlns:a16="http://schemas.microsoft.com/office/drawing/2014/main" val="10000"/>
                  </a:ext>
                </a:extLst>
              </a:tr>
            </a:tbl>
          </a:graphicData>
        </a:graphic>
      </p:graphicFrame>
      <p:sp>
        <p:nvSpPr>
          <p:cNvPr id="6" name="Slide Number Placeholder 5">
            <a:extLst>
              <a:ext uri="{FF2B5EF4-FFF2-40B4-BE49-F238E27FC236}">
                <a16:creationId xmlns:a16="http://schemas.microsoft.com/office/drawing/2014/main" id="{6B0A3358-42F2-4FEC-8E5F-66802E813C03}"/>
              </a:ext>
            </a:extLst>
          </p:cNvPr>
          <p:cNvSpPr>
            <a:spLocks noGrp="1"/>
          </p:cNvSpPr>
          <p:nvPr>
            <p:ph type="sldNum" sz="quarter" idx="12"/>
          </p:nvPr>
        </p:nvSpPr>
        <p:spPr/>
        <p:txBody>
          <a:bodyPr/>
          <a:lstStyle/>
          <a:p>
            <a:fld id="{536DDCD2-168D-49AF-8613-357043AF4033}" type="slidenum">
              <a:rPr lang="en-GB" smtClean="0"/>
              <a:t>18</a:t>
            </a:fld>
            <a:endParaRPr lang="en-GB"/>
          </a:p>
        </p:txBody>
      </p:sp>
    </p:spTree>
    <p:extLst>
      <p:ext uri="{BB962C8B-B14F-4D97-AF65-F5344CB8AC3E}">
        <p14:creationId xmlns:p14="http://schemas.microsoft.com/office/powerpoint/2010/main" val="4081629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THE LAW</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3" y="1649583"/>
            <a:ext cx="9998255" cy="4262705"/>
          </a:xfrm>
          <a:prstGeom prst="rect">
            <a:avLst/>
          </a:prstGeom>
          <a:noFill/>
        </p:spPr>
        <p:txBody>
          <a:bodyPr wrap="square" rtlCol="0">
            <a:spAutoFit/>
          </a:bodyPr>
          <a:lstStyle/>
          <a:p>
            <a:r>
              <a:rPr lang="en-GB" sz="2000" b="1" dirty="0">
                <a:latin typeface="Century Gothic" panose="020B0502020202020204" pitchFamily="34" charset="0"/>
              </a:rPr>
              <a:t>SEXUAL OFFENCES ACT 2003</a:t>
            </a:r>
          </a:p>
          <a:p>
            <a:pPr marL="285750" indent="-285750">
              <a:buFont typeface="Arial" panose="020B0604020202020204" pitchFamily="34" charset="0"/>
              <a:buChar char="•"/>
            </a:pPr>
            <a:endParaRPr lang="en-GB" dirty="0">
              <a:latin typeface="Century Gothic" panose="020B0502020202020204" pitchFamily="34" charset="0"/>
            </a:endParaRPr>
          </a:p>
          <a:p>
            <a:pPr marL="285750" indent="-285750">
              <a:buFont typeface="Arial" panose="020B0604020202020204" pitchFamily="34" charset="0"/>
              <a:buChar char="•"/>
            </a:pPr>
            <a:r>
              <a:rPr lang="en-GB" b="1" dirty="0">
                <a:latin typeface="Century Gothic" panose="020B0502020202020204" pitchFamily="34" charset="0"/>
              </a:rPr>
              <a:t>Sexual assault </a:t>
            </a:r>
          </a:p>
          <a:p>
            <a:pPr marL="285750" indent="-285750">
              <a:buFont typeface="Arial" panose="020B0604020202020204" pitchFamily="34" charset="0"/>
              <a:buChar char="•"/>
            </a:pPr>
            <a:endParaRPr lang="en-GB" dirty="0">
              <a:latin typeface="Century Gothic" panose="020B0502020202020204" pitchFamily="34" charset="0"/>
            </a:endParaRPr>
          </a:p>
          <a:p>
            <a:pPr marL="285750" indent="-285750">
              <a:buFont typeface="Arial" panose="020B0604020202020204" pitchFamily="34" charset="0"/>
              <a:buChar char="•"/>
            </a:pPr>
            <a:r>
              <a:rPr lang="en-GB" b="1" dirty="0">
                <a:latin typeface="Century Gothic" panose="020B0502020202020204" pitchFamily="34" charset="0"/>
              </a:rPr>
              <a:t>Coercion and controlling behaviour</a:t>
            </a:r>
            <a:br>
              <a:rPr lang="en-GB" b="1" dirty="0">
                <a:latin typeface="Century Gothic" panose="020B0502020202020204" pitchFamily="34" charset="0"/>
              </a:rPr>
            </a:br>
            <a:endParaRPr lang="en-GB" b="1" dirty="0">
              <a:latin typeface="Century Gothic" panose="020B0502020202020204" pitchFamily="34" charset="0"/>
            </a:endParaRPr>
          </a:p>
          <a:p>
            <a:pPr marL="742950" lvl="1" indent="-285750">
              <a:buFont typeface="Courier New" panose="02070309020205020404" pitchFamily="49" charset="0"/>
              <a:buChar char="o"/>
            </a:pPr>
            <a:r>
              <a:rPr lang="en-GB" dirty="0">
                <a:latin typeface="Century Gothic" panose="020B0502020202020204" pitchFamily="34" charset="0"/>
              </a:rPr>
              <a:t>Coercive behaviour is: a continuing act or a pattern of acts of assault, threats, humiliation and intimidation or other abuse that is used to harm, punish, or frighten their victim.</a:t>
            </a:r>
          </a:p>
          <a:p>
            <a:pPr lvl="1"/>
            <a:endParaRPr lang="en-GB" dirty="0">
              <a:latin typeface="Century Gothic" panose="020B0502020202020204" pitchFamily="34" charset="0"/>
            </a:endParaRPr>
          </a:p>
          <a:p>
            <a:pPr marL="742950" lvl="1" indent="-285750">
              <a:buFont typeface="Courier New" panose="02070309020205020404" pitchFamily="49" charset="0"/>
              <a:buChar char="o"/>
            </a:pPr>
            <a:r>
              <a:rPr lang="en-GB" dirty="0">
                <a:latin typeface="Century Gothic" panose="020B0502020202020204" pitchFamily="34" charset="0"/>
              </a:rPr>
              <a:t>Controlling behaviour is: a range of acts designed to make a person subordinate and/or dependent by isolating them from sources of support, exploiting them for personal gain, depriving them of independence, resistance and escape and regulating their everyday behaviour. </a:t>
            </a:r>
          </a:p>
          <a:p>
            <a:pPr marL="285750" indent="-285750">
              <a:buFont typeface="Arial" panose="020B0604020202020204" pitchFamily="34" charset="0"/>
              <a:buChar char="•"/>
            </a:pPr>
            <a:endParaRPr lang="en-GB" sz="1700"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0C23915C-20BB-4350-8675-AC58179CAC34}"/>
              </a:ext>
            </a:extLst>
          </p:cNvPr>
          <p:cNvSpPr>
            <a:spLocks noGrp="1"/>
          </p:cNvSpPr>
          <p:nvPr>
            <p:ph type="sldNum" sz="quarter" idx="12"/>
          </p:nvPr>
        </p:nvSpPr>
        <p:spPr/>
        <p:txBody>
          <a:bodyPr/>
          <a:lstStyle/>
          <a:p>
            <a:fld id="{536DDCD2-168D-49AF-8613-357043AF4033}" type="slidenum">
              <a:rPr lang="en-GB" smtClean="0"/>
              <a:t>19</a:t>
            </a:fld>
            <a:endParaRPr lang="en-GB"/>
          </a:p>
        </p:txBody>
      </p:sp>
    </p:spTree>
    <p:extLst>
      <p:ext uri="{BB962C8B-B14F-4D97-AF65-F5344CB8AC3E}">
        <p14:creationId xmlns:p14="http://schemas.microsoft.com/office/powerpoint/2010/main" val="695359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SPORTS CLUB &amp; SOCIETY </a:t>
            </a:r>
          </a:p>
          <a:p>
            <a:pPr algn="ctr"/>
            <a:r>
              <a:rPr lang="en-GB" sz="4400" b="1" dirty="0">
                <a:latin typeface="Century Gothic" panose="020B0502020202020204" pitchFamily="34" charset="0"/>
              </a:rPr>
              <a:t>WELFARE TRAINING – 2021/22</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304774" y="2767280"/>
            <a:ext cx="9582451" cy="1569660"/>
          </a:xfrm>
          <a:prstGeom prst="rect">
            <a:avLst/>
          </a:prstGeom>
          <a:noFill/>
        </p:spPr>
        <p:txBody>
          <a:bodyPr wrap="square" rtlCol="0">
            <a:spAutoFit/>
          </a:bodyPr>
          <a:lstStyle/>
          <a:p>
            <a:pPr algn="ctr"/>
            <a:r>
              <a:rPr lang="en-GB" sz="2400" b="1" dirty="0">
                <a:latin typeface="Century Gothic" panose="020B0502020202020204" pitchFamily="34" charset="0"/>
              </a:rPr>
              <a:t>Trigger Warning </a:t>
            </a:r>
            <a:br>
              <a:rPr lang="en-GB" sz="2400" b="1" dirty="0">
                <a:latin typeface="Century Gothic" panose="020B0502020202020204" pitchFamily="34" charset="0"/>
              </a:rPr>
            </a:br>
            <a:br>
              <a:rPr lang="en-GB" sz="2400" b="1" dirty="0">
                <a:latin typeface="Century Gothic" panose="020B0502020202020204" pitchFamily="34" charset="0"/>
              </a:rPr>
            </a:br>
            <a:r>
              <a:rPr lang="en-GB" sz="2400" dirty="0">
                <a:latin typeface="Century Gothic" panose="020B0502020202020204" pitchFamily="34" charset="0"/>
              </a:rPr>
              <a:t>This presentation contains potentially triggering themes such as mental health, sexual assault and coercion. </a:t>
            </a:r>
          </a:p>
        </p:txBody>
      </p:sp>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a:extLst>
              <a:ext uri="{FF2B5EF4-FFF2-40B4-BE49-F238E27FC236}">
                <a16:creationId xmlns:a16="http://schemas.microsoft.com/office/drawing/2014/main" id="{925C8048-4451-44F8-B32C-D458C5CAB3D5}"/>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3" name="Slide Number Placeholder 2">
            <a:extLst>
              <a:ext uri="{FF2B5EF4-FFF2-40B4-BE49-F238E27FC236}">
                <a16:creationId xmlns:a16="http://schemas.microsoft.com/office/drawing/2014/main" id="{05CE5E69-3D37-42A4-899D-6BF57EC22A55}"/>
              </a:ext>
            </a:extLst>
          </p:cNvPr>
          <p:cNvSpPr>
            <a:spLocks noGrp="1"/>
          </p:cNvSpPr>
          <p:nvPr>
            <p:ph type="sldNum" sz="quarter" idx="12"/>
          </p:nvPr>
        </p:nvSpPr>
        <p:spPr/>
        <p:txBody>
          <a:bodyPr/>
          <a:lstStyle/>
          <a:p>
            <a:fld id="{536DDCD2-168D-49AF-8613-357043AF4033}" type="slidenum">
              <a:rPr lang="en-GB" smtClean="0"/>
              <a:t>2</a:t>
            </a:fld>
            <a:endParaRPr lang="en-GB" dirty="0"/>
          </a:p>
        </p:txBody>
      </p:sp>
    </p:spTree>
    <p:extLst>
      <p:ext uri="{BB962C8B-B14F-4D97-AF65-F5344CB8AC3E}">
        <p14:creationId xmlns:p14="http://schemas.microsoft.com/office/powerpoint/2010/main" val="2953788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THE LAW</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3" y="2307533"/>
            <a:ext cx="9998255" cy="2508379"/>
          </a:xfrm>
          <a:prstGeom prst="rect">
            <a:avLst/>
          </a:prstGeom>
          <a:noFill/>
        </p:spPr>
        <p:txBody>
          <a:bodyPr wrap="square" rtlCol="0">
            <a:spAutoFit/>
          </a:bodyPr>
          <a:lstStyle/>
          <a:p>
            <a:r>
              <a:rPr lang="en-GB" sz="2000" b="1" dirty="0">
                <a:latin typeface="Century Gothic" panose="020B0502020202020204" pitchFamily="34" charset="0"/>
              </a:rPr>
              <a:t>CRIMINAL JUSTICE AND COURTS ACT 2015</a:t>
            </a:r>
          </a:p>
          <a:p>
            <a:endParaRPr lang="en-GB" sz="2000" b="1" dirty="0">
              <a:latin typeface="Century Gothic" panose="020B0502020202020204" pitchFamily="34" charset="0"/>
            </a:endParaRPr>
          </a:p>
          <a:p>
            <a:pPr marL="285750" indent="-285750">
              <a:buFont typeface="Wingdings" panose="05000000000000000000" pitchFamily="2" charset="2"/>
              <a:buChar char="§"/>
            </a:pPr>
            <a:r>
              <a:rPr lang="en-GB" sz="2000" b="1" dirty="0">
                <a:latin typeface="Century Gothic" panose="020B0502020202020204" pitchFamily="34" charset="0"/>
              </a:rPr>
              <a:t>Revenge porn</a:t>
            </a:r>
            <a:br>
              <a:rPr lang="en-GB" sz="2000" b="1" dirty="0">
                <a:latin typeface="Century Gothic" panose="020B0502020202020204" pitchFamily="34" charset="0"/>
              </a:rPr>
            </a:br>
            <a:endParaRPr lang="en-GB" sz="2000" b="1" dirty="0">
              <a:latin typeface="Century Gothic" panose="020B0502020202020204" pitchFamily="34" charset="0"/>
            </a:endParaRPr>
          </a:p>
          <a:p>
            <a:pPr marL="742950" lvl="1" indent="-285750">
              <a:buFont typeface="Courier New" panose="02070309020205020404" pitchFamily="49" charset="0"/>
              <a:buChar char="o"/>
            </a:pPr>
            <a:r>
              <a:rPr lang="en-GB" sz="2000" dirty="0">
                <a:latin typeface="Century Gothic" panose="020B0502020202020204" pitchFamily="34" charset="0"/>
              </a:rPr>
              <a:t>It is illegal for someone to share an explicit photo or film if there is no consent of someone who appears in the photo or film, and with the intention of causing that person distress.</a:t>
            </a:r>
          </a:p>
          <a:p>
            <a:pPr marL="285750" indent="-285750">
              <a:buFont typeface="Arial" panose="020B0604020202020204" pitchFamily="34" charset="0"/>
              <a:buChar char="•"/>
            </a:pPr>
            <a:endParaRPr lang="en-GB" sz="1700"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E3556D60-4998-4FAF-9672-5410BD2908A5}"/>
              </a:ext>
            </a:extLst>
          </p:cNvPr>
          <p:cNvSpPr>
            <a:spLocks noGrp="1"/>
          </p:cNvSpPr>
          <p:nvPr>
            <p:ph type="sldNum" sz="quarter" idx="12"/>
          </p:nvPr>
        </p:nvSpPr>
        <p:spPr/>
        <p:txBody>
          <a:bodyPr/>
          <a:lstStyle/>
          <a:p>
            <a:fld id="{536DDCD2-168D-49AF-8613-357043AF4033}" type="slidenum">
              <a:rPr lang="en-GB" smtClean="0"/>
              <a:t>20</a:t>
            </a:fld>
            <a:endParaRPr lang="en-GB"/>
          </a:p>
        </p:txBody>
      </p:sp>
    </p:spTree>
    <p:extLst>
      <p:ext uri="{BB962C8B-B14F-4D97-AF65-F5344CB8AC3E}">
        <p14:creationId xmlns:p14="http://schemas.microsoft.com/office/powerpoint/2010/main" val="1435086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39618"/>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SUPPORT SERVICES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3" name="Slide Number Placeholder 2">
            <a:extLst>
              <a:ext uri="{FF2B5EF4-FFF2-40B4-BE49-F238E27FC236}">
                <a16:creationId xmlns:a16="http://schemas.microsoft.com/office/drawing/2014/main" id="{05E5572F-D0C9-40C9-8D82-E55EAE13D3B0}"/>
              </a:ext>
            </a:extLst>
          </p:cNvPr>
          <p:cNvSpPr>
            <a:spLocks noGrp="1"/>
          </p:cNvSpPr>
          <p:nvPr>
            <p:ph type="sldNum" sz="quarter" idx="12"/>
          </p:nvPr>
        </p:nvSpPr>
        <p:spPr/>
        <p:txBody>
          <a:bodyPr/>
          <a:lstStyle/>
          <a:p>
            <a:fld id="{536DDCD2-168D-49AF-8613-357043AF4033}" type="slidenum">
              <a:rPr lang="en-GB" smtClean="0"/>
              <a:t>21</a:t>
            </a:fld>
            <a:endParaRPr lang="en-GB"/>
          </a:p>
        </p:txBody>
      </p:sp>
    </p:spTree>
    <p:extLst>
      <p:ext uri="{BB962C8B-B14F-4D97-AF65-F5344CB8AC3E}">
        <p14:creationId xmlns:p14="http://schemas.microsoft.com/office/powerpoint/2010/main" val="3588268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SU ADVICE</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592428" y="1803981"/>
            <a:ext cx="10882648" cy="3754874"/>
          </a:xfrm>
          <a:prstGeom prst="rect">
            <a:avLst/>
          </a:prstGeom>
          <a:noFill/>
        </p:spPr>
        <p:txBody>
          <a:bodyPr wrap="square" rtlCol="0">
            <a:spAutoFit/>
          </a:bodyPr>
          <a:lstStyle/>
          <a:p>
            <a:pPr marL="342900" indent="-342900">
              <a:buFont typeface="Wingdings" panose="05000000000000000000" pitchFamily="2" charset="2"/>
              <a:buChar char="§"/>
            </a:pPr>
            <a:r>
              <a:rPr lang="en-GB" sz="1700" dirty="0">
                <a:latin typeface="Century Gothic" panose="020B0502020202020204" pitchFamily="34" charset="0"/>
              </a:rPr>
              <a:t>SU Advice is a free, confidential and impartial advice service available to students. </a:t>
            </a:r>
          </a:p>
          <a:p>
            <a:pPr marL="342900" indent="-342900">
              <a:buFont typeface="Wingdings" panose="05000000000000000000" pitchFamily="2" charset="2"/>
              <a:buChar char="§"/>
            </a:pPr>
            <a:endParaRPr lang="en-GB" sz="1700" dirty="0">
              <a:latin typeface="Century Gothic" panose="020B0502020202020204" pitchFamily="34" charset="0"/>
            </a:endParaRPr>
          </a:p>
          <a:p>
            <a:pPr marL="342900" indent="-342900">
              <a:buFont typeface="Wingdings" panose="05000000000000000000" pitchFamily="2" charset="2"/>
              <a:buChar char="§"/>
            </a:pPr>
            <a:r>
              <a:rPr lang="en-GB" sz="1700" dirty="0">
                <a:latin typeface="Century Gothic" panose="020B0502020202020204" pitchFamily="34" charset="0"/>
              </a:rPr>
              <a:t>Provide information and advice on things affecting a student’s welfare, e.g. academic stress or issues, housing concerns, health and wellbeing issues, bullying, harassment</a:t>
            </a:r>
          </a:p>
          <a:p>
            <a:pPr marL="342900" indent="-342900">
              <a:buFont typeface="Wingdings" panose="05000000000000000000" pitchFamily="2" charset="2"/>
              <a:buChar char="§"/>
            </a:pPr>
            <a:endParaRPr lang="en-GB" sz="1700" dirty="0">
              <a:latin typeface="Century Gothic" panose="020B0502020202020204" pitchFamily="34" charset="0"/>
            </a:endParaRPr>
          </a:p>
          <a:p>
            <a:pPr marL="342900" indent="-342900">
              <a:buFont typeface="Wingdings" panose="05000000000000000000" pitchFamily="2" charset="2"/>
              <a:buChar char="§"/>
            </a:pPr>
            <a:r>
              <a:rPr lang="en-GB" sz="1700" dirty="0">
                <a:latin typeface="Century Gothic" panose="020B0502020202020204" pitchFamily="34" charset="0"/>
              </a:rPr>
              <a:t>They are not trained counsellors but can provide listening support and referrals to appropriate campus and local services.</a:t>
            </a:r>
          </a:p>
          <a:p>
            <a:pPr marL="342900" indent="-342900">
              <a:buFont typeface="Wingdings" panose="05000000000000000000" pitchFamily="2" charset="2"/>
              <a:buChar char="§"/>
            </a:pPr>
            <a:endParaRPr lang="en-GB" sz="1700" dirty="0">
              <a:latin typeface="Century Gothic" panose="020B0502020202020204" pitchFamily="34" charset="0"/>
            </a:endParaRPr>
          </a:p>
          <a:p>
            <a:pPr marL="342900" indent="-342900">
              <a:buFont typeface="Wingdings" panose="05000000000000000000" pitchFamily="2" charset="2"/>
              <a:buChar char="§"/>
            </a:pPr>
            <a:r>
              <a:rPr lang="en-GB" sz="1700" dirty="0">
                <a:latin typeface="Century Gothic" panose="020B0502020202020204" pitchFamily="34" charset="0"/>
              </a:rPr>
              <a:t>If you are concerned about a club member’s wellbeing but not sure what action to take they are happy to discuss this with you.</a:t>
            </a:r>
          </a:p>
          <a:p>
            <a:pPr marL="342900" indent="-342900">
              <a:buFont typeface="Wingdings" panose="05000000000000000000" pitchFamily="2" charset="2"/>
              <a:buChar char="§"/>
            </a:pPr>
            <a:endParaRPr lang="en-GB" sz="1700" dirty="0">
              <a:latin typeface="Century Gothic" panose="020B0502020202020204" pitchFamily="34" charset="0"/>
            </a:endParaRPr>
          </a:p>
          <a:p>
            <a:pPr marL="342900" indent="-342900">
              <a:buFont typeface="Wingdings" panose="05000000000000000000" pitchFamily="2" charset="2"/>
              <a:buChar char="§"/>
            </a:pPr>
            <a:r>
              <a:rPr lang="en-GB" sz="1700" dirty="0">
                <a:latin typeface="Century Gothic" panose="020B0502020202020204" pitchFamily="34" charset="0"/>
              </a:rPr>
              <a:t>SU Advice have made themselves available for virtual appointments during this time, and can be contacted via email at </a:t>
            </a:r>
            <a:r>
              <a:rPr lang="en-GB" sz="1700" dirty="0">
                <a:latin typeface="Century Gothic" panose="020B0502020202020204" pitchFamily="34" charset="0"/>
                <a:hlinkClick r:id="rId6"/>
              </a:rPr>
              <a:t>suadvice@essex.ac.uk</a:t>
            </a:r>
            <a:r>
              <a:rPr lang="en-GB" sz="1700" dirty="0">
                <a:latin typeface="Century Gothic" panose="020B0502020202020204" pitchFamily="34" charset="0"/>
              </a:rPr>
              <a:t> or phone </a:t>
            </a:r>
            <a:r>
              <a:rPr lang="en-GB" sz="1700" b="1" dirty="0">
                <a:latin typeface="Century Gothic" panose="020B0502020202020204" pitchFamily="34" charset="0"/>
              </a:rPr>
              <a:t>01206 874034</a:t>
            </a:r>
            <a:r>
              <a:rPr lang="en-GB" sz="1700" dirty="0">
                <a:latin typeface="Century Gothic" panose="020B0502020202020204" pitchFamily="34" charset="0"/>
              </a:rPr>
              <a:t> . SU Advice are based on Square 3, Monday to Friday 10am-4pm during term time and 1-4pm during vacations.</a:t>
            </a:r>
          </a:p>
        </p:txBody>
      </p:sp>
      <p:sp>
        <p:nvSpPr>
          <p:cNvPr id="9" name="TextBox 8">
            <a:extLst>
              <a:ext uri="{FF2B5EF4-FFF2-40B4-BE49-F238E27FC236}">
                <a16:creationId xmlns:a16="http://schemas.microsoft.com/office/drawing/2014/main" id="{3E4F4A67-66D1-4F3E-B0DC-6D1E321B51AF}"/>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3" name="Slide Number Placeholder 2">
            <a:extLst>
              <a:ext uri="{FF2B5EF4-FFF2-40B4-BE49-F238E27FC236}">
                <a16:creationId xmlns:a16="http://schemas.microsoft.com/office/drawing/2014/main" id="{7A5F599E-AD24-49A6-936C-04184B24F9BA}"/>
              </a:ext>
            </a:extLst>
          </p:cNvPr>
          <p:cNvSpPr>
            <a:spLocks noGrp="1"/>
          </p:cNvSpPr>
          <p:nvPr>
            <p:ph type="sldNum" sz="quarter" idx="12"/>
          </p:nvPr>
        </p:nvSpPr>
        <p:spPr/>
        <p:txBody>
          <a:bodyPr/>
          <a:lstStyle/>
          <a:p>
            <a:fld id="{536DDCD2-168D-49AF-8613-357043AF4033}" type="slidenum">
              <a:rPr lang="en-GB" smtClean="0"/>
              <a:t>22</a:t>
            </a:fld>
            <a:endParaRPr lang="en-GB"/>
          </a:p>
        </p:txBody>
      </p:sp>
    </p:spTree>
    <p:extLst>
      <p:ext uri="{BB962C8B-B14F-4D97-AF65-F5344CB8AC3E}">
        <p14:creationId xmlns:p14="http://schemas.microsoft.com/office/powerpoint/2010/main" val="36597693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SWIS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798490" y="1764225"/>
            <a:ext cx="10444766" cy="3970318"/>
          </a:xfrm>
          <a:prstGeom prst="rect">
            <a:avLst/>
          </a:prstGeom>
          <a:noFill/>
        </p:spPr>
        <p:txBody>
          <a:bodyPr wrap="square" rtlCol="0">
            <a:spAutoFit/>
          </a:bodyPr>
          <a:lstStyle/>
          <a:p>
            <a:pPr marL="342900" indent="-342900">
              <a:buFont typeface="Wingdings" panose="05000000000000000000" pitchFamily="2" charset="2"/>
              <a:buChar char="§"/>
            </a:pPr>
            <a:r>
              <a:rPr lang="en-GB" dirty="0">
                <a:latin typeface="Century Gothic" panose="020B0502020202020204" pitchFamily="34" charset="0"/>
                <a:hlinkClick r:id="rId6"/>
              </a:rPr>
              <a:t>Student Wellbeing and Inclusivity Service</a:t>
            </a:r>
            <a:r>
              <a:rPr lang="en-GB" dirty="0">
                <a:latin typeface="Century Gothic" panose="020B0502020202020204" pitchFamily="34" charset="0"/>
              </a:rPr>
              <a:t> provides access to Wellbeing and Disability support. </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They provide confidential support and advice with personal and emotional difficulties and can support with referrals to counselling. </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They also provide advice and information about disabilities, specific learning difficulties, including dyslexia, mental health conditions and other medical conditions.</a:t>
            </a:r>
          </a:p>
          <a:p>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SWIS are currently operating a remote drop-in support service - Monday to Friday 9:30am-4pm</a:t>
            </a:r>
          </a:p>
          <a:p>
            <a:pPr marL="342900" indent="-342900">
              <a:buFont typeface="Wingdings" panose="05000000000000000000" pitchFamily="2" charset="2"/>
              <a:buChar char="§"/>
            </a:pPr>
            <a:endParaRPr lang="en-GB" dirty="0">
              <a:latin typeface="Century Gothic" panose="020B0502020202020204" pitchFamily="34" charset="0"/>
            </a:endParaRPr>
          </a:p>
          <a:p>
            <a:pPr lvl="1"/>
            <a:r>
              <a:rPr lang="en-GB" b="1" dirty="0">
                <a:latin typeface="Century Gothic" panose="020B0502020202020204" pitchFamily="34" charset="0"/>
              </a:rPr>
              <a:t>Tel:</a:t>
            </a:r>
            <a:r>
              <a:rPr lang="en-GB" dirty="0">
                <a:latin typeface="Century Gothic" panose="020B0502020202020204" pitchFamily="34" charset="0"/>
              </a:rPr>
              <a:t> 01206 874000</a:t>
            </a:r>
          </a:p>
          <a:p>
            <a:pPr lvl="1"/>
            <a:r>
              <a:rPr lang="en-GB" b="1" dirty="0">
                <a:latin typeface="Century Gothic" panose="020B0502020202020204" pitchFamily="34" charset="0"/>
              </a:rPr>
              <a:t>Email:</a:t>
            </a:r>
            <a:r>
              <a:rPr lang="en-GB" dirty="0">
                <a:latin typeface="Century Gothic" panose="020B0502020202020204" pitchFamily="34" charset="0"/>
              </a:rPr>
              <a:t> </a:t>
            </a:r>
            <a:r>
              <a:rPr lang="en-GB" dirty="0">
                <a:latin typeface="Century Gothic" panose="020B0502020202020204" pitchFamily="34" charset="0"/>
                <a:hlinkClick r:id="rId7"/>
              </a:rPr>
              <a:t>askthehub@essex.ac.uk</a:t>
            </a:r>
            <a:r>
              <a:rPr lang="en-GB" dirty="0">
                <a:latin typeface="Century Gothic" panose="020B0502020202020204" pitchFamily="34" charset="0"/>
              </a:rPr>
              <a:t> </a:t>
            </a:r>
          </a:p>
        </p:txBody>
      </p:sp>
      <p:sp>
        <p:nvSpPr>
          <p:cNvPr id="3" name="Slide Number Placeholder 2">
            <a:extLst>
              <a:ext uri="{FF2B5EF4-FFF2-40B4-BE49-F238E27FC236}">
                <a16:creationId xmlns:a16="http://schemas.microsoft.com/office/drawing/2014/main" id="{D2C9D65E-FE4C-4C9F-B59D-4A3CF7117303}"/>
              </a:ext>
            </a:extLst>
          </p:cNvPr>
          <p:cNvSpPr>
            <a:spLocks noGrp="1"/>
          </p:cNvSpPr>
          <p:nvPr>
            <p:ph type="sldNum" sz="quarter" idx="12"/>
          </p:nvPr>
        </p:nvSpPr>
        <p:spPr/>
        <p:txBody>
          <a:bodyPr/>
          <a:lstStyle/>
          <a:p>
            <a:fld id="{536DDCD2-168D-49AF-8613-357043AF4033}" type="slidenum">
              <a:rPr lang="en-GB" smtClean="0"/>
              <a:t>23</a:t>
            </a:fld>
            <a:endParaRPr lang="en-GB"/>
          </a:p>
        </p:txBody>
      </p:sp>
    </p:spTree>
    <p:extLst>
      <p:ext uri="{BB962C8B-B14F-4D97-AF65-F5344CB8AC3E}">
        <p14:creationId xmlns:p14="http://schemas.microsoft.com/office/powerpoint/2010/main" val="1652274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MIND</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798490" y="1764225"/>
            <a:ext cx="10444766" cy="3970318"/>
          </a:xfrm>
          <a:prstGeom prst="rect">
            <a:avLst/>
          </a:prstGeom>
          <a:noFill/>
        </p:spPr>
        <p:txBody>
          <a:bodyPr wrap="square" rtlCol="0">
            <a:spAutoFit/>
          </a:bodyPr>
          <a:lstStyle/>
          <a:p>
            <a:pPr marL="342900" indent="-342900">
              <a:buFont typeface="Wingdings" panose="05000000000000000000" pitchFamily="2" charset="2"/>
              <a:buChar char="§"/>
            </a:pPr>
            <a:r>
              <a:rPr lang="en-US" dirty="0">
                <a:latin typeface="Century Gothic" panose="020B0502020202020204" pitchFamily="34" charset="0"/>
              </a:rPr>
              <a:t>Mind is a mental health charity in England and Wales that offers information and advice to people with mental health problems and lobbies government and local authorities on their behalf.</a:t>
            </a:r>
            <a:br>
              <a:rPr lang="en-US" dirty="0">
                <a:latin typeface="Century Gothic" panose="020B0502020202020204" pitchFamily="34" charset="0"/>
              </a:rPr>
            </a:b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They have an </a:t>
            </a:r>
            <a:r>
              <a:rPr lang="en-US" b="1" dirty="0">
                <a:latin typeface="Century Gothic" panose="020B0502020202020204" pitchFamily="34" charset="0"/>
              </a:rPr>
              <a:t>Infoline</a:t>
            </a:r>
            <a:r>
              <a:rPr lang="en-US" dirty="0">
                <a:latin typeface="Century Gothic" panose="020B0502020202020204" pitchFamily="34" charset="0"/>
              </a:rPr>
              <a:t>, which offers callers confidential help for the price of a local call – 01206 764600 for the Mid and North East Essex line. </a:t>
            </a:r>
            <a:br>
              <a:rPr lang="en-US" dirty="0">
                <a:latin typeface="Century Gothic" panose="020B0502020202020204" pitchFamily="34" charset="0"/>
              </a:rPr>
            </a:b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They also have a </a:t>
            </a:r>
            <a:r>
              <a:rPr lang="en-US" b="1" dirty="0">
                <a:latin typeface="Century Gothic" panose="020B0502020202020204" pitchFamily="34" charset="0"/>
              </a:rPr>
              <a:t>Legal Line</a:t>
            </a:r>
            <a:r>
              <a:rPr lang="en-US" dirty="0">
                <a:latin typeface="Century Gothic" panose="020B0502020202020204" pitchFamily="34" charset="0"/>
              </a:rPr>
              <a:t>, which provides information on mental health related law to the public, service users, family members/</a:t>
            </a:r>
            <a:r>
              <a:rPr lang="en-US" dirty="0" err="1">
                <a:latin typeface="Century Gothic" panose="020B0502020202020204" pitchFamily="34" charset="0"/>
              </a:rPr>
              <a:t>carers</a:t>
            </a:r>
            <a:r>
              <a:rPr lang="en-US" dirty="0">
                <a:latin typeface="Century Gothic" panose="020B0502020202020204" pitchFamily="34" charset="0"/>
              </a:rPr>
              <a:t>, mental health professionals and mental health advocates – 0300 466 6463.</a:t>
            </a:r>
            <a:br>
              <a:rPr lang="en-US" dirty="0">
                <a:latin typeface="Century Gothic" panose="020B0502020202020204" pitchFamily="34" charset="0"/>
              </a:rPr>
            </a:b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hlinkClick r:id="rId6"/>
              </a:rPr>
              <a:t>https://www.mind.org.uk/</a:t>
            </a:r>
            <a:endParaRPr lang="en-US" dirty="0">
              <a:latin typeface="Century Gothic" panose="020B0502020202020204" pitchFamily="34" charset="0"/>
            </a:endParaRPr>
          </a:p>
          <a:p>
            <a:pPr marL="285750" indent="-285750">
              <a:buFont typeface="Arial" panose="020B0604020202020204" pitchFamily="34" charset="0"/>
              <a:buChar char="•"/>
            </a:pPr>
            <a:endParaRPr lang="en-US" dirty="0">
              <a:latin typeface="Century Gothic" panose="020B0502020202020204" pitchFamily="34" charset="0"/>
            </a:endParaRPr>
          </a:p>
          <a:p>
            <a:pPr marL="342900" indent="-342900">
              <a:buFont typeface="Wingdings" panose="05000000000000000000" pitchFamily="2" charset="2"/>
              <a:buChar char="§"/>
            </a:pPr>
            <a:endParaRPr lang="en-GB"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E9CB09A6-33AC-4C97-9247-85FD95CCBCFA}"/>
              </a:ext>
            </a:extLst>
          </p:cNvPr>
          <p:cNvSpPr>
            <a:spLocks noGrp="1"/>
          </p:cNvSpPr>
          <p:nvPr>
            <p:ph type="sldNum" sz="quarter" idx="12"/>
          </p:nvPr>
        </p:nvSpPr>
        <p:spPr/>
        <p:txBody>
          <a:bodyPr/>
          <a:lstStyle/>
          <a:p>
            <a:fld id="{536DDCD2-168D-49AF-8613-357043AF4033}" type="slidenum">
              <a:rPr lang="en-GB" smtClean="0"/>
              <a:t>24</a:t>
            </a:fld>
            <a:endParaRPr lang="en-GB"/>
          </a:p>
        </p:txBody>
      </p:sp>
    </p:spTree>
    <p:extLst>
      <p:ext uri="{BB962C8B-B14F-4D97-AF65-F5344CB8AC3E}">
        <p14:creationId xmlns:p14="http://schemas.microsoft.com/office/powerpoint/2010/main" val="4125783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SAMARITANS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798490" y="1764225"/>
            <a:ext cx="10444766" cy="3970318"/>
          </a:xfrm>
          <a:prstGeom prst="rect">
            <a:avLst/>
          </a:prstGeom>
          <a:noFill/>
        </p:spPr>
        <p:txBody>
          <a:bodyPr wrap="square" rtlCol="0">
            <a:spAutoFit/>
          </a:bodyPr>
          <a:lstStyle/>
          <a:p>
            <a:pPr marL="342900" indent="-342900">
              <a:buFont typeface="Wingdings" panose="05000000000000000000" pitchFamily="2" charset="2"/>
              <a:buChar char="§"/>
            </a:pPr>
            <a:r>
              <a:rPr lang="en-US" dirty="0">
                <a:latin typeface="Century Gothic" panose="020B0502020202020204" pitchFamily="34" charset="0"/>
              </a:rPr>
              <a:t>Samaritans is a registered charity aimed at providing emotional support to anyone in emotional distress, struggling to cope, or at risk of suicide throughout the United Kingdom and Ireland, often through their telephone helpline – 116 123.</a:t>
            </a:r>
            <a:br>
              <a:rPr lang="en-US" dirty="0">
                <a:latin typeface="Century Gothic" panose="020B0502020202020204" pitchFamily="34" charset="0"/>
              </a:rPr>
            </a:b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Volunteers give up their time 24/7 to listen, be open minded and be non-judgmental to people going through a tough time.</a:t>
            </a:r>
            <a:br>
              <a:rPr lang="en-US" dirty="0">
                <a:latin typeface="Century Gothic" panose="020B0502020202020204" pitchFamily="34" charset="0"/>
              </a:rPr>
            </a:b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rPr>
              <a:t>They are not required to give advice to anyone, so this can be really valuable for anyone struggling who simply just wants to talk to someone impartial.</a:t>
            </a:r>
            <a:br>
              <a:rPr lang="en-US" dirty="0">
                <a:latin typeface="Century Gothic" panose="020B0502020202020204" pitchFamily="34" charset="0"/>
              </a:rPr>
            </a:br>
            <a:endParaRPr lang="en-US" dirty="0">
              <a:latin typeface="Century Gothic" panose="020B0502020202020204" pitchFamily="34" charset="0"/>
            </a:endParaRPr>
          </a:p>
          <a:p>
            <a:pPr marL="285750" indent="-285750">
              <a:buFont typeface="Arial" panose="020B0604020202020204" pitchFamily="34" charset="0"/>
              <a:buChar char="•"/>
            </a:pPr>
            <a:r>
              <a:rPr lang="en-US" dirty="0">
                <a:latin typeface="Century Gothic" panose="020B0502020202020204" pitchFamily="34" charset="0"/>
                <a:hlinkClick r:id="rId6"/>
              </a:rPr>
              <a:t>https://www.samaritans.org/</a:t>
            </a:r>
            <a:endParaRPr lang="en-US" dirty="0">
              <a:latin typeface="Century Gothic" panose="020B0502020202020204" pitchFamily="34" charset="0"/>
            </a:endParaRPr>
          </a:p>
          <a:p>
            <a:endParaRPr lang="en-US" dirty="0">
              <a:latin typeface="Century Gothic" panose="020B0502020202020204" pitchFamily="34" charset="0"/>
            </a:endParaRPr>
          </a:p>
          <a:p>
            <a:pPr marL="342900" indent="-342900">
              <a:buFont typeface="Wingdings" panose="05000000000000000000" pitchFamily="2" charset="2"/>
              <a:buChar char="§"/>
            </a:pPr>
            <a:endParaRPr lang="en-US" dirty="0">
              <a:latin typeface="Century Gothic" panose="020B0502020202020204" pitchFamily="34" charset="0"/>
            </a:endParaRPr>
          </a:p>
          <a:p>
            <a:pPr marL="342900" indent="-342900">
              <a:buFont typeface="Wingdings" panose="05000000000000000000" pitchFamily="2" charset="2"/>
              <a:buChar char="§"/>
            </a:pPr>
            <a:endParaRPr lang="en-GB"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3A5BE4B4-5BE8-4412-B856-B93A5A32B99E}"/>
              </a:ext>
            </a:extLst>
          </p:cNvPr>
          <p:cNvSpPr>
            <a:spLocks noGrp="1"/>
          </p:cNvSpPr>
          <p:nvPr>
            <p:ph type="sldNum" sz="quarter" idx="12"/>
          </p:nvPr>
        </p:nvSpPr>
        <p:spPr/>
        <p:txBody>
          <a:bodyPr/>
          <a:lstStyle/>
          <a:p>
            <a:fld id="{536DDCD2-168D-49AF-8613-357043AF4033}" type="slidenum">
              <a:rPr lang="en-GB" smtClean="0"/>
              <a:t>25</a:t>
            </a:fld>
            <a:endParaRPr lang="en-GB"/>
          </a:p>
        </p:txBody>
      </p:sp>
    </p:spTree>
    <p:extLst>
      <p:ext uri="{BB962C8B-B14F-4D97-AF65-F5344CB8AC3E}">
        <p14:creationId xmlns:p14="http://schemas.microsoft.com/office/powerpoint/2010/main" val="1588547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CARA</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2" y="1803981"/>
            <a:ext cx="9998255" cy="3477875"/>
          </a:xfrm>
          <a:prstGeom prst="rect">
            <a:avLst/>
          </a:prstGeom>
          <a:noFill/>
        </p:spPr>
        <p:txBody>
          <a:bodyPr wrap="square" rtlCol="0">
            <a:spAutoFit/>
          </a:bodyPr>
          <a:lstStyle/>
          <a:p>
            <a:pPr marL="342900" indent="-342900">
              <a:buFont typeface="Wingdings" panose="05000000000000000000" pitchFamily="2" charset="2"/>
              <a:buChar char="§"/>
            </a:pPr>
            <a:r>
              <a:rPr lang="en-GB" sz="2000" b="1" dirty="0">
                <a:latin typeface="Century Gothic" panose="020B0502020202020204" pitchFamily="34" charset="0"/>
              </a:rPr>
              <a:t>CARA</a:t>
            </a:r>
            <a:r>
              <a:rPr lang="en-GB" sz="2000" dirty="0">
                <a:latin typeface="Century Gothic" panose="020B0502020202020204" pitchFamily="34" charset="0"/>
              </a:rPr>
              <a:t> (Centre for Action on Rape and Abuse) works with victims and survivors of sexual violence and child sexual abuse.</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Provide independent, specialist support and promoting and representing the rights and needs of victims and survivors.</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Working with adult women and men, young people (aged 13-19) and children aged 12 and under from across mid and north Essex, with a head office in Colchester.</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hlinkClick r:id="rId6"/>
              </a:rPr>
              <a:t>https://caraessex.org.uk/</a:t>
            </a:r>
            <a:r>
              <a:rPr lang="en-GB" sz="2000" dirty="0">
                <a:latin typeface="Century Gothic" panose="020B0502020202020204" pitchFamily="34" charset="0"/>
              </a:rPr>
              <a:t> </a:t>
            </a:r>
            <a:endParaRPr lang="en-GB" sz="2000" dirty="0">
              <a:solidFill>
                <a:srgbClr val="FF0000"/>
              </a:solidFill>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C2841855-92A1-4A55-8BB2-D97B77EFB028}"/>
              </a:ext>
            </a:extLst>
          </p:cNvPr>
          <p:cNvSpPr>
            <a:spLocks noGrp="1"/>
          </p:cNvSpPr>
          <p:nvPr>
            <p:ph type="sldNum" sz="quarter" idx="12"/>
          </p:nvPr>
        </p:nvSpPr>
        <p:spPr/>
        <p:txBody>
          <a:bodyPr/>
          <a:lstStyle/>
          <a:p>
            <a:fld id="{536DDCD2-168D-49AF-8613-357043AF4033}" type="slidenum">
              <a:rPr lang="en-GB" smtClean="0"/>
              <a:t>26</a:t>
            </a:fld>
            <a:endParaRPr lang="en-GB"/>
          </a:p>
        </p:txBody>
      </p:sp>
    </p:spTree>
    <p:extLst>
      <p:ext uri="{BB962C8B-B14F-4D97-AF65-F5344CB8AC3E}">
        <p14:creationId xmlns:p14="http://schemas.microsoft.com/office/powerpoint/2010/main" val="589134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HEIGHTENED IMPORTANCE ON MENTAL HEALTH SERVICES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1" y="1932770"/>
            <a:ext cx="9998255" cy="2862322"/>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rPr>
              <a:t>It is really important for you to make sure that members of your clubs and societies are aware of the services available to support them, especially during the COVID-19 pandemic – government advice on social distancing and the ability to hold events is constantly subject to change at the moment, and this could mean that someone’s source of social interaction is stopped. </a:t>
            </a:r>
            <a:br>
              <a:rPr lang="en-GB" sz="2000" dirty="0">
                <a:latin typeface="Century Gothic" panose="020B0502020202020204" pitchFamily="34" charset="0"/>
              </a:rPr>
            </a:b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You giving this information to your members means they’ll know the basics of what to do if they ever need some support.</a:t>
            </a:r>
          </a:p>
        </p:txBody>
      </p:sp>
      <p:sp>
        <p:nvSpPr>
          <p:cNvPr id="3" name="Slide Number Placeholder 2">
            <a:extLst>
              <a:ext uri="{FF2B5EF4-FFF2-40B4-BE49-F238E27FC236}">
                <a16:creationId xmlns:a16="http://schemas.microsoft.com/office/drawing/2014/main" id="{72E15FA9-86B8-4133-B335-02E2FD2B18E4}"/>
              </a:ext>
            </a:extLst>
          </p:cNvPr>
          <p:cNvSpPr>
            <a:spLocks noGrp="1"/>
          </p:cNvSpPr>
          <p:nvPr>
            <p:ph type="sldNum" sz="quarter" idx="12"/>
          </p:nvPr>
        </p:nvSpPr>
        <p:spPr/>
        <p:txBody>
          <a:bodyPr/>
          <a:lstStyle/>
          <a:p>
            <a:fld id="{536DDCD2-168D-49AF-8613-357043AF4033}" type="slidenum">
              <a:rPr lang="en-GB" smtClean="0"/>
              <a:t>27</a:t>
            </a:fld>
            <a:endParaRPr lang="en-GB"/>
          </a:p>
        </p:txBody>
      </p:sp>
    </p:spTree>
    <p:extLst>
      <p:ext uri="{BB962C8B-B14F-4D97-AF65-F5344CB8AC3E}">
        <p14:creationId xmlns:p14="http://schemas.microsoft.com/office/powerpoint/2010/main" val="2635026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solidFill>
                  <a:schemeClr val="bg1"/>
                </a:solidFill>
                <a:latin typeface="Century Gothic" panose="020B0502020202020204" pitchFamily="34" charset="0"/>
              </a:rPr>
              <a:t>CONSENT &amp; BYSTANDER TRAINING</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3" y="1829739"/>
            <a:ext cx="9998255" cy="3785652"/>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rPr>
              <a:t>The Demand for Change group at the University have arranged Consent and Bystander Intervention workshops with Essex Police, helping to equip you with the skills needed to help those around you who may be being sexually harassed.</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Not only do the workshops teach people the skills to help diffuse situations of sexual harassment, but also aims to give you the confidence to speak up if someone uses victim-blaming language, or racist, sexist, or homophobic language.</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Presidents, Welfare Officers and Social Secretaries of each Sports Club and Society are expected to complete this training when it is available.</a:t>
            </a:r>
          </a:p>
        </p:txBody>
      </p:sp>
      <p:sp>
        <p:nvSpPr>
          <p:cNvPr id="3" name="Slide Number Placeholder 2">
            <a:extLst>
              <a:ext uri="{FF2B5EF4-FFF2-40B4-BE49-F238E27FC236}">
                <a16:creationId xmlns:a16="http://schemas.microsoft.com/office/drawing/2014/main" id="{0C9A1BC8-9800-48BB-BC4E-6B2D3A08B449}"/>
              </a:ext>
            </a:extLst>
          </p:cNvPr>
          <p:cNvSpPr>
            <a:spLocks noGrp="1"/>
          </p:cNvSpPr>
          <p:nvPr>
            <p:ph type="sldNum" sz="quarter" idx="12"/>
          </p:nvPr>
        </p:nvSpPr>
        <p:spPr/>
        <p:txBody>
          <a:bodyPr/>
          <a:lstStyle/>
          <a:p>
            <a:fld id="{120C444F-B4F7-4151-A3E0-40785288B867}" type="slidenum">
              <a:rPr lang="en-GB" smtClean="0"/>
              <a:t>28</a:t>
            </a:fld>
            <a:endParaRPr lang="en-GB"/>
          </a:p>
        </p:txBody>
      </p:sp>
    </p:spTree>
    <p:extLst>
      <p:ext uri="{BB962C8B-B14F-4D97-AF65-F5344CB8AC3E}">
        <p14:creationId xmlns:p14="http://schemas.microsoft.com/office/powerpoint/2010/main" val="4199580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COMPLAINTS PROCEDURE</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3" y="1829739"/>
            <a:ext cx="9998255" cy="3693319"/>
          </a:xfrm>
          <a:prstGeom prst="rect">
            <a:avLst/>
          </a:prstGeom>
          <a:noFill/>
        </p:spPr>
        <p:txBody>
          <a:bodyPr wrap="square" rtlCol="0">
            <a:spAutoFit/>
          </a:bodyPr>
          <a:lstStyle/>
          <a:p>
            <a:pPr marL="342900" indent="-342900">
              <a:buFont typeface="Wingdings" panose="05000000000000000000" pitchFamily="2" charset="2"/>
              <a:buChar char="§"/>
            </a:pPr>
            <a:r>
              <a:rPr lang="en-GB" dirty="0">
                <a:latin typeface="Century Gothic" panose="020B0502020202020204" pitchFamily="34" charset="0"/>
              </a:rPr>
              <a:t>If you have been made aware of any internal issues or complaints within the club/society that you feel cannot be addressed by the committee, please email </a:t>
            </a:r>
            <a:r>
              <a:rPr lang="en-GB" dirty="0">
                <a:latin typeface="Century Gothic" panose="020B0502020202020204" pitchFamily="34" charset="0"/>
                <a:hlinkClick r:id="rId6"/>
              </a:rPr>
              <a:t>vpwelfare@essex.ac.uk</a:t>
            </a:r>
            <a:r>
              <a:rPr lang="en-GB" dirty="0">
                <a:latin typeface="Century Gothic" panose="020B0502020202020204" pitchFamily="34" charset="0"/>
              </a:rPr>
              <a:t> and/or </a:t>
            </a:r>
            <a:r>
              <a:rPr lang="en-GB" dirty="0">
                <a:latin typeface="Century Gothic" panose="020B0502020202020204" pitchFamily="34" charset="0"/>
                <a:hlinkClick r:id="rId7"/>
              </a:rPr>
              <a:t>vpexperience@essex.ac.uk</a:t>
            </a:r>
            <a:r>
              <a:rPr lang="en-GB" dirty="0">
                <a:latin typeface="Century Gothic" panose="020B0502020202020204" pitchFamily="34" charset="0"/>
              </a:rPr>
              <a:t> who will deal with the issue in confidence.</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Please also ensure that your members know they can also contact the VP Experience/VP Welfare directly if they would like to make a complaint or report an issue.</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The University does also have an anonymous reporting system which you and your members should be aware of: </a:t>
            </a:r>
            <a:r>
              <a:rPr lang="en-GB" dirty="0">
                <a:solidFill>
                  <a:srgbClr val="FF0000"/>
                </a:solidFill>
                <a:latin typeface="Century Gothic" panose="020B0502020202020204" pitchFamily="34" charset="0"/>
                <a:hlinkClick r:id="rId8"/>
              </a:rPr>
              <a:t>https://reportandsupport.essex.ac.uk/</a:t>
            </a:r>
            <a:r>
              <a:rPr lang="en-GB" dirty="0">
                <a:solidFill>
                  <a:srgbClr val="FF0000"/>
                </a:solidFill>
                <a:latin typeface="Century Gothic" panose="020B0502020202020204" pitchFamily="34" charset="0"/>
              </a:rPr>
              <a:t> </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See something, say something!</a:t>
            </a:r>
          </a:p>
        </p:txBody>
      </p:sp>
      <p:sp>
        <p:nvSpPr>
          <p:cNvPr id="3" name="Slide Number Placeholder 2">
            <a:extLst>
              <a:ext uri="{FF2B5EF4-FFF2-40B4-BE49-F238E27FC236}">
                <a16:creationId xmlns:a16="http://schemas.microsoft.com/office/drawing/2014/main" id="{427CD7C0-B23F-49B5-8358-F02592227D8E}"/>
              </a:ext>
            </a:extLst>
          </p:cNvPr>
          <p:cNvSpPr>
            <a:spLocks noGrp="1"/>
          </p:cNvSpPr>
          <p:nvPr>
            <p:ph type="sldNum" sz="quarter" idx="12"/>
          </p:nvPr>
        </p:nvSpPr>
        <p:spPr/>
        <p:txBody>
          <a:bodyPr/>
          <a:lstStyle/>
          <a:p>
            <a:fld id="{536DDCD2-168D-49AF-8613-357043AF4033}" type="slidenum">
              <a:rPr lang="en-GB" smtClean="0"/>
              <a:t>29</a:t>
            </a:fld>
            <a:endParaRPr lang="en-GB"/>
          </a:p>
        </p:txBody>
      </p:sp>
    </p:spTree>
    <p:extLst>
      <p:ext uri="{BB962C8B-B14F-4D97-AF65-F5344CB8AC3E}">
        <p14:creationId xmlns:p14="http://schemas.microsoft.com/office/powerpoint/2010/main" val="929003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SESSION FORMAT</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3" y="1826554"/>
            <a:ext cx="9998255" cy="3139321"/>
          </a:xfrm>
          <a:prstGeom prst="rect">
            <a:avLst/>
          </a:prstGeom>
          <a:noFill/>
        </p:spPr>
        <p:txBody>
          <a:bodyPr wrap="square" rtlCol="0">
            <a:spAutoFit/>
          </a:bodyPr>
          <a:lstStyle/>
          <a:p>
            <a:pPr marL="342900" indent="-342900">
              <a:buFont typeface="Wingdings" panose="05000000000000000000" pitchFamily="2" charset="2"/>
              <a:buChar char="§"/>
            </a:pPr>
            <a:r>
              <a:rPr lang="en-GB" sz="2200" dirty="0">
                <a:latin typeface="Century Gothic" panose="020B0502020202020204" pitchFamily="34" charset="0"/>
              </a:rPr>
              <a:t>To provide you (Welfare Officers) with the guidance to ensure the Physical and Mental Wellbeing of your members, whilst also ensuring their safety during Sports Club and Society Activity.</a:t>
            </a:r>
          </a:p>
          <a:p>
            <a:pPr marL="342900" indent="-342900">
              <a:buFont typeface="Wingdings" panose="05000000000000000000" pitchFamily="2" charset="2"/>
              <a:buChar char="§"/>
            </a:pPr>
            <a:endParaRPr lang="en-GB" sz="2200" dirty="0">
              <a:latin typeface="Century Gothic" panose="020B0502020202020204" pitchFamily="34" charset="0"/>
            </a:endParaRPr>
          </a:p>
          <a:p>
            <a:pPr marL="342900" indent="-342900">
              <a:buFont typeface="Wingdings" panose="05000000000000000000" pitchFamily="2" charset="2"/>
              <a:buChar char="§"/>
            </a:pPr>
            <a:r>
              <a:rPr lang="en-GB" sz="2200" dirty="0">
                <a:latin typeface="Century Gothic" panose="020B0502020202020204" pitchFamily="34" charset="0"/>
              </a:rPr>
              <a:t>Please take notes.</a:t>
            </a:r>
          </a:p>
          <a:p>
            <a:pPr marL="342900" indent="-342900">
              <a:buFont typeface="Wingdings" panose="05000000000000000000" pitchFamily="2" charset="2"/>
              <a:buChar char="§"/>
            </a:pPr>
            <a:endParaRPr lang="en-GB" sz="2200" dirty="0">
              <a:latin typeface="Century Gothic" panose="020B0502020202020204" pitchFamily="34" charset="0"/>
            </a:endParaRPr>
          </a:p>
          <a:p>
            <a:pPr marL="342900" indent="-342900">
              <a:buFont typeface="Wingdings" panose="05000000000000000000" pitchFamily="2" charset="2"/>
              <a:buChar char="§"/>
            </a:pPr>
            <a:r>
              <a:rPr lang="en-GB" sz="2200" dirty="0">
                <a:latin typeface="Century Gothic" panose="020B0502020202020204" pitchFamily="34" charset="0"/>
              </a:rPr>
              <a:t>You can ask questions at any time via the Zoom chat.</a:t>
            </a:r>
          </a:p>
          <a:p>
            <a:endParaRPr lang="en-GB" sz="2200" dirty="0">
              <a:latin typeface="Century Gothic" panose="020B0502020202020204" pitchFamily="34" charset="0"/>
            </a:endParaRPr>
          </a:p>
          <a:p>
            <a:pPr marL="342900" indent="-342900">
              <a:buFont typeface="Wingdings" panose="05000000000000000000" pitchFamily="2" charset="2"/>
              <a:buChar char="§"/>
            </a:pPr>
            <a:r>
              <a:rPr lang="en-GB" sz="2200" dirty="0">
                <a:latin typeface="Century Gothic" panose="020B0502020202020204" pitchFamily="34" charset="0"/>
              </a:rPr>
              <a:t>Contact us after the session using the email addresses below.</a:t>
            </a:r>
          </a:p>
        </p:txBody>
      </p:sp>
      <p:sp>
        <p:nvSpPr>
          <p:cNvPr id="3" name="Slide Number Placeholder 2">
            <a:extLst>
              <a:ext uri="{FF2B5EF4-FFF2-40B4-BE49-F238E27FC236}">
                <a16:creationId xmlns:a16="http://schemas.microsoft.com/office/drawing/2014/main" id="{14AA5F9E-86AE-410C-82A3-6D86B37896B5}"/>
              </a:ext>
            </a:extLst>
          </p:cNvPr>
          <p:cNvSpPr>
            <a:spLocks noGrp="1"/>
          </p:cNvSpPr>
          <p:nvPr>
            <p:ph type="sldNum" sz="quarter" idx="12"/>
          </p:nvPr>
        </p:nvSpPr>
        <p:spPr/>
        <p:txBody>
          <a:bodyPr/>
          <a:lstStyle/>
          <a:p>
            <a:fld id="{536DDCD2-168D-49AF-8613-357043AF4033}" type="slidenum">
              <a:rPr lang="en-GB" smtClean="0"/>
              <a:t>3</a:t>
            </a:fld>
            <a:endParaRPr lang="en-GB"/>
          </a:p>
        </p:txBody>
      </p:sp>
    </p:spTree>
    <p:extLst>
      <p:ext uri="{BB962C8B-B14F-4D97-AF65-F5344CB8AC3E}">
        <p14:creationId xmlns:p14="http://schemas.microsoft.com/office/powerpoint/2010/main" val="13882088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ENCOURAGING MENTAL &amp; PHYSICAL WELLBEING</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3" y="1829739"/>
            <a:ext cx="9998255" cy="3847207"/>
          </a:xfrm>
          <a:prstGeom prst="rect">
            <a:avLst/>
          </a:prstGeom>
          <a:noFill/>
        </p:spPr>
        <p:txBody>
          <a:bodyPr wrap="square" rtlCol="0">
            <a:spAutoFit/>
          </a:bodyPr>
          <a:lstStyle/>
          <a:p>
            <a:pPr marL="342900" indent="-342900">
              <a:buFont typeface="Wingdings" panose="05000000000000000000" pitchFamily="2" charset="2"/>
              <a:buChar char="§"/>
            </a:pPr>
            <a:r>
              <a:rPr lang="en-GB" sz="2000" b="1" dirty="0">
                <a:latin typeface="Century Gothic" panose="020B0502020202020204" pitchFamily="34" charset="0"/>
              </a:rPr>
              <a:t>Mindfulness</a:t>
            </a:r>
            <a:r>
              <a:rPr lang="en-GB" sz="2000" dirty="0">
                <a:latin typeface="Century Gothic" panose="020B0502020202020204" pitchFamily="34" charset="0"/>
              </a:rPr>
              <a:t> – lots of free apps to conduct reflection or meditation exercises, which can help to reduce anxiety and stress. Calm &amp; Headspace are good examples, plus those on this NHS recommended list: </a:t>
            </a:r>
            <a:r>
              <a:rPr lang="en-GB" sz="2000" dirty="0">
                <a:latin typeface="Century Gothic" panose="020B0502020202020204" pitchFamily="34" charset="0"/>
                <a:hlinkClick r:id="rId6"/>
              </a:rPr>
              <a:t>www.nhs.uk/apps-library/category/mental-health</a:t>
            </a:r>
            <a:r>
              <a:rPr lang="en-GB" sz="2000" dirty="0">
                <a:latin typeface="Century Gothic" panose="020B0502020202020204" pitchFamily="34" charset="0"/>
              </a:rPr>
              <a:t> </a:t>
            </a:r>
          </a:p>
          <a:p>
            <a:endParaRPr lang="en-GB" sz="2000" dirty="0">
              <a:latin typeface="Century Gothic" panose="020B0502020202020204" pitchFamily="34" charset="0"/>
            </a:endParaRPr>
          </a:p>
          <a:p>
            <a:pPr marL="285750" indent="-285750">
              <a:buFont typeface="Wingdings" panose="05000000000000000000" pitchFamily="2" charset="2"/>
              <a:buChar char="§"/>
            </a:pPr>
            <a:r>
              <a:rPr lang="en-GB" sz="2000" b="1" dirty="0">
                <a:latin typeface="Century Gothic" panose="020B0502020202020204" pitchFamily="34" charset="0"/>
              </a:rPr>
              <a:t>Balanced Diet </a:t>
            </a:r>
            <a:r>
              <a:rPr lang="en-GB" sz="2000" dirty="0">
                <a:latin typeface="Century Gothic" panose="020B0502020202020204" pitchFamily="34" charset="0"/>
              </a:rPr>
              <a:t>– encourage your members to eat healthily, perhaps even offer club/society cooking sessions over video call as a social? Here are some good ideas: </a:t>
            </a:r>
            <a:r>
              <a:rPr lang="en-GB" sz="2000" dirty="0">
                <a:latin typeface="Century Gothic" panose="020B0502020202020204" pitchFamily="34" charset="0"/>
                <a:hlinkClick r:id="rId7"/>
              </a:rPr>
              <a:t>https://www.thestudentfoodproject.com/</a:t>
            </a:r>
            <a:r>
              <a:rPr lang="en-GB" sz="2000" dirty="0">
                <a:latin typeface="Century Gothic" panose="020B0502020202020204" pitchFamily="34" charset="0"/>
              </a:rPr>
              <a:t> </a:t>
            </a:r>
          </a:p>
          <a:p>
            <a:pPr marL="285750" indent="-285750">
              <a:buFont typeface="Wingdings" panose="05000000000000000000" pitchFamily="2" charset="2"/>
              <a:buChar char="§"/>
            </a:pPr>
            <a:endParaRPr lang="en-GB" sz="2000" dirty="0">
              <a:latin typeface="Century Gothic" panose="020B0502020202020204" pitchFamily="34" charset="0"/>
            </a:endParaRPr>
          </a:p>
          <a:p>
            <a:pPr marL="285750" indent="-285750">
              <a:buFont typeface="Wingdings" panose="05000000000000000000" pitchFamily="2" charset="2"/>
              <a:buChar char="§"/>
            </a:pPr>
            <a:r>
              <a:rPr lang="en-GB" sz="2000" b="1" dirty="0">
                <a:latin typeface="Century Gothic" panose="020B0502020202020204" pitchFamily="34" charset="0"/>
              </a:rPr>
              <a:t>Cardiac Screening </a:t>
            </a:r>
            <a:r>
              <a:rPr lang="en-GB" sz="2000" dirty="0">
                <a:latin typeface="Century Gothic" panose="020B0502020202020204" pitchFamily="34" charset="0"/>
              </a:rPr>
              <a:t>– encourage your members to take a free heart screening through the charity Cardiac Risk in the Young (</a:t>
            </a:r>
            <a:r>
              <a:rPr lang="en-GB" sz="2000" dirty="0">
                <a:latin typeface="Century Gothic" panose="020B0502020202020204" pitchFamily="34" charset="0"/>
                <a:hlinkClick r:id="rId8"/>
              </a:rPr>
              <a:t>www.testmyheart.org.uk</a:t>
            </a:r>
            <a:r>
              <a:rPr lang="en-GB" sz="2000" dirty="0">
                <a:latin typeface="Century Gothic" panose="020B0502020202020204" pitchFamily="34" charset="0"/>
              </a:rPr>
              <a:t>)</a:t>
            </a:r>
          </a:p>
        </p:txBody>
      </p:sp>
      <p:sp>
        <p:nvSpPr>
          <p:cNvPr id="3" name="Slide Number Placeholder 2">
            <a:extLst>
              <a:ext uri="{FF2B5EF4-FFF2-40B4-BE49-F238E27FC236}">
                <a16:creationId xmlns:a16="http://schemas.microsoft.com/office/drawing/2014/main" id="{44A74B0D-6811-4DA7-93DA-8155230BDC1A}"/>
              </a:ext>
            </a:extLst>
          </p:cNvPr>
          <p:cNvSpPr>
            <a:spLocks noGrp="1"/>
          </p:cNvSpPr>
          <p:nvPr>
            <p:ph type="sldNum" sz="quarter" idx="12"/>
          </p:nvPr>
        </p:nvSpPr>
        <p:spPr/>
        <p:txBody>
          <a:bodyPr/>
          <a:lstStyle/>
          <a:p>
            <a:fld id="{536DDCD2-168D-49AF-8613-357043AF4033}" type="slidenum">
              <a:rPr lang="en-GB" smtClean="0"/>
              <a:t>30</a:t>
            </a:fld>
            <a:endParaRPr lang="en-GB"/>
          </a:p>
        </p:txBody>
      </p:sp>
    </p:spTree>
    <p:extLst>
      <p:ext uri="{BB962C8B-B14F-4D97-AF65-F5344CB8AC3E}">
        <p14:creationId xmlns:p14="http://schemas.microsoft.com/office/powerpoint/2010/main" val="8504888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LOOK OUT FOR YOUR MEMBERS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3" y="1829739"/>
            <a:ext cx="9998255" cy="3754874"/>
          </a:xfrm>
          <a:prstGeom prst="rect">
            <a:avLst/>
          </a:prstGeom>
          <a:noFill/>
        </p:spPr>
        <p:txBody>
          <a:bodyPr wrap="square" rtlCol="0">
            <a:spAutoFit/>
          </a:bodyPr>
          <a:lstStyle/>
          <a:p>
            <a:pPr marL="342900" indent="-342900">
              <a:buFont typeface="Wingdings" panose="05000000000000000000" pitchFamily="2" charset="2"/>
              <a:buChar char="§"/>
            </a:pPr>
            <a:r>
              <a:rPr lang="en-GB" sz="1700" dirty="0">
                <a:latin typeface="Century Gothic" panose="020B0502020202020204" pitchFamily="34" charset="0"/>
              </a:rPr>
              <a:t>Ensure everyone feels welcome and included in your club/society. Make a big effort at the start of the year to integrate new members and include them in virtual/in-person events. Don’t forget members studying from home!</a:t>
            </a:r>
          </a:p>
          <a:p>
            <a:pPr marL="342900" indent="-342900">
              <a:buFont typeface="Wingdings" panose="05000000000000000000" pitchFamily="2" charset="2"/>
              <a:buChar char="§"/>
            </a:pPr>
            <a:endParaRPr lang="en-GB" sz="1700" dirty="0">
              <a:latin typeface="Century Gothic" panose="020B0502020202020204" pitchFamily="34" charset="0"/>
            </a:endParaRPr>
          </a:p>
          <a:p>
            <a:pPr marL="342900" indent="-342900">
              <a:buFont typeface="Wingdings" panose="05000000000000000000" pitchFamily="2" charset="2"/>
              <a:buChar char="§"/>
            </a:pPr>
            <a:r>
              <a:rPr lang="en-GB" sz="1700" dirty="0">
                <a:latin typeface="Century Gothic" panose="020B0502020202020204" pitchFamily="34" charset="0"/>
              </a:rPr>
              <a:t>Identify changes in behaviour of your members. If you notice your members are acting differently or becoming withdrawn, check-in with them. Ask them if they are ok and offer them support.</a:t>
            </a:r>
          </a:p>
          <a:p>
            <a:pPr marL="342900" indent="-342900">
              <a:buFont typeface="Wingdings" panose="05000000000000000000" pitchFamily="2" charset="2"/>
              <a:buChar char="§"/>
            </a:pPr>
            <a:endParaRPr lang="en-GB" sz="1700" dirty="0">
              <a:latin typeface="Century Gothic" panose="020B0502020202020204" pitchFamily="34" charset="0"/>
            </a:endParaRPr>
          </a:p>
          <a:p>
            <a:pPr marL="342900" indent="-342900">
              <a:buFont typeface="Wingdings" panose="05000000000000000000" pitchFamily="2" charset="2"/>
              <a:buChar char="§"/>
            </a:pPr>
            <a:r>
              <a:rPr lang="en-GB" sz="1700" dirty="0">
                <a:latin typeface="Century Gothic" panose="020B0502020202020204" pitchFamily="34" charset="0"/>
              </a:rPr>
              <a:t>Encourage your members to use free, confidential support services include </a:t>
            </a:r>
            <a:r>
              <a:rPr lang="en-GB" sz="1700" dirty="0">
                <a:latin typeface="Century Gothic" panose="020B0502020202020204" pitchFamily="34" charset="0"/>
                <a:hlinkClick r:id="rId6"/>
              </a:rPr>
              <a:t>Chat with Charlie</a:t>
            </a:r>
            <a:r>
              <a:rPr lang="en-GB" sz="1700" dirty="0">
                <a:latin typeface="Century Gothic" panose="020B0502020202020204" pitchFamily="34" charset="0"/>
              </a:rPr>
              <a:t> and </a:t>
            </a:r>
            <a:r>
              <a:rPr lang="en-GB" sz="1700" dirty="0">
                <a:latin typeface="Century Gothic" panose="020B0502020202020204" pitchFamily="34" charset="0"/>
                <a:hlinkClick r:id="rId7"/>
              </a:rPr>
              <a:t>Silver Cloud</a:t>
            </a:r>
            <a:r>
              <a:rPr lang="en-GB" sz="1700" dirty="0">
                <a:latin typeface="Century Gothic" panose="020B0502020202020204" pitchFamily="34" charset="0"/>
              </a:rPr>
              <a:t>.</a:t>
            </a:r>
          </a:p>
          <a:p>
            <a:pPr marL="342900" indent="-342900">
              <a:buFont typeface="Wingdings" panose="05000000000000000000" pitchFamily="2" charset="2"/>
              <a:buChar char="§"/>
            </a:pPr>
            <a:endParaRPr lang="en-GB" sz="1700" dirty="0">
              <a:latin typeface="Century Gothic" panose="020B0502020202020204" pitchFamily="34" charset="0"/>
            </a:endParaRPr>
          </a:p>
          <a:p>
            <a:pPr marL="342900" indent="-342900">
              <a:buFont typeface="Wingdings" panose="05000000000000000000" pitchFamily="2" charset="2"/>
              <a:buChar char="§"/>
            </a:pPr>
            <a:r>
              <a:rPr lang="en-GB" sz="1700" b="1" dirty="0">
                <a:latin typeface="Century Gothic" panose="020B0502020202020204" pitchFamily="34" charset="0"/>
              </a:rPr>
              <a:t>Share your knowledge of the University and local area! </a:t>
            </a:r>
            <a:r>
              <a:rPr lang="en-GB" sz="1700" dirty="0">
                <a:latin typeface="Century Gothic" panose="020B0502020202020204" pitchFamily="34" charset="0"/>
              </a:rPr>
              <a:t>Particularly helpful to new students. Show them about SU Advice, Student Support, good study spaces, where the launderette is and how to use it, nice places to eat/drink, things to see.</a:t>
            </a:r>
          </a:p>
        </p:txBody>
      </p:sp>
      <p:sp>
        <p:nvSpPr>
          <p:cNvPr id="3" name="Slide Number Placeholder 2">
            <a:extLst>
              <a:ext uri="{FF2B5EF4-FFF2-40B4-BE49-F238E27FC236}">
                <a16:creationId xmlns:a16="http://schemas.microsoft.com/office/drawing/2014/main" id="{5CB92BB8-1CEB-4E07-B6BB-E81E6F6B2FA1}"/>
              </a:ext>
            </a:extLst>
          </p:cNvPr>
          <p:cNvSpPr>
            <a:spLocks noGrp="1"/>
          </p:cNvSpPr>
          <p:nvPr>
            <p:ph type="sldNum" sz="quarter" idx="12"/>
          </p:nvPr>
        </p:nvSpPr>
        <p:spPr/>
        <p:txBody>
          <a:bodyPr/>
          <a:lstStyle/>
          <a:p>
            <a:fld id="{536DDCD2-168D-49AF-8613-357043AF4033}" type="slidenum">
              <a:rPr lang="en-GB" smtClean="0"/>
              <a:t>31</a:t>
            </a:fld>
            <a:endParaRPr lang="en-GB"/>
          </a:p>
        </p:txBody>
      </p:sp>
    </p:spTree>
    <p:extLst>
      <p:ext uri="{BB962C8B-B14F-4D97-AF65-F5344CB8AC3E}">
        <p14:creationId xmlns:p14="http://schemas.microsoft.com/office/powerpoint/2010/main" val="808411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LOOK OUT FOR YOUR MEMBERS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3" y="1829739"/>
            <a:ext cx="9998255" cy="3600986"/>
          </a:xfrm>
          <a:prstGeom prst="rect">
            <a:avLst/>
          </a:prstGeom>
          <a:noFill/>
        </p:spPr>
        <p:txBody>
          <a:bodyPr wrap="square" rtlCol="0">
            <a:spAutoFit/>
          </a:bodyPr>
          <a:lstStyle/>
          <a:p>
            <a:pPr marL="342900" indent="-342900">
              <a:buFont typeface="Wingdings" panose="05000000000000000000" pitchFamily="2" charset="2"/>
              <a:buChar char="§"/>
            </a:pPr>
            <a:r>
              <a:rPr lang="en-GB" sz="1900" b="1" dirty="0">
                <a:latin typeface="Century Gothic" panose="020B0502020202020204" pitchFamily="34" charset="0"/>
              </a:rPr>
              <a:t>International students </a:t>
            </a:r>
            <a:r>
              <a:rPr lang="en-GB" sz="1900" dirty="0">
                <a:latin typeface="Century Gothic" panose="020B0502020202020204" pitchFamily="34" charset="0"/>
              </a:rPr>
              <a:t>– they may still be learning the language or feeling homesick. Sport and Society activity can be a huge comfort for them.</a:t>
            </a:r>
          </a:p>
          <a:p>
            <a:pPr marL="342900" indent="-342900">
              <a:buFont typeface="Wingdings" panose="05000000000000000000" pitchFamily="2" charset="2"/>
              <a:buChar char="§"/>
            </a:pPr>
            <a:endParaRPr lang="en-GB" sz="1900" dirty="0">
              <a:latin typeface="Century Gothic" panose="020B0502020202020204" pitchFamily="34" charset="0"/>
            </a:endParaRPr>
          </a:p>
          <a:p>
            <a:pPr marL="342900" indent="-342900">
              <a:buFont typeface="Wingdings" panose="05000000000000000000" pitchFamily="2" charset="2"/>
              <a:buChar char="§"/>
            </a:pPr>
            <a:r>
              <a:rPr lang="en-GB" sz="1900" b="1" dirty="0">
                <a:latin typeface="Century Gothic" panose="020B0502020202020204" pitchFamily="34" charset="0"/>
              </a:rPr>
              <a:t>Under 18’s</a:t>
            </a:r>
            <a:r>
              <a:rPr lang="en-GB" sz="1900" dirty="0">
                <a:latin typeface="Century Gothic" panose="020B0502020202020204" pitchFamily="34" charset="0"/>
              </a:rPr>
              <a:t> – some students at the University under 18 years old (e.g. International Academy). Be considerate that they are very young and away from home. Remember legally they may not be able to do things everyone else can! University safeguarding practice applies to under 18’s.</a:t>
            </a:r>
          </a:p>
          <a:p>
            <a:pPr marL="342900" indent="-342900">
              <a:buFont typeface="Wingdings" panose="05000000000000000000" pitchFamily="2" charset="2"/>
              <a:buChar char="§"/>
            </a:pPr>
            <a:endParaRPr lang="en-GB" sz="1900" dirty="0">
              <a:latin typeface="Century Gothic" panose="020B0502020202020204" pitchFamily="34" charset="0"/>
            </a:endParaRPr>
          </a:p>
          <a:p>
            <a:pPr marL="342900" indent="-342900">
              <a:buFont typeface="Wingdings" panose="05000000000000000000" pitchFamily="2" charset="2"/>
              <a:buChar char="§"/>
            </a:pPr>
            <a:r>
              <a:rPr lang="en-GB" sz="1900" dirty="0">
                <a:latin typeface="Century Gothic" panose="020B0502020202020204" pitchFamily="34" charset="0"/>
              </a:rPr>
              <a:t>All departments at the University have </a:t>
            </a:r>
            <a:r>
              <a:rPr lang="en-GB" sz="1900" b="1" dirty="0">
                <a:latin typeface="Century Gothic" panose="020B0502020202020204" pitchFamily="34" charset="0"/>
              </a:rPr>
              <a:t>Designated Safeguarding Officers </a:t>
            </a:r>
            <a:r>
              <a:rPr lang="en-GB" sz="1900" dirty="0">
                <a:latin typeface="Century Gothic" panose="020B0502020202020204" pitchFamily="34" charset="0"/>
              </a:rPr>
              <a:t>(DSO’s) as part of </a:t>
            </a:r>
            <a:r>
              <a:rPr lang="en-GB" sz="1900" dirty="0">
                <a:latin typeface="Century Gothic" panose="020B0502020202020204" pitchFamily="34" charset="0"/>
                <a:hlinkClick r:id="rId6"/>
              </a:rPr>
              <a:t>University Safeguarding measures</a:t>
            </a:r>
            <a:r>
              <a:rPr lang="en-GB" sz="1900" dirty="0">
                <a:latin typeface="Century Gothic" panose="020B0502020202020204" pitchFamily="34" charset="0"/>
              </a:rPr>
              <a:t>. This includes the Students’ Union. If you are ever concerned about one of your members, you can also contact them: </a:t>
            </a:r>
            <a:r>
              <a:rPr lang="en-GB" sz="1900" dirty="0">
                <a:latin typeface="Century Gothic" panose="020B0502020202020204" pitchFamily="34" charset="0"/>
                <a:hlinkClick r:id="rId7"/>
              </a:rPr>
              <a:t>Lewis</a:t>
            </a:r>
            <a:r>
              <a:rPr lang="en-GB" sz="1900" dirty="0">
                <a:latin typeface="Century Gothic" panose="020B0502020202020204" pitchFamily="34" charset="0"/>
              </a:rPr>
              <a:t> | </a:t>
            </a:r>
            <a:r>
              <a:rPr lang="en-GB" sz="1900" dirty="0">
                <a:latin typeface="Century Gothic" panose="020B0502020202020204" pitchFamily="34" charset="0"/>
                <a:hlinkClick r:id="rId8"/>
              </a:rPr>
              <a:t>Fiona</a:t>
            </a:r>
            <a:endParaRPr lang="en-GB" sz="1900"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04CA6CF0-FEEC-4E8D-891D-53EA6B518158}"/>
              </a:ext>
            </a:extLst>
          </p:cNvPr>
          <p:cNvSpPr>
            <a:spLocks noGrp="1"/>
          </p:cNvSpPr>
          <p:nvPr>
            <p:ph type="sldNum" sz="quarter" idx="12"/>
          </p:nvPr>
        </p:nvSpPr>
        <p:spPr/>
        <p:txBody>
          <a:bodyPr/>
          <a:lstStyle/>
          <a:p>
            <a:fld id="{536DDCD2-168D-49AF-8613-357043AF4033}" type="slidenum">
              <a:rPr lang="en-GB" smtClean="0"/>
              <a:t>32</a:t>
            </a:fld>
            <a:endParaRPr lang="en-GB"/>
          </a:p>
        </p:txBody>
      </p:sp>
    </p:spTree>
    <p:extLst>
      <p:ext uri="{BB962C8B-B14F-4D97-AF65-F5344CB8AC3E}">
        <p14:creationId xmlns:p14="http://schemas.microsoft.com/office/powerpoint/2010/main" val="2871364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1019"/>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MENTOR SCHEME</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3" y="1829739"/>
            <a:ext cx="9998255" cy="3416320"/>
          </a:xfrm>
          <a:prstGeom prst="rect">
            <a:avLst/>
          </a:prstGeom>
          <a:noFill/>
        </p:spPr>
        <p:txBody>
          <a:bodyPr wrap="square" rtlCol="0">
            <a:spAutoFit/>
          </a:bodyPr>
          <a:lstStyle/>
          <a:p>
            <a:pPr marL="342900" indent="-342900">
              <a:buFont typeface="Wingdings" panose="05000000000000000000" pitchFamily="2" charset="2"/>
              <a:buChar char="§"/>
            </a:pPr>
            <a:r>
              <a:rPr lang="en-GB" dirty="0">
                <a:latin typeface="Century Gothic" panose="020B0502020202020204" pitchFamily="34" charset="0"/>
              </a:rPr>
              <a:t>The idea is based on the distribution of responsibility for the health and wellbeing of club and society members. </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Rather than the Welfare Officer being required to check on each member, the mentor scheme allows for other members to care for one another. </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The scheme should be set up within the first term, with Executive Committee/other senior club/society members being responsible for one or two first-year members. </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Mentors should be paired by similar subjects and other interests if possible. These members are there to offer support for first years if they may have any questions or issues at all with the club/society, socials, their subject or university life in general. </a:t>
            </a:r>
          </a:p>
        </p:txBody>
      </p:sp>
      <p:sp>
        <p:nvSpPr>
          <p:cNvPr id="3" name="Slide Number Placeholder 2">
            <a:extLst>
              <a:ext uri="{FF2B5EF4-FFF2-40B4-BE49-F238E27FC236}">
                <a16:creationId xmlns:a16="http://schemas.microsoft.com/office/drawing/2014/main" id="{6EF51F0A-0F1C-433D-ABB7-CB0D95AE3206}"/>
              </a:ext>
            </a:extLst>
          </p:cNvPr>
          <p:cNvSpPr>
            <a:spLocks noGrp="1"/>
          </p:cNvSpPr>
          <p:nvPr>
            <p:ph type="sldNum" sz="quarter" idx="12"/>
          </p:nvPr>
        </p:nvSpPr>
        <p:spPr/>
        <p:txBody>
          <a:bodyPr/>
          <a:lstStyle/>
          <a:p>
            <a:fld id="{536DDCD2-168D-49AF-8613-357043AF4033}" type="slidenum">
              <a:rPr lang="en-GB" smtClean="0"/>
              <a:t>33</a:t>
            </a:fld>
            <a:endParaRPr lang="en-GB"/>
          </a:p>
        </p:txBody>
      </p:sp>
    </p:spTree>
    <p:extLst>
      <p:ext uri="{BB962C8B-B14F-4D97-AF65-F5344CB8AC3E}">
        <p14:creationId xmlns:p14="http://schemas.microsoft.com/office/powerpoint/2010/main" val="1201075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MENTOR SCHEME</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744828" y="1907012"/>
            <a:ext cx="10702343" cy="3693319"/>
          </a:xfrm>
          <a:prstGeom prst="rect">
            <a:avLst/>
          </a:prstGeom>
          <a:noFill/>
        </p:spPr>
        <p:txBody>
          <a:bodyPr wrap="square" rtlCol="0">
            <a:spAutoFit/>
          </a:bodyPr>
          <a:lstStyle/>
          <a:p>
            <a:pPr marL="342900" indent="-342900">
              <a:buFont typeface="Wingdings" panose="05000000000000000000" pitchFamily="2" charset="2"/>
              <a:buChar char="§"/>
            </a:pPr>
            <a:r>
              <a:rPr lang="en-GB" dirty="0">
                <a:latin typeface="Century Gothic" panose="020B0502020202020204" pitchFamily="34" charset="0"/>
              </a:rPr>
              <a:t>It is recommended that you ensure mentors/mentees are having one or two meetings each term in order to make sure members feel supported – these can take place virtually. Check in with how they are finding their course and university life. It is important to make sure that first-years are aware of the systems and the support in place if they need it.</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If there are any issues which the mentor feels unable to deal with these should be fed back to the Welfare Officer privately or at a committee meeting if appropriate. </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If you have any serious issues which have been presented at all, (e.g. discrimination, bullying) which as a club/society you do not feel comfortable dealing with please email </a:t>
            </a:r>
            <a:r>
              <a:rPr lang="en-GB" dirty="0">
                <a:latin typeface="Century Gothic" panose="020B0502020202020204" pitchFamily="34" charset="0"/>
                <a:hlinkClick r:id="rId6"/>
              </a:rPr>
              <a:t>vpexperience@essex.ac.uk</a:t>
            </a:r>
            <a:r>
              <a:rPr lang="en-GB" dirty="0">
                <a:latin typeface="Century Gothic" panose="020B0502020202020204" pitchFamily="34" charset="0"/>
              </a:rPr>
              <a:t> / </a:t>
            </a:r>
            <a:r>
              <a:rPr lang="en-GB" dirty="0">
                <a:latin typeface="Century Gothic" panose="020B0502020202020204" pitchFamily="34" charset="0"/>
                <a:hlinkClick r:id="rId3"/>
              </a:rPr>
              <a:t>blades@essex.ac.uk</a:t>
            </a:r>
            <a:r>
              <a:rPr lang="en-GB" dirty="0">
                <a:latin typeface="Century Gothic" panose="020B0502020202020204" pitchFamily="34" charset="0"/>
              </a:rPr>
              <a:t> / </a:t>
            </a:r>
            <a:r>
              <a:rPr lang="en-GB" dirty="0">
                <a:latin typeface="Century Gothic" panose="020B0502020202020204" pitchFamily="34" charset="0"/>
                <a:hlinkClick r:id="rId4"/>
              </a:rPr>
              <a:t>susocs@essex.ac.uk</a:t>
            </a:r>
            <a:r>
              <a:rPr lang="en-GB" dirty="0">
                <a:latin typeface="Century Gothic" panose="020B0502020202020204" pitchFamily="34" charset="0"/>
              </a:rPr>
              <a:t> / </a:t>
            </a:r>
            <a:r>
              <a:rPr lang="en-GB" dirty="0">
                <a:latin typeface="Century Gothic" panose="020B0502020202020204" pitchFamily="34" charset="0"/>
                <a:hlinkClick r:id="rId7"/>
              </a:rPr>
              <a:t>vpwelfare@essex.ac.uk</a:t>
            </a:r>
            <a:r>
              <a:rPr lang="en-GB" dirty="0">
                <a:latin typeface="Century Gothic" panose="020B0502020202020204" pitchFamily="34" charset="0"/>
              </a:rPr>
              <a:t> / </a:t>
            </a:r>
            <a:r>
              <a:rPr lang="en-GB" dirty="0">
                <a:latin typeface="Century Gothic" panose="020B0502020202020204" pitchFamily="34" charset="0"/>
                <a:hlinkClick r:id="rId8"/>
              </a:rPr>
              <a:t>suadvice@essex.ac.uk</a:t>
            </a:r>
            <a:r>
              <a:rPr lang="en-GB" dirty="0">
                <a:latin typeface="Century Gothic" panose="020B0502020202020204" pitchFamily="34" charset="0"/>
              </a:rPr>
              <a:t> where a member of staff will be able to provide confidential assistance. </a:t>
            </a:r>
          </a:p>
        </p:txBody>
      </p:sp>
      <p:sp>
        <p:nvSpPr>
          <p:cNvPr id="3" name="Slide Number Placeholder 2">
            <a:extLst>
              <a:ext uri="{FF2B5EF4-FFF2-40B4-BE49-F238E27FC236}">
                <a16:creationId xmlns:a16="http://schemas.microsoft.com/office/drawing/2014/main" id="{87BCEAB2-EFE1-4D60-8607-927234F635D8}"/>
              </a:ext>
            </a:extLst>
          </p:cNvPr>
          <p:cNvSpPr>
            <a:spLocks noGrp="1"/>
          </p:cNvSpPr>
          <p:nvPr>
            <p:ph type="sldNum" sz="quarter" idx="12"/>
          </p:nvPr>
        </p:nvSpPr>
        <p:spPr/>
        <p:txBody>
          <a:bodyPr/>
          <a:lstStyle/>
          <a:p>
            <a:fld id="{536DDCD2-168D-49AF-8613-357043AF4033}" type="slidenum">
              <a:rPr lang="en-GB" smtClean="0"/>
              <a:t>34</a:t>
            </a:fld>
            <a:endParaRPr lang="en-GB"/>
          </a:p>
        </p:txBody>
      </p:sp>
    </p:spTree>
    <p:extLst>
      <p:ext uri="{BB962C8B-B14F-4D97-AF65-F5344CB8AC3E}">
        <p14:creationId xmlns:p14="http://schemas.microsoft.com/office/powerpoint/2010/main" val="22351119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39618"/>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SOCIALS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3" name="Slide Number Placeholder 2">
            <a:extLst>
              <a:ext uri="{FF2B5EF4-FFF2-40B4-BE49-F238E27FC236}">
                <a16:creationId xmlns:a16="http://schemas.microsoft.com/office/drawing/2014/main" id="{7860CB5F-2759-4C1E-A771-731476BBEC7E}"/>
              </a:ext>
            </a:extLst>
          </p:cNvPr>
          <p:cNvSpPr>
            <a:spLocks noGrp="1"/>
          </p:cNvSpPr>
          <p:nvPr>
            <p:ph type="sldNum" sz="quarter" idx="12"/>
          </p:nvPr>
        </p:nvSpPr>
        <p:spPr/>
        <p:txBody>
          <a:bodyPr/>
          <a:lstStyle/>
          <a:p>
            <a:fld id="{536DDCD2-168D-49AF-8613-357043AF4033}" type="slidenum">
              <a:rPr lang="en-GB" smtClean="0"/>
              <a:t>35</a:t>
            </a:fld>
            <a:endParaRPr lang="en-GB"/>
          </a:p>
        </p:txBody>
      </p:sp>
    </p:spTree>
    <p:extLst>
      <p:ext uri="{BB962C8B-B14F-4D97-AF65-F5344CB8AC3E}">
        <p14:creationId xmlns:p14="http://schemas.microsoft.com/office/powerpoint/2010/main" val="34434718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SOCIALS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3" y="2595996"/>
            <a:ext cx="9998255" cy="2246769"/>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rPr>
              <a:t>Social events and gatherings should be conducted according to the latest government guidance on COVID-19.</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Clubs and societies (and individuals responsible) not adhering to government and University guidelines on COVID-19 measures will be subject to disciplinary action.</a:t>
            </a:r>
          </a:p>
          <a:p>
            <a:endParaRPr lang="en-GB" sz="2000"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D0F62C34-1515-42EE-B96E-A5594BCCD27A}"/>
              </a:ext>
            </a:extLst>
          </p:cNvPr>
          <p:cNvSpPr>
            <a:spLocks noGrp="1"/>
          </p:cNvSpPr>
          <p:nvPr>
            <p:ph type="sldNum" sz="quarter" idx="12"/>
          </p:nvPr>
        </p:nvSpPr>
        <p:spPr/>
        <p:txBody>
          <a:bodyPr/>
          <a:lstStyle/>
          <a:p>
            <a:fld id="{536DDCD2-168D-49AF-8613-357043AF4033}" type="slidenum">
              <a:rPr lang="en-GB" smtClean="0"/>
              <a:t>36</a:t>
            </a:fld>
            <a:endParaRPr lang="en-GB"/>
          </a:p>
        </p:txBody>
      </p:sp>
    </p:spTree>
    <p:extLst>
      <p:ext uri="{BB962C8B-B14F-4D97-AF65-F5344CB8AC3E}">
        <p14:creationId xmlns:p14="http://schemas.microsoft.com/office/powerpoint/2010/main" val="32607064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SOCIALS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27283" y="1829739"/>
            <a:ext cx="9998255" cy="3477875"/>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rPr>
              <a:t>Socials are one of the best parts of being part of a Sports Club or Society, so make sure everyone feels welcome and enjoys them.</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Ensure socials are conducted in a positive, safe and equal environment.</a:t>
            </a:r>
          </a:p>
          <a:p>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Avoid any controversial and/or possibly offensive games, language and activities. </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Ensure that nobody feels forced or pressured into an activity, and that everybody should have the ability to say no to anything, without any consequence. </a:t>
            </a:r>
          </a:p>
        </p:txBody>
      </p:sp>
      <p:sp>
        <p:nvSpPr>
          <p:cNvPr id="3" name="Slide Number Placeholder 2">
            <a:extLst>
              <a:ext uri="{FF2B5EF4-FFF2-40B4-BE49-F238E27FC236}">
                <a16:creationId xmlns:a16="http://schemas.microsoft.com/office/drawing/2014/main" id="{9F53F32A-D320-44EA-8DB1-B9A3822956CA}"/>
              </a:ext>
            </a:extLst>
          </p:cNvPr>
          <p:cNvSpPr>
            <a:spLocks noGrp="1"/>
          </p:cNvSpPr>
          <p:nvPr>
            <p:ph type="sldNum" sz="quarter" idx="12"/>
          </p:nvPr>
        </p:nvSpPr>
        <p:spPr/>
        <p:txBody>
          <a:bodyPr/>
          <a:lstStyle/>
          <a:p>
            <a:fld id="{536DDCD2-168D-49AF-8613-357043AF4033}" type="slidenum">
              <a:rPr lang="en-GB" smtClean="0"/>
              <a:t>37</a:t>
            </a:fld>
            <a:endParaRPr lang="en-GB"/>
          </a:p>
        </p:txBody>
      </p:sp>
    </p:spTree>
    <p:extLst>
      <p:ext uri="{BB962C8B-B14F-4D97-AF65-F5344CB8AC3E}">
        <p14:creationId xmlns:p14="http://schemas.microsoft.com/office/powerpoint/2010/main" val="3987452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SOCIAL THEMES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32735" y="5638869"/>
            <a:ext cx="1071783" cy="107178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104518" y="5559891"/>
            <a:ext cx="972928" cy="1229741"/>
          </a:xfrm>
          <a:prstGeom prst="rect">
            <a:avLst/>
          </a:prstGeom>
        </p:spPr>
      </p:pic>
      <p:sp>
        <p:nvSpPr>
          <p:cNvPr id="10" name="TextBox 9"/>
          <p:cNvSpPr txBox="1"/>
          <p:nvPr/>
        </p:nvSpPr>
        <p:spPr>
          <a:xfrm>
            <a:off x="737026" y="1595778"/>
            <a:ext cx="10367492" cy="4031873"/>
          </a:xfrm>
          <a:prstGeom prst="rect">
            <a:avLst/>
          </a:prstGeom>
          <a:noFill/>
        </p:spPr>
        <p:txBody>
          <a:bodyPr wrap="square" rtlCol="0">
            <a:spAutoFit/>
          </a:bodyPr>
          <a:lstStyle/>
          <a:p>
            <a:r>
              <a:rPr lang="en-GB" sz="1600" dirty="0">
                <a:latin typeface="Century Gothic" panose="020B0502020202020204" pitchFamily="34" charset="0"/>
              </a:rPr>
              <a:t>Please also consider the implications of any fancy dress themes. You may not deem them as offensive, but others may do. A list of some potentially offensive themes that we do not endorse our Sports Clubs or Societies taking part in are listed below: </a:t>
            </a:r>
          </a:p>
          <a:p>
            <a:endParaRPr lang="en-GB" sz="1600" dirty="0">
              <a:latin typeface="Century Gothic" panose="020B0502020202020204" pitchFamily="34" charset="0"/>
            </a:endParaRPr>
          </a:p>
          <a:p>
            <a:pPr marL="800100" lvl="1" indent="-342900">
              <a:buFont typeface="Courier New" panose="02070309020205020404" pitchFamily="49" charset="0"/>
              <a:buChar char="o"/>
            </a:pPr>
            <a:r>
              <a:rPr lang="en-GB" sz="1600" b="1" dirty="0">
                <a:latin typeface="Century Gothic" panose="020B0502020202020204" pitchFamily="34" charset="0"/>
              </a:rPr>
              <a:t>White T-Shirt Parties</a:t>
            </a:r>
            <a:r>
              <a:rPr lang="en-GB" sz="1600" dirty="0">
                <a:latin typeface="Century Gothic" panose="020B0502020202020204" pitchFamily="34" charset="0"/>
              </a:rPr>
              <a:t>. These are banned by the Students’ Union and all SU venues due to the often discriminatory language written on the T-Shirts. </a:t>
            </a:r>
            <a:br>
              <a:rPr lang="en-GB" sz="1600" dirty="0">
                <a:latin typeface="Century Gothic" panose="020B0502020202020204" pitchFamily="34" charset="0"/>
              </a:rPr>
            </a:br>
            <a:endParaRPr lang="en-GB" sz="1600" dirty="0">
              <a:latin typeface="Century Gothic" panose="020B0502020202020204" pitchFamily="34" charset="0"/>
            </a:endParaRPr>
          </a:p>
          <a:p>
            <a:pPr marL="800100" lvl="1" indent="-342900">
              <a:buFont typeface="Courier New" panose="02070309020205020404" pitchFamily="49" charset="0"/>
              <a:buChar char="o"/>
            </a:pPr>
            <a:r>
              <a:rPr lang="en-GB" sz="1600" b="1" dirty="0">
                <a:latin typeface="Century Gothic" panose="020B0502020202020204" pitchFamily="34" charset="0"/>
              </a:rPr>
              <a:t>‘Gender Bender’ </a:t>
            </a:r>
            <a:r>
              <a:rPr lang="en-GB" sz="1600" dirty="0">
                <a:latin typeface="Century Gothic" panose="020B0502020202020204" pitchFamily="34" charset="0"/>
              </a:rPr>
              <a:t>– avoid using offensive terms such as these to label your social event. </a:t>
            </a:r>
            <a:br>
              <a:rPr lang="en-GB" sz="1600" dirty="0">
                <a:latin typeface="Century Gothic" panose="020B0502020202020204" pitchFamily="34" charset="0"/>
              </a:rPr>
            </a:br>
            <a:endParaRPr lang="en-GB" sz="1600" dirty="0">
              <a:latin typeface="Century Gothic" panose="020B0502020202020204" pitchFamily="34" charset="0"/>
            </a:endParaRPr>
          </a:p>
          <a:p>
            <a:pPr marL="800100" lvl="1" indent="-342900">
              <a:buFont typeface="Courier New" panose="02070309020205020404" pitchFamily="49" charset="0"/>
              <a:buChar char="o"/>
            </a:pPr>
            <a:r>
              <a:rPr lang="en-GB" sz="1600" b="1" dirty="0">
                <a:latin typeface="Century Gothic" panose="020B0502020202020204" pitchFamily="34" charset="0"/>
              </a:rPr>
              <a:t>Cultural themes </a:t>
            </a:r>
            <a:r>
              <a:rPr lang="en-GB" sz="1600" dirty="0">
                <a:latin typeface="Century Gothic" panose="020B0502020202020204" pitchFamily="34" charset="0"/>
              </a:rPr>
              <a:t>– we have a very diverse, international campus and students may be offended seeing their culture associated with drinking, nudity or anti-social behaviour.</a:t>
            </a:r>
          </a:p>
          <a:p>
            <a:endParaRPr lang="en-GB" sz="1600" dirty="0">
              <a:latin typeface="Century Gothic" panose="020B0502020202020204" pitchFamily="34" charset="0"/>
            </a:endParaRPr>
          </a:p>
          <a:p>
            <a:pPr marL="285750" indent="-285750">
              <a:buFont typeface="Wingdings" panose="05000000000000000000" pitchFamily="2" charset="2"/>
              <a:buChar char="§"/>
            </a:pPr>
            <a:r>
              <a:rPr lang="en-GB" sz="1600" dirty="0">
                <a:latin typeface="Century Gothic" panose="020B0502020202020204" pitchFamily="34" charset="0"/>
              </a:rPr>
              <a:t>Be mindful and recognise that some of your members may not find certain themed events (e.g. Sexual, S&amp;M) as humorous as you do. </a:t>
            </a:r>
          </a:p>
          <a:p>
            <a:pPr marL="285750" indent="-285750">
              <a:buFont typeface="Wingdings" panose="05000000000000000000" pitchFamily="2" charset="2"/>
              <a:buChar char="§"/>
            </a:pPr>
            <a:endParaRPr lang="en-GB" sz="1600" dirty="0">
              <a:latin typeface="Century Gothic" panose="020B0502020202020204" pitchFamily="34" charset="0"/>
            </a:endParaRPr>
          </a:p>
          <a:p>
            <a:pPr marL="285750" indent="-285750">
              <a:buFont typeface="Wingdings" panose="05000000000000000000" pitchFamily="2" charset="2"/>
              <a:buChar char="§"/>
            </a:pPr>
            <a:r>
              <a:rPr lang="en-GB" sz="1600" dirty="0">
                <a:latin typeface="Century Gothic" panose="020B0502020202020204" pitchFamily="34" charset="0"/>
              </a:rPr>
              <a:t>University of Leeds Hockey Club – ‘</a:t>
            </a:r>
            <a:r>
              <a:rPr lang="en-GB" sz="1600" dirty="0">
                <a:latin typeface="Century Gothic" panose="020B0502020202020204" pitchFamily="34" charset="0"/>
                <a:hlinkClick r:id="rId6"/>
              </a:rPr>
              <a:t>Chav night</a:t>
            </a:r>
            <a:r>
              <a:rPr lang="en-GB" sz="1600" dirty="0">
                <a:latin typeface="Century Gothic" panose="020B0502020202020204" pitchFamily="34" charset="0"/>
              </a:rPr>
              <a:t>’ - Made national news for all the wrong reasons.</a:t>
            </a:r>
          </a:p>
        </p:txBody>
      </p:sp>
      <p:sp>
        <p:nvSpPr>
          <p:cNvPr id="3" name="Slide Number Placeholder 2">
            <a:extLst>
              <a:ext uri="{FF2B5EF4-FFF2-40B4-BE49-F238E27FC236}">
                <a16:creationId xmlns:a16="http://schemas.microsoft.com/office/drawing/2014/main" id="{09AFEB32-76FD-4292-AF74-7DEB5B11C26B}"/>
              </a:ext>
            </a:extLst>
          </p:cNvPr>
          <p:cNvSpPr>
            <a:spLocks noGrp="1"/>
          </p:cNvSpPr>
          <p:nvPr>
            <p:ph type="sldNum" sz="quarter" idx="12"/>
          </p:nvPr>
        </p:nvSpPr>
        <p:spPr/>
        <p:txBody>
          <a:bodyPr/>
          <a:lstStyle/>
          <a:p>
            <a:fld id="{536DDCD2-168D-49AF-8613-357043AF4033}" type="slidenum">
              <a:rPr lang="en-GB" smtClean="0"/>
              <a:t>38</a:t>
            </a:fld>
            <a:endParaRPr lang="en-GB"/>
          </a:p>
        </p:txBody>
      </p:sp>
    </p:spTree>
    <p:extLst>
      <p:ext uri="{BB962C8B-B14F-4D97-AF65-F5344CB8AC3E}">
        <p14:creationId xmlns:p14="http://schemas.microsoft.com/office/powerpoint/2010/main" val="2658847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SOCIALS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772733" y="1829739"/>
            <a:ext cx="10367492" cy="3893374"/>
          </a:xfrm>
          <a:prstGeom prst="rect">
            <a:avLst/>
          </a:prstGeom>
          <a:noFill/>
        </p:spPr>
        <p:txBody>
          <a:bodyPr wrap="square" rtlCol="0">
            <a:spAutoFit/>
          </a:bodyPr>
          <a:lstStyle/>
          <a:p>
            <a:pPr marL="342900" indent="-342900">
              <a:buFont typeface="Wingdings" panose="05000000000000000000" pitchFamily="2" charset="2"/>
              <a:buChar char="§"/>
            </a:pPr>
            <a:r>
              <a:rPr lang="en-GB" sz="1900" dirty="0">
                <a:latin typeface="Century Gothic" panose="020B0502020202020204" pitchFamily="34" charset="0"/>
              </a:rPr>
              <a:t>As per the Students’ Union Alcohol Policy, which needs to be signed by all Presidents once it has been sent out, the following events and behaviour is not endorsed or condoned by the Students’ Union:</a:t>
            </a:r>
          </a:p>
          <a:p>
            <a:pPr marL="342900" indent="-342900">
              <a:buFont typeface="Courier New" panose="02070309020205020404" pitchFamily="49" charset="0"/>
              <a:buChar char="o"/>
            </a:pPr>
            <a:endParaRPr lang="en-GB" sz="1900" dirty="0">
              <a:latin typeface="Century Gothic" panose="020B0502020202020204" pitchFamily="34" charset="0"/>
            </a:endParaRPr>
          </a:p>
          <a:p>
            <a:pPr marL="800100" lvl="1" indent="-342900">
              <a:buFont typeface="Courier New" panose="02070309020205020404" pitchFamily="49" charset="0"/>
              <a:buChar char="o"/>
            </a:pPr>
            <a:r>
              <a:rPr lang="en-GB" sz="1900" dirty="0">
                <a:latin typeface="Century Gothic" panose="020B0502020202020204" pitchFamily="34" charset="0"/>
              </a:rPr>
              <a:t>An initiation and/or Mothers and Daughters/Fathers and Sons are events in which members (often new members) of the club/society are expected to perform any activity as a means of gaining credibility, status or entry into that club/society.</a:t>
            </a:r>
          </a:p>
          <a:p>
            <a:pPr marL="800100" lvl="1" indent="-342900">
              <a:buFont typeface="Courier New" panose="02070309020205020404" pitchFamily="49" charset="0"/>
              <a:buChar char="o"/>
            </a:pPr>
            <a:endParaRPr lang="en-GB" sz="1900" dirty="0">
              <a:latin typeface="Century Gothic" panose="020B0502020202020204" pitchFamily="34" charset="0"/>
            </a:endParaRPr>
          </a:p>
          <a:p>
            <a:pPr marL="800100" lvl="1" indent="-342900">
              <a:buFont typeface="Courier New" panose="02070309020205020404" pitchFamily="49" charset="0"/>
              <a:buChar char="o"/>
            </a:pPr>
            <a:r>
              <a:rPr lang="en-GB" sz="1900" dirty="0">
                <a:latin typeface="Century Gothic" panose="020B0502020202020204" pitchFamily="34" charset="0"/>
              </a:rPr>
              <a:t>Any event where peer pressure is placed upon members of a particular club/society and may involve the consumption of alcohol, eating concoctions of various food stuffs, nudity, any behaviour that may be deemed humiliating and any activity which includes physical violence.</a:t>
            </a:r>
          </a:p>
        </p:txBody>
      </p:sp>
      <p:sp>
        <p:nvSpPr>
          <p:cNvPr id="3" name="Slide Number Placeholder 2">
            <a:extLst>
              <a:ext uri="{FF2B5EF4-FFF2-40B4-BE49-F238E27FC236}">
                <a16:creationId xmlns:a16="http://schemas.microsoft.com/office/drawing/2014/main" id="{073A0FF9-A068-44F4-BCE9-B13AAC1BE9C1}"/>
              </a:ext>
            </a:extLst>
          </p:cNvPr>
          <p:cNvSpPr>
            <a:spLocks noGrp="1"/>
          </p:cNvSpPr>
          <p:nvPr>
            <p:ph type="sldNum" sz="quarter" idx="12"/>
          </p:nvPr>
        </p:nvSpPr>
        <p:spPr/>
        <p:txBody>
          <a:bodyPr/>
          <a:lstStyle/>
          <a:p>
            <a:fld id="{536DDCD2-168D-49AF-8613-357043AF4033}" type="slidenum">
              <a:rPr lang="en-GB" smtClean="0"/>
              <a:t>39</a:t>
            </a:fld>
            <a:endParaRPr lang="en-GB"/>
          </a:p>
        </p:txBody>
      </p:sp>
    </p:spTree>
    <p:extLst>
      <p:ext uri="{BB962C8B-B14F-4D97-AF65-F5344CB8AC3E}">
        <p14:creationId xmlns:p14="http://schemas.microsoft.com/office/powerpoint/2010/main" val="677272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WHAT IS A WELFARE OFFICER?</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3847207"/>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rPr>
              <a:t>A compulsory committee position for all Sports Clubs and Societies.</a:t>
            </a:r>
          </a:p>
          <a:p>
            <a:endParaRPr lang="en-GB" sz="2000" u="sng" dirty="0">
              <a:latin typeface="Century Gothic" panose="020B0502020202020204" pitchFamily="34" charset="0"/>
            </a:endParaRPr>
          </a:p>
          <a:p>
            <a:pPr marL="342900" indent="-342900">
              <a:buFont typeface="Wingdings" panose="05000000000000000000" pitchFamily="2" charset="2"/>
              <a:buChar char="§"/>
            </a:pPr>
            <a:r>
              <a:rPr lang="en-GB" sz="2000" b="1" u="sng" dirty="0">
                <a:latin typeface="Century Gothic" panose="020B0502020202020204" pitchFamily="34" charset="0"/>
              </a:rPr>
              <a:t>Duties include:</a:t>
            </a:r>
          </a:p>
          <a:p>
            <a:pPr marL="800100" lvl="1" indent="-342900">
              <a:buFont typeface="Courier New" panose="02070309020205020404" pitchFamily="49" charset="0"/>
              <a:buChar char="o"/>
            </a:pPr>
            <a:r>
              <a:rPr lang="en-GB" sz="2000" dirty="0">
                <a:latin typeface="Century Gothic" panose="020B0502020202020204" pitchFamily="34" charset="0"/>
              </a:rPr>
              <a:t>Ensuring the mental and physical wellbeing of all members, during training, competitions and any other club or society activity.</a:t>
            </a:r>
          </a:p>
          <a:p>
            <a:pPr marL="800100" lvl="1" indent="-342900">
              <a:buFont typeface="Courier New" panose="02070309020205020404" pitchFamily="49" charset="0"/>
              <a:buChar char="o"/>
            </a:pPr>
            <a:r>
              <a:rPr lang="en-GB" sz="2000" dirty="0">
                <a:latin typeface="Century Gothic" panose="020B0502020202020204" pitchFamily="34" charset="0"/>
              </a:rPr>
              <a:t>Providing support to members when needed, including referring them to relevant support services if required.</a:t>
            </a:r>
          </a:p>
          <a:p>
            <a:pPr marL="800100" lvl="1" indent="-342900">
              <a:buFont typeface="Courier New" panose="02070309020205020404" pitchFamily="49" charset="0"/>
              <a:buChar char="o"/>
            </a:pPr>
            <a:r>
              <a:rPr lang="en-GB" sz="2000" dirty="0">
                <a:latin typeface="Century Gothic" panose="020B0502020202020204" pitchFamily="34" charset="0"/>
              </a:rPr>
              <a:t>Completing accident reports.</a:t>
            </a:r>
          </a:p>
          <a:p>
            <a:pPr marL="800100" lvl="1" indent="-342900">
              <a:buFont typeface="Courier New" panose="02070309020205020404" pitchFamily="49" charset="0"/>
              <a:buChar char="o"/>
            </a:pPr>
            <a:r>
              <a:rPr lang="en-GB" sz="2000" dirty="0">
                <a:latin typeface="Century Gothic" panose="020B0502020202020204" pitchFamily="34" charset="0"/>
              </a:rPr>
              <a:t>Assist in the production and adherence to a risk assessment for all club and society activities.</a:t>
            </a:r>
          </a:p>
          <a:p>
            <a:pPr marL="800100" lvl="1" indent="-342900">
              <a:buFont typeface="Courier New" panose="02070309020205020404" pitchFamily="49" charset="0"/>
              <a:buChar char="o"/>
            </a:pPr>
            <a:r>
              <a:rPr lang="en-GB" sz="2000" dirty="0">
                <a:solidFill>
                  <a:srgbClr val="FF0000"/>
                </a:solidFill>
                <a:latin typeface="Century Gothic" panose="020B0502020202020204" pitchFamily="34" charset="0"/>
              </a:rPr>
              <a:t>Work alongside club/society COVID officers to ensure safe practice.</a:t>
            </a:r>
          </a:p>
          <a:p>
            <a:endParaRPr lang="en-GB" sz="2400" dirty="0">
              <a:latin typeface="Century Gothic" panose="020B0502020202020204" pitchFamily="34" charset="0"/>
            </a:endParaRPr>
          </a:p>
        </p:txBody>
      </p:sp>
      <p:sp>
        <p:nvSpPr>
          <p:cNvPr id="9" name="TextBox 8">
            <a:extLst>
              <a:ext uri="{FF2B5EF4-FFF2-40B4-BE49-F238E27FC236}">
                <a16:creationId xmlns:a16="http://schemas.microsoft.com/office/drawing/2014/main" id="{C260B8FE-94D8-4755-8061-DB5A008FF0E1}"/>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3" name="Slide Number Placeholder 2">
            <a:extLst>
              <a:ext uri="{FF2B5EF4-FFF2-40B4-BE49-F238E27FC236}">
                <a16:creationId xmlns:a16="http://schemas.microsoft.com/office/drawing/2014/main" id="{5B0E0EBF-09E8-4633-89F0-CE86FC28ED84}"/>
              </a:ext>
            </a:extLst>
          </p:cNvPr>
          <p:cNvSpPr>
            <a:spLocks noGrp="1"/>
          </p:cNvSpPr>
          <p:nvPr>
            <p:ph type="sldNum" sz="quarter" idx="12"/>
          </p:nvPr>
        </p:nvSpPr>
        <p:spPr/>
        <p:txBody>
          <a:bodyPr/>
          <a:lstStyle/>
          <a:p>
            <a:fld id="{536DDCD2-168D-49AF-8613-357043AF4033}" type="slidenum">
              <a:rPr lang="en-GB" smtClean="0"/>
              <a:t>4</a:t>
            </a:fld>
            <a:endParaRPr lang="en-GB"/>
          </a:p>
        </p:txBody>
      </p:sp>
    </p:spTree>
    <p:extLst>
      <p:ext uri="{BB962C8B-B14F-4D97-AF65-F5344CB8AC3E}">
        <p14:creationId xmlns:p14="http://schemas.microsoft.com/office/powerpoint/2010/main" val="12922876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SOCIALS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772733" y="1829739"/>
            <a:ext cx="10367492" cy="3477875"/>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rPr>
              <a:t>Although we strongly do not condone initiations and hazing, we are aware that these activities can still happen ‘underground’.</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It is important that as committee members you understand why such activities are not endorsed and should not be conducted. You may see it as a harmless welcome for new members, a bit of fun, but that’s not how everyone sees it.</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Initiations and hazing can put off potential members/players, create uncomfortable or intimidating atmospheres and ruin someone's experience of that sport or even the University. It can be seen as bullying or abuse, and have serious consequences.</a:t>
            </a:r>
          </a:p>
        </p:txBody>
      </p:sp>
      <p:sp>
        <p:nvSpPr>
          <p:cNvPr id="3" name="Slide Number Placeholder 2">
            <a:extLst>
              <a:ext uri="{FF2B5EF4-FFF2-40B4-BE49-F238E27FC236}">
                <a16:creationId xmlns:a16="http://schemas.microsoft.com/office/drawing/2014/main" id="{BF46998F-9B6E-47BB-9B4A-A261E172D467}"/>
              </a:ext>
            </a:extLst>
          </p:cNvPr>
          <p:cNvSpPr>
            <a:spLocks noGrp="1"/>
          </p:cNvSpPr>
          <p:nvPr>
            <p:ph type="sldNum" sz="quarter" idx="12"/>
          </p:nvPr>
        </p:nvSpPr>
        <p:spPr/>
        <p:txBody>
          <a:bodyPr/>
          <a:lstStyle/>
          <a:p>
            <a:fld id="{536DDCD2-168D-49AF-8613-357043AF4033}" type="slidenum">
              <a:rPr lang="en-GB" smtClean="0"/>
              <a:t>40</a:t>
            </a:fld>
            <a:endParaRPr lang="en-GB"/>
          </a:p>
        </p:txBody>
      </p:sp>
    </p:spTree>
    <p:extLst>
      <p:ext uri="{BB962C8B-B14F-4D97-AF65-F5344CB8AC3E}">
        <p14:creationId xmlns:p14="http://schemas.microsoft.com/office/powerpoint/2010/main" val="25103206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SOCIALS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772733" y="1829739"/>
            <a:ext cx="10367492" cy="3693319"/>
          </a:xfrm>
          <a:prstGeom prst="rect">
            <a:avLst/>
          </a:prstGeom>
          <a:noFill/>
        </p:spPr>
        <p:txBody>
          <a:bodyPr wrap="square" rtlCol="0">
            <a:spAutoFit/>
          </a:bodyPr>
          <a:lstStyle/>
          <a:p>
            <a:pPr marL="342900" indent="-342900">
              <a:buFont typeface="Wingdings" panose="05000000000000000000" pitchFamily="2" charset="2"/>
              <a:buChar char="§"/>
            </a:pPr>
            <a:r>
              <a:rPr lang="en-GB" dirty="0">
                <a:latin typeface="Century Gothic" panose="020B0502020202020204" pitchFamily="34" charset="0"/>
              </a:rPr>
              <a:t>There have been cases of students who have been subjected to initiations or hazing leaving University, being arrested/given a criminal record, </a:t>
            </a:r>
            <a:r>
              <a:rPr lang="en-GB" dirty="0">
                <a:latin typeface="Century Gothic" panose="020B0502020202020204" pitchFamily="34" charset="0"/>
                <a:hlinkClick r:id="rId6"/>
              </a:rPr>
              <a:t>and in some tragic cases, losing their lives</a:t>
            </a:r>
            <a:r>
              <a:rPr lang="en-GB" dirty="0">
                <a:latin typeface="Century Gothic" panose="020B0502020202020204" pitchFamily="34" charset="0"/>
              </a:rPr>
              <a:t>. </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The majority of students that arrive at Essex will be 18 years old (or some even younger), just out of full-time education and living away from home for the first time. They may be impressionable and want to show off to senior members of a Sports Club/Society. It is therefore vital that you as senior and committee members are respectful, responsible and welcoming to all.</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Please don’t feel the need to conform to ‘tradition’ and hold initiations for new members. It doesn’t matter if you think an initiation has always happened in your club/society and you think it’s normal, it isn’t. </a:t>
            </a:r>
          </a:p>
        </p:txBody>
      </p:sp>
      <p:sp>
        <p:nvSpPr>
          <p:cNvPr id="3" name="Slide Number Placeholder 2">
            <a:extLst>
              <a:ext uri="{FF2B5EF4-FFF2-40B4-BE49-F238E27FC236}">
                <a16:creationId xmlns:a16="http://schemas.microsoft.com/office/drawing/2014/main" id="{1520BE95-2A06-4680-BE62-6BFC5FC5D1F7}"/>
              </a:ext>
            </a:extLst>
          </p:cNvPr>
          <p:cNvSpPr>
            <a:spLocks noGrp="1"/>
          </p:cNvSpPr>
          <p:nvPr>
            <p:ph type="sldNum" sz="quarter" idx="12"/>
          </p:nvPr>
        </p:nvSpPr>
        <p:spPr/>
        <p:txBody>
          <a:bodyPr/>
          <a:lstStyle/>
          <a:p>
            <a:fld id="{536DDCD2-168D-49AF-8613-357043AF4033}" type="slidenum">
              <a:rPr lang="en-GB" smtClean="0"/>
              <a:t>41</a:t>
            </a:fld>
            <a:endParaRPr lang="en-GB"/>
          </a:p>
        </p:txBody>
      </p:sp>
    </p:spTree>
    <p:extLst>
      <p:ext uri="{BB962C8B-B14F-4D97-AF65-F5344CB8AC3E}">
        <p14:creationId xmlns:p14="http://schemas.microsoft.com/office/powerpoint/2010/main" val="31237170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SOCIALS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912254" y="1997839"/>
            <a:ext cx="10367492" cy="2862322"/>
          </a:xfrm>
          <a:prstGeom prst="rect">
            <a:avLst/>
          </a:prstGeom>
          <a:noFill/>
        </p:spPr>
        <p:txBody>
          <a:bodyPr wrap="square" rtlCol="0">
            <a:spAutoFit/>
          </a:bodyPr>
          <a:lstStyle/>
          <a:p>
            <a:pPr marL="342900" indent="-342900">
              <a:buFont typeface="Wingdings" panose="05000000000000000000" pitchFamily="2" charset="2"/>
              <a:buChar char="§"/>
            </a:pPr>
            <a:r>
              <a:rPr lang="en-GB" b="1" dirty="0">
                <a:latin typeface="Century Gothic" panose="020B0502020202020204" pitchFamily="34" charset="0"/>
              </a:rPr>
              <a:t>‘</a:t>
            </a:r>
            <a:r>
              <a:rPr lang="en-GB" sz="2000" b="1" dirty="0">
                <a:latin typeface="Century Gothic" panose="020B0502020202020204" pitchFamily="34" charset="0"/>
              </a:rPr>
              <a:t>Ask for Angela’</a:t>
            </a:r>
            <a:r>
              <a:rPr lang="en-GB" sz="2000" dirty="0">
                <a:latin typeface="Century Gothic" panose="020B0502020202020204" pitchFamily="34" charset="0"/>
              </a:rPr>
              <a:t> - a phrase aimed at alerting bar staff discretely to an issue on a date, a night out etc. so they can help defuse the situation.</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b="1" dirty="0">
                <a:latin typeface="Century Gothic" panose="020B0502020202020204" pitchFamily="34" charset="0"/>
              </a:rPr>
              <a:t>Nightline</a:t>
            </a:r>
            <a:r>
              <a:rPr lang="en-GB" sz="2000" dirty="0">
                <a:latin typeface="Century Gothic" panose="020B0502020202020204" pitchFamily="34" charset="0"/>
              </a:rPr>
              <a:t> - </a:t>
            </a:r>
            <a:r>
              <a:rPr lang="en-GB" sz="2000" dirty="0">
                <a:latin typeface="Century Gothic" panose="020B0502020202020204" pitchFamily="34" charset="0"/>
                <a:hlinkClick r:id="rId6"/>
              </a:rPr>
              <a:t>https://www1.essex.ac.uk/students/health-and-wellbeing/nightline.aspx</a:t>
            </a:r>
            <a:r>
              <a:rPr lang="en-GB" sz="2000" dirty="0">
                <a:latin typeface="Century Gothic" panose="020B0502020202020204" pitchFamily="34" charset="0"/>
              </a:rPr>
              <a:t> </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b="1" dirty="0">
                <a:latin typeface="Century Gothic" panose="020B0502020202020204" pitchFamily="34" charset="0"/>
              </a:rPr>
              <a:t>Security Desk</a:t>
            </a:r>
            <a:r>
              <a:rPr lang="en-GB" sz="2000" dirty="0">
                <a:latin typeface="Century Gothic" panose="020B0502020202020204" pitchFamily="34" charset="0"/>
              </a:rPr>
              <a:t> – Square 3</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b="1" dirty="0">
                <a:latin typeface="Century Gothic" panose="020B0502020202020204" pitchFamily="34" charset="0"/>
              </a:rPr>
              <a:t>University anonymous reporting system </a:t>
            </a:r>
            <a:r>
              <a:rPr lang="en-GB" sz="2000" dirty="0">
                <a:latin typeface="Century Gothic" panose="020B0502020202020204" pitchFamily="34" charset="0"/>
              </a:rPr>
              <a:t>- </a:t>
            </a:r>
            <a:r>
              <a:rPr lang="en-GB" sz="2000" dirty="0">
                <a:solidFill>
                  <a:srgbClr val="FF0000"/>
                </a:solidFill>
                <a:latin typeface="Century Gothic" panose="020B0502020202020204" pitchFamily="34" charset="0"/>
                <a:hlinkClick r:id="rId7"/>
              </a:rPr>
              <a:t>https://reportandsupport.essex.ac.uk/</a:t>
            </a:r>
            <a:r>
              <a:rPr lang="en-GB" sz="2000" dirty="0">
                <a:solidFill>
                  <a:srgbClr val="FF0000"/>
                </a:solidFill>
                <a:latin typeface="Century Gothic" panose="020B0502020202020204" pitchFamily="34" charset="0"/>
              </a:rPr>
              <a:t> </a:t>
            </a:r>
          </a:p>
        </p:txBody>
      </p:sp>
      <p:sp>
        <p:nvSpPr>
          <p:cNvPr id="3" name="Slide Number Placeholder 2">
            <a:extLst>
              <a:ext uri="{FF2B5EF4-FFF2-40B4-BE49-F238E27FC236}">
                <a16:creationId xmlns:a16="http://schemas.microsoft.com/office/drawing/2014/main" id="{AF098856-4D60-497E-BCC8-655524598FF2}"/>
              </a:ext>
            </a:extLst>
          </p:cNvPr>
          <p:cNvSpPr>
            <a:spLocks noGrp="1"/>
          </p:cNvSpPr>
          <p:nvPr>
            <p:ph type="sldNum" sz="quarter" idx="12"/>
          </p:nvPr>
        </p:nvSpPr>
        <p:spPr/>
        <p:txBody>
          <a:bodyPr/>
          <a:lstStyle/>
          <a:p>
            <a:fld id="{536DDCD2-168D-49AF-8613-357043AF4033}" type="slidenum">
              <a:rPr lang="en-GB" smtClean="0"/>
              <a:t>42</a:t>
            </a:fld>
            <a:endParaRPr lang="en-GB"/>
          </a:p>
        </p:txBody>
      </p:sp>
    </p:spTree>
    <p:extLst>
      <p:ext uri="{BB962C8B-B14F-4D97-AF65-F5344CB8AC3E}">
        <p14:creationId xmlns:p14="http://schemas.microsoft.com/office/powerpoint/2010/main" val="40362397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solidFill>
                  <a:schemeClr val="bg1"/>
                </a:solidFill>
                <a:latin typeface="Century Gothic" panose="020B0502020202020204" pitchFamily="34" charset="0"/>
              </a:rPr>
              <a:t>TOUR</a:t>
            </a:r>
            <a:endParaRPr lang="en-GB" sz="4400" b="1" dirty="0">
              <a:solidFill>
                <a:srgbClr val="FFFF00"/>
              </a:solidFill>
              <a:latin typeface="Century Gothic" panose="020B0502020202020204" pitchFamily="34" charset="0"/>
            </a:endParaRP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772733" y="1829739"/>
            <a:ext cx="10367492" cy="3416320"/>
          </a:xfrm>
          <a:prstGeom prst="rect">
            <a:avLst/>
          </a:prstGeom>
          <a:noFill/>
        </p:spPr>
        <p:txBody>
          <a:bodyPr wrap="square" rtlCol="0">
            <a:spAutoFit/>
          </a:bodyPr>
          <a:lstStyle/>
          <a:p>
            <a:pPr marL="342900" indent="-342900">
              <a:buFont typeface="Wingdings" panose="05000000000000000000" pitchFamily="2" charset="2"/>
              <a:buChar char="§"/>
            </a:pPr>
            <a:r>
              <a:rPr lang="en-GB" dirty="0">
                <a:latin typeface="Century Gothic" panose="020B0502020202020204" pitchFamily="34" charset="0"/>
              </a:rPr>
              <a:t>Although Tour is a holiday for everyone, it is vital that you act responsibly and consider both yours and your members welfare throughout. </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Group Leaders should promote a positive, safe and equal group throughout the duration of tour. The environment within your club/society should be one where members can say no without consequence. </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If there is anything you are uncomfortable with or would like to report, please do so immediately to Tour company staff.</a:t>
            </a:r>
          </a:p>
          <a:p>
            <a:pPr marL="342900" indent="-342900">
              <a:buFont typeface="Wingdings" panose="05000000000000000000" pitchFamily="2" charset="2"/>
              <a:buChar char="§"/>
            </a:pPr>
            <a:endParaRPr lang="en-GB" dirty="0">
              <a:latin typeface="Century Gothic" panose="020B0502020202020204" pitchFamily="34" charset="0"/>
            </a:endParaRPr>
          </a:p>
          <a:p>
            <a:pPr marL="342900" indent="-342900">
              <a:buFont typeface="Wingdings" panose="05000000000000000000" pitchFamily="2" charset="2"/>
              <a:buChar char="§"/>
            </a:pPr>
            <a:r>
              <a:rPr lang="en-GB" dirty="0">
                <a:latin typeface="Century Gothic" panose="020B0502020202020204" pitchFamily="34" charset="0"/>
              </a:rPr>
              <a:t>Familiarise yourself with and follow the emergency protocol provided by your tour company. Save local emergency numbers (e.g. Police, Hospital)</a:t>
            </a:r>
          </a:p>
        </p:txBody>
      </p:sp>
      <p:sp>
        <p:nvSpPr>
          <p:cNvPr id="3" name="Slide Number Placeholder 2">
            <a:extLst>
              <a:ext uri="{FF2B5EF4-FFF2-40B4-BE49-F238E27FC236}">
                <a16:creationId xmlns:a16="http://schemas.microsoft.com/office/drawing/2014/main" id="{F06FA2B2-390C-442C-A84A-44BD793B7604}"/>
              </a:ext>
            </a:extLst>
          </p:cNvPr>
          <p:cNvSpPr>
            <a:spLocks noGrp="1"/>
          </p:cNvSpPr>
          <p:nvPr>
            <p:ph type="sldNum" sz="quarter" idx="12"/>
          </p:nvPr>
        </p:nvSpPr>
        <p:spPr/>
        <p:txBody>
          <a:bodyPr/>
          <a:lstStyle/>
          <a:p>
            <a:fld id="{536DDCD2-168D-49AF-8613-357043AF4033}" type="slidenum">
              <a:rPr lang="en-GB" smtClean="0"/>
              <a:t>43</a:t>
            </a:fld>
            <a:endParaRPr lang="en-GB"/>
          </a:p>
        </p:txBody>
      </p:sp>
    </p:spTree>
    <p:extLst>
      <p:ext uri="{BB962C8B-B14F-4D97-AF65-F5344CB8AC3E}">
        <p14:creationId xmlns:p14="http://schemas.microsoft.com/office/powerpoint/2010/main" val="19816667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SU WELFARE WEBSITE</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a:t>
            </a:r>
            <a:r>
              <a:rPr lang="en-GB" sz="1600" b="1">
                <a:latin typeface="Century Gothic" panose="020B0502020202020204" pitchFamily="34" charset="0"/>
              </a:rPr>
              <a:t>Training 2021/22 </a:t>
            </a:r>
            <a:endParaRPr lang="en-GB" sz="1600" b="1" dirty="0">
              <a:latin typeface="Century Gothic" panose="020B0502020202020204" pitchFamily="34" charset="0"/>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3170099"/>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hlinkClick r:id="rId6"/>
              </a:rPr>
              <a:t>https://www.essexstudent.com/welfare/</a:t>
            </a:r>
            <a:r>
              <a:rPr lang="en-GB" sz="2000" dirty="0">
                <a:latin typeface="Century Gothic" panose="020B0502020202020204" pitchFamily="34" charset="0"/>
              </a:rPr>
              <a:t> </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University can be the happiest time of your life, but we also understand the challenges and pressures that University life can create. </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At Essex there are many different options for support. </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Whether you just want to have a chat with someone who will provide a listening ear, or whether you feel you would benefit from further professional support – have a look at our website.</a:t>
            </a:r>
          </a:p>
        </p:txBody>
      </p:sp>
      <p:sp>
        <p:nvSpPr>
          <p:cNvPr id="3" name="Slide Number Placeholder 2">
            <a:extLst>
              <a:ext uri="{FF2B5EF4-FFF2-40B4-BE49-F238E27FC236}">
                <a16:creationId xmlns:a16="http://schemas.microsoft.com/office/drawing/2014/main" id="{AB118C8F-1045-4213-8F2A-E274F6DC715D}"/>
              </a:ext>
            </a:extLst>
          </p:cNvPr>
          <p:cNvSpPr>
            <a:spLocks noGrp="1"/>
          </p:cNvSpPr>
          <p:nvPr>
            <p:ph type="sldNum" sz="quarter" idx="12"/>
          </p:nvPr>
        </p:nvSpPr>
        <p:spPr/>
        <p:txBody>
          <a:bodyPr/>
          <a:lstStyle/>
          <a:p>
            <a:fld id="{536DDCD2-168D-49AF-8613-357043AF4033}" type="slidenum">
              <a:rPr lang="en-GB" smtClean="0"/>
              <a:t>44</a:t>
            </a:fld>
            <a:endParaRPr lang="en-GB"/>
          </a:p>
        </p:txBody>
      </p:sp>
    </p:spTree>
    <p:extLst>
      <p:ext uri="{BB962C8B-B14F-4D97-AF65-F5344CB8AC3E}">
        <p14:creationId xmlns:p14="http://schemas.microsoft.com/office/powerpoint/2010/main" val="30547046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OTHER TRAINING SESSIONS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a:t>
            </a:r>
            <a:r>
              <a:rPr lang="en-GB" sz="1600" b="1">
                <a:latin typeface="Century Gothic" panose="020B0502020202020204" pitchFamily="34" charset="0"/>
              </a:rPr>
              <a:t>Training 2021/22 </a:t>
            </a:r>
            <a:endParaRPr lang="en-GB" sz="1600" b="1" dirty="0">
              <a:latin typeface="Century Gothic" panose="020B0502020202020204" pitchFamily="34" charset="0"/>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94006" y="2489951"/>
            <a:ext cx="10803987" cy="1754326"/>
          </a:xfrm>
          <a:prstGeom prst="rect">
            <a:avLst/>
          </a:prstGeom>
          <a:noFill/>
        </p:spPr>
        <p:txBody>
          <a:bodyPr wrap="square" rtlCol="0">
            <a:spAutoFit/>
          </a:bodyPr>
          <a:lstStyle/>
          <a:p>
            <a:pPr marL="285750" indent="-285750">
              <a:buFont typeface="Arial" panose="020B0604020202020204" pitchFamily="34" charset="0"/>
              <a:buChar char="•"/>
            </a:pPr>
            <a:endParaRPr lang="en-GB" dirty="0">
              <a:latin typeface="Century Gothic" panose="020B0502020202020204" pitchFamily="34" charset="0"/>
            </a:endParaRPr>
          </a:p>
          <a:p>
            <a:pPr marL="285750" indent="-285750">
              <a:buFont typeface="Arial" panose="020B0604020202020204" pitchFamily="34" charset="0"/>
              <a:buChar char="•"/>
            </a:pPr>
            <a:r>
              <a:rPr lang="en-GB" dirty="0">
                <a:latin typeface="Century Gothic" panose="020B0502020202020204" pitchFamily="34" charset="0"/>
              </a:rPr>
              <a:t>Comms, Social Media &amp; Website Training – 17/09/2021 – 12:00 – Zoom ID 914 6653 2643</a:t>
            </a:r>
          </a:p>
          <a:p>
            <a:pPr marL="285750" indent="-285750">
              <a:buFont typeface="Arial" panose="020B0604020202020204" pitchFamily="34" charset="0"/>
              <a:buChar char="•"/>
            </a:pPr>
            <a:endParaRPr lang="en-GB" dirty="0">
              <a:latin typeface="Century Gothic" panose="020B0502020202020204" pitchFamily="34" charset="0"/>
            </a:endParaRPr>
          </a:p>
          <a:p>
            <a:pPr marL="285750" indent="-285750">
              <a:buFont typeface="Arial" panose="020B0604020202020204" pitchFamily="34" charset="0"/>
              <a:buChar char="•"/>
            </a:pPr>
            <a:r>
              <a:rPr lang="en-GB" dirty="0">
                <a:latin typeface="Century Gothic" panose="020B0502020202020204" pitchFamily="34" charset="0"/>
              </a:rPr>
              <a:t>Standards Information – 21/09/2021 – 14:00 – Zoom ID 956 0871 2223</a:t>
            </a:r>
            <a:br>
              <a:rPr lang="en-GB" dirty="0">
                <a:latin typeface="Century Gothic" panose="020B0502020202020204" pitchFamily="34" charset="0"/>
              </a:rPr>
            </a:br>
            <a:endParaRPr lang="en-GB" dirty="0">
              <a:latin typeface="Century Gothic" panose="020B0502020202020204" pitchFamily="34" charset="0"/>
            </a:endParaRPr>
          </a:p>
          <a:p>
            <a:pPr marL="285750" indent="-285750">
              <a:buFont typeface="Arial" panose="020B0604020202020204" pitchFamily="34" charset="0"/>
              <a:buChar char="•"/>
            </a:pPr>
            <a:r>
              <a:rPr lang="en-GB" dirty="0">
                <a:latin typeface="Century Gothic" panose="020B0502020202020204" pitchFamily="34" charset="0"/>
              </a:rPr>
              <a:t>Fresher’s Fair Information – 23/09/2021 - 14:00 – Zoom ID 999 4698 5149</a:t>
            </a:r>
          </a:p>
        </p:txBody>
      </p:sp>
      <p:sp>
        <p:nvSpPr>
          <p:cNvPr id="3" name="Slide Number Placeholder 2">
            <a:extLst>
              <a:ext uri="{FF2B5EF4-FFF2-40B4-BE49-F238E27FC236}">
                <a16:creationId xmlns:a16="http://schemas.microsoft.com/office/drawing/2014/main" id="{AB118C8F-1045-4213-8F2A-E274F6DC715D}"/>
              </a:ext>
            </a:extLst>
          </p:cNvPr>
          <p:cNvSpPr>
            <a:spLocks noGrp="1"/>
          </p:cNvSpPr>
          <p:nvPr>
            <p:ph type="sldNum" sz="quarter" idx="12"/>
          </p:nvPr>
        </p:nvSpPr>
        <p:spPr/>
        <p:txBody>
          <a:bodyPr/>
          <a:lstStyle/>
          <a:p>
            <a:fld id="{536DDCD2-168D-49AF-8613-357043AF4033}" type="slidenum">
              <a:rPr lang="en-GB" smtClean="0"/>
              <a:t>45</a:t>
            </a:fld>
            <a:endParaRPr lang="en-GB" dirty="0"/>
          </a:p>
        </p:txBody>
      </p:sp>
    </p:spTree>
    <p:extLst>
      <p:ext uri="{BB962C8B-B14F-4D97-AF65-F5344CB8AC3E}">
        <p14:creationId xmlns:p14="http://schemas.microsoft.com/office/powerpoint/2010/main" val="12041362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BEFORE YOU LEAVE…</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2800767"/>
          </a:xfrm>
          <a:prstGeom prst="rect">
            <a:avLst/>
          </a:prstGeom>
          <a:noFill/>
        </p:spPr>
        <p:txBody>
          <a:bodyPr wrap="square" rtlCol="0">
            <a:spAutoFit/>
          </a:bodyPr>
          <a:lstStyle/>
          <a:p>
            <a:pPr marL="342900" indent="-342900">
              <a:buFont typeface="Wingdings" panose="05000000000000000000" pitchFamily="2" charset="2"/>
              <a:buChar char="§"/>
            </a:pPr>
            <a:r>
              <a:rPr lang="en-GB" sz="2200" dirty="0">
                <a:latin typeface="Century Gothic" panose="020B0502020202020204" pitchFamily="34" charset="0"/>
              </a:rPr>
              <a:t>Download the </a:t>
            </a:r>
            <a:r>
              <a:rPr lang="en-GB" sz="2200" u="sng" dirty="0">
                <a:latin typeface="Century Gothic" panose="020B0502020202020204" pitchFamily="34" charset="0"/>
              </a:rPr>
              <a:t>free</a:t>
            </a:r>
            <a:r>
              <a:rPr lang="en-GB" sz="2200" dirty="0">
                <a:latin typeface="Century Gothic" panose="020B0502020202020204" pitchFamily="34" charset="0"/>
              </a:rPr>
              <a:t> </a:t>
            </a:r>
            <a:r>
              <a:rPr lang="en-GB" sz="2200" b="1" dirty="0">
                <a:latin typeface="Century Gothic" panose="020B0502020202020204" pitchFamily="34" charset="0"/>
              </a:rPr>
              <a:t>St John’s Ambulance </a:t>
            </a:r>
            <a:r>
              <a:rPr lang="en-GB" sz="2200" dirty="0">
                <a:latin typeface="Century Gothic" panose="020B0502020202020204" pitchFamily="34" charset="0"/>
              </a:rPr>
              <a:t>app: </a:t>
            </a:r>
            <a:r>
              <a:rPr lang="en-GB" sz="2200" dirty="0">
                <a:latin typeface="Century Gothic" panose="020B0502020202020204" pitchFamily="34" charset="0"/>
                <a:hlinkClick r:id="rId6"/>
              </a:rPr>
              <a:t>https://www.sja.org.uk/get-advice/free-first-aid-app/</a:t>
            </a:r>
            <a:r>
              <a:rPr lang="en-GB" sz="2200" dirty="0">
                <a:latin typeface="Century Gothic" panose="020B0502020202020204" pitchFamily="34" charset="0"/>
              </a:rPr>
              <a:t> </a:t>
            </a:r>
          </a:p>
          <a:p>
            <a:pPr marL="342900" indent="-342900">
              <a:buFont typeface="Wingdings" panose="05000000000000000000" pitchFamily="2" charset="2"/>
              <a:buChar char="§"/>
            </a:pPr>
            <a:endParaRPr lang="en-GB" sz="2200" dirty="0">
              <a:latin typeface="Century Gothic" panose="020B0502020202020204" pitchFamily="34" charset="0"/>
            </a:endParaRPr>
          </a:p>
          <a:p>
            <a:pPr marL="342900" indent="-342900">
              <a:buFont typeface="Wingdings" panose="05000000000000000000" pitchFamily="2" charset="2"/>
              <a:buChar char="§"/>
            </a:pPr>
            <a:r>
              <a:rPr lang="en-GB" sz="2200" dirty="0">
                <a:latin typeface="Century Gothic" panose="020B0502020202020204" pitchFamily="34" charset="0"/>
              </a:rPr>
              <a:t>Familiarise yourself with the list of </a:t>
            </a:r>
            <a:r>
              <a:rPr lang="en-GB" sz="2200" b="1" dirty="0">
                <a:latin typeface="Century Gothic" panose="020B0502020202020204" pitchFamily="34" charset="0"/>
              </a:rPr>
              <a:t>NHS recommended Mental Health apps</a:t>
            </a:r>
            <a:r>
              <a:rPr lang="en-GB" sz="2200" dirty="0">
                <a:latin typeface="Century Gothic" panose="020B0502020202020204" pitchFamily="34" charset="0"/>
              </a:rPr>
              <a:t>: </a:t>
            </a:r>
            <a:r>
              <a:rPr lang="en-GB" sz="2200" dirty="0">
                <a:latin typeface="Century Gothic" panose="020B0502020202020204" pitchFamily="34" charset="0"/>
                <a:hlinkClick r:id="rId7"/>
              </a:rPr>
              <a:t>www.nhs.uk/apps-library/category/mental-health</a:t>
            </a:r>
            <a:r>
              <a:rPr lang="en-GB" sz="2200" dirty="0">
                <a:latin typeface="Century Gothic" panose="020B0502020202020204" pitchFamily="34" charset="0"/>
              </a:rPr>
              <a:t> </a:t>
            </a:r>
          </a:p>
          <a:p>
            <a:pPr marL="342900" indent="-342900">
              <a:buFont typeface="Wingdings" panose="05000000000000000000" pitchFamily="2" charset="2"/>
              <a:buChar char="§"/>
            </a:pPr>
            <a:endParaRPr lang="en-GB" sz="2200" dirty="0">
              <a:latin typeface="Century Gothic" panose="020B0502020202020204" pitchFamily="34" charset="0"/>
            </a:endParaRPr>
          </a:p>
          <a:p>
            <a:pPr marL="342900" indent="-342900">
              <a:buFont typeface="Wingdings" panose="05000000000000000000" pitchFamily="2" charset="2"/>
              <a:buChar char="§"/>
            </a:pPr>
            <a:r>
              <a:rPr lang="en-GB" sz="2200" dirty="0">
                <a:latin typeface="Century Gothic" panose="020B0502020202020204" pitchFamily="34" charset="0"/>
              </a:rPr>
              <a:t>Save the SU emergency procedure as a note on your phone (slides 11-13 of this training). </a:t>
            </a:r>
          </a:p>
        </p:txBody>
      </p:sp>
      <p:sp>
        <p:nvSpPr>
          <p:cNvPr id="3" name="Slide Number Placeholder 2">
            <a:extLst>
              <a:ext uri="{FF2B5EF4-FFF2-40B4-BE49-F238E27FC236}">
                <a16:creationId xmlns:a16="http://schemas.microsoft.com/office/drawing/2014/main" id="{5CC280D5-9DE1-4F16-8E77-F56CD4154E1B}"/>
              </a:ext>
            </a:extLst>
          </p:cNvPr>
          <p:cNvSpPr>
            <a:spLocks noGrp="1"/>
          </p:cNvSpPr>
          <p:nvPr>
            <p:ph type="sldNum" sz="quarter" idx="12"/>
          </p:nvPr>
        </p:nvSpPr>
        <p:spPr/>
        <p:txBody>
          <a:bodyPr/>
          <a:lstStyle/>
          <a:p>
            <a:fld id="{536DDCD2-168D-49AF-8613-357043AF4033}" type="slidenum">
              <a:rPr lang="en-GB" smtClean="0"/>
              <a:t>46</a:t>
            </a:fld>
            <a:endParaRPr lang="en-GB"/>
          </a:p>
        </p:txBody>
      </p:sp>
    </p:spTree>
    <p:extLst>
      <p:ext uri="{BB962C8B-B14F-4D97-AF65-F5344CB8AC3E}">
        <p14:creationId xmlns:p14="http://schemas.microsoft.com/office/powerpoint/2010/main" val="14022927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ANY QUESTIONS?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sp>
        <p:nvSpPr>
          <p:cNvPr id="8" name="TextBox 7"/>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a:t>
            </a:r>
            <a:r>
              <a:rPr lang="en-GB" sz="1600" b="1">
                <a:latin typeface="Century Gothic" panose="020B0502020202020204" pitchFamily="34" charset="0"/>
              </a:rPr>
              <a:t>Training 2021/22 </a:t>
            </a:r>
            <a:endParaRPr lang="en-GB" sz="1600" b="1" dirty="0">
              <a:latin typeface="Century Gothic" panose="020B0502020202020204" pitchFamily="34" charset="0"/>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94006" y="2397618"/>
            <a:ext cx="10803987" cy="1938992"/>
          </a:xfrm>
          <a:prstGeom prst="rect">
            <a:avLst/>
          </a:prstGeom>
          <a:noFill/>
        </p:spPr>
        <p:txBody>
          <a:bodyPr wrap="square" rtlCol="0">
            <a:spAutoFit/>
          </a:bodyPr>
          <a:lstStyle/>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These slides will be available online soon at </a:t>
            </a:r>
            <a:r>
              <a:rPr lang="en-GB" sz="2000" dirty="0">
                <a:latin typeface="Century Gothic" panose="020B0502020202020204" pitchFamily="34" charset="0"/>
                <a:hlinkClick r:id="rId6"/>
              </a:rPr>
              <a:t>https://www.essexstudent.com/activities/studentactivitiesexechelp/</a:t>
            </a:r>
            <a:r>
              <a:rPr lang="en-GB" sz="2000" dirty="0">
                <a:latin typeface="Century Gothic" panose="020B0502020202020204" pitchFamily="34" charset="0"/>
              </a:rPr>
              <a:t> </a:t>
            </a:r>
          </a:p>
          <a:p>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If you would like to ask a staff member a question privately, please contact us using the email addresses below. </a:t>
            </a:r>
          </a:p>
        </p:txBody>
      </p:sp>
      <p:sp>
        <p:nvSpPr>
          <p:cNvPr id="3" name="Slide Number Placeholder 2">
            <a:extLst>
              <a:ext uri="{FF2B5EF4-FFF2-40B4-BE49-F238E27FC236}">
                <a16:creationId xmlns:a16="http://schemas.microsoft.com/office/drawing/2014/main" id="{16A4DE4B-A05F-4916-B402-F275CA83BBCE}"/>
              </a:ext>
            </a:extLst>
          </p:cNvPr>
          <p:cNvSpPr>
            <a:spLocks noGrp="1"/>
          </p:cNvSpPr>
          <p:nvPr>
            <p:ph type="sldNum" sz="quarter" idx="12"/>
          </p:nvPr>
        </p:nvSpPr>
        <p:spPr/>
        <p:txBody>
          <a:bodyPr/>
          <a:lstStyle/>
          <a:p>
            <a:fld id="{536DDCD2-168D-49AF-8613-357043AF4033}" type="slidenum">
              <a:rPr lang="en-GB" smtClean="0"/>
              <a:t>47</a:t>
            </a:fld>
            <a:endParaRPr lang="en-GB"/>
          </a:p>
        </p:txBody>
      </p:sp>
    </p:spTree>
    <p:extLst>
      <p:ext uri="{BB962C8B-B14F-4D97-AF65-F5344CB8AC3E}">
        <p14:creationId xmlns:p14="http://schemas.microsoft.com/office/powerpoint/2010/main" val="327413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KNOWING YOUR MEMBERS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3908762"/>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rPr>
              <a:t>GDPR laws mean we no longer collect information such as emergency contacts, allergies, medication etc. when people purchase club/society memberships.</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We would still encourage the Welfare Officer and/or President of each Sports Club and Society to request members inform them of any existing medical conditions, allergies or medicine they are currently taking – particularly any conditions that may be exacerbated by exercise or events. </a:t>
            </a:r>
          </a:p>
          <a:p>
            <a:pPr marL="342900" indent="-342900">
              <a:buFont typeface="Wingdings" panose="05000000000000000000" pitchFamily="2" charset="2"/>
              <a:buChar char="§"/>
            </a:pPr>
            <a:endParaRPr lang="en-GB" sz="2000" dirty="0">
              <a:solidFill>
                <a:srgbClr val="FF0000"/>
              </a:solidFill>
              <a:latin typeface="Century Gothic" panose="020B0502020202020204" pitchFamily="34" charset="0"/>
            </a:endParaRPr>
          </a:p>
          <a:p>
            <a:pPr marL="342900" indent="-342900">
              <a:buFont typeface="Wingdings" panose="05000000000000000000" pitchFamily="2" charset="2"/>
              <a:buChar char="§"/>
            </a:pPr>
            <a:r>
              <a:rPr lang="en-GB" sz="2000" dirty="0">
                <a:solidFill>
                  <a:srgbClr val="FF0000"/>
                </a:solidFill>
                <a:latin typeface="Century Gothic" panose="020B0502020202020204" pitchFamily="34" charset="0"/>
              </a:rPr>
              <a:t>Anyone particularly vulnerable to COVID should be made to feel welcome and comfortable at events, so please make sure to get to know your members so that you are confident that you are accommodating for all.</a:t>
            </a:r>
          </a:p>
          <a:p>
            <a:endParaRPr lang="en-GB" sz="2800" dirty="0">
              <a:latin typeface="Century Gothic" panose="020B0502020202020204" pitchFamily="34" charset="0"/>
            </a:endParaRPr>
          </a:p>
        </p:txBody>
      </p:sp>
      <p:sp>
        <p:nvSpPr>
          <p:cNvPr id="9" name="TextBox 8">
            <a:extLst>
              <a:ext uri="{FF2B5EF4-FFF2-40B4-BE49-F238E27FC236}">
                <a16:creationId xmlns:a16="http://schemas.microsoft.com/office/drawing/2014/main" id="{560C4D6D-0BD9-4150-AAE5-FF6533133568}"/>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3" name="Slide Number Placeholder 2">
            <a:extLst>
              <a:ext uri="{FF2B5EF4-FFF2-40B4-BE49-F238E27FC236}">
                <a16:creationId xmlns:a16="http://schemas.microsoft.com/office/drawing/2014/main" id="{477FBF99-F22F-4C85-84C9-211D6CF8D63A}"/>
              </a:ext>
            </a:extLst>
          </p:cNvPr>
          <p:cNvSpPr>
            <a:spLocks noGrp="1"/>
          </p:cNvSpPr>
          <p:nvPr>
            <p:ph type="sldNum" sz="quarter" idx="12"/>
          </p:nvPr>
        </p:nvSpPr>
        <p:spPr/>
        <p:txBody>
          <a:bodyPr/>
          <a:lstStyle/>
          <a:p>
            <a:fld id="{536DDCD2-168D-49AF-8613-357043AF4033}" type="slidenum">
              <a:rPr lang="en-GB" smtClean="0"/>
              <a:t>5</a:t>
            </a:fld>
            <a:endParaRPr lang="en-GB"/>
          </a:p>
        </p:txBody>
      </p:sp>
    </p:spTree>
    <p:extLst>
      <p:ext uri="{BB962C8B-B14F-4D97-AF65-F5344CB8AC3E}">
        <p14:creationId xmlns:p14="http://schemas.microsoft.com/office/powerpoint/2010/main" val="168712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INSURANCE/MEMBERSHIP</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3477875"/>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rPr>
              <a:t>Ask all members to purchase (even if free) the relevant membership for your club/society on the Students’ Union website or via the SU Reception.</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u="sng" dirty="0">
                <a:latin typeface="Century Gothic" panose="020B0502020202020204" pitchFamily="34" charset="0"/>
              </a:rPr>
              <a:t>Sports Clubs</a:t>
            </a:r>
            <a:r>
              <a:rPr lang="en-GB" sz="2000" dirty="0">
                <a:latin typeface="Century Gothic" panose="020B0502020202020204" pitchFamily="34" charset="0"/>
              </a:rPr>
              <a:t> – those in your club that are not a registered playing member </a:t>
            </a:r>
            <a:r>
              <a:rPr lang="en-GB" sz="2000" b="1" dirty="0">
                <a:latin typeface="Century Gothic" panose="020B0502020202020204" pitchFamily="34" charset="0"/>
              </a:rPr>
              <a:t>are not insured against injury</a:t>
            </a:r>
            <a:r>
              <a:rPr lang="en-GB" sz="2000" dirty="0">
                <a:latin typeface="Century Gothic" panose="020B0502020202020204" pitchFamily="34" charset="0"/>
              </a:rPr>
              <a:t> whilst taking part in training, matches or competitions.</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Use attendance registers to monitor participation and cross-reference this with your membership list to make sure everyone is registered. </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solidFill>
                  <a:srgbClr val="FF0000"/>
                </a:solidFill>
                <a:latin typeface="Century Gothic" panose="020B0502020202020204" pitchFamily="34" charset="0"/>
              </a:rPr>
              <a:t>COVID Officers are also required to record attendance at any club/society activity. Please refer to the Core Officer training for the full procedure. </a:t>
            </a:r>
          </a:p>
        </p:txBody>
      </p:sp>
      <p:sp>
        <p:nvSpPr>
          <p:cNvPr id="9" name="TextBox 8">
            <a:extLst>
              <a:ext uri="{FF2B5EF4-FFF2-40B4-BE49-F238E27FC236}">
                <a16:creationId xmlns:a16="http://schemas.microsoft.com/office/drawing/2014/main" id="{52F23787-5112-4B83-8EE2-8F441EB7DB92}"/>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3" name="Slide Number Placeholder 2">
            <a:extLst>
              <a:ext uri="{FF2B5EF4-FFF2-40B4-BE49-F238E27FC236}">
                <a16:creationId xmlns:a16="http://schemas.microsoft.com/office/drawing/2014/main" id="{F79F963D-F500-4242-B620-0F2A6ED901BA}"/>
              </a:ext>
            </a:extLst>
          </p:cNvPr>
          <p:cNvSpPr>
            <a:spLocks noGrp="1"/>
          </p:cNvSpPr>
          <p:nvPr>
            <p:ph type="sldNum" sz="quarter" idx="12"/>
          </p:nvPr>
        </p:nvSpPr>
        <p:spPr/>
        <p:txBody>
          <a:bodyPr/>
          <a:lstStyle/>
          <a:p>
            <a:fld id="{536DDCD2-168D-49AF-8613-357043AF4033}" type="slidenum">
              <a:rPr lang="en-GB" smtClean="0"/>
              <a:t>6</a:t>
            </a:fld>
            <a:endParaRPr lang="en-GB"/>
          </a:p>
        </p:txBody>
      </p:sp>
    </p:spTree>
    <p:extLst>
      <p:ext uri="{BB962C8B-B14F-4D97-AF65-F5344CB8AC3E}">
        <p14:creationId xmlns:p14="http://schemas.microsoft.com/office/powerpoint/2010/main" val="1950241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RISK ASSESSMENTS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3970318"/>
          </a:xfrm>
          <a:prstGeom prst="rect">
            <a:avLst/>
          </a:prstGeom>
          <a:noFill/>
        </p:spPr>
        <p:txBody>
          <a:bodyPr wrap="square" rtlCol="0">
            <a:spAutoFit/>
          </a:bodyPr>
          <a:lstStyle/>
          <a:p>
            <a:pPr marL="342900" indent="-342900">
              <a:buFont typeface="Wingdings" panose="05000000000000000000" pitchFamily="2" charset="2"/>
              <a:buChar char="§"/>
            </a:pPr>
            <a:r>
              <a:rPr lang="en-GB" sz="1900" dirty="0">
                <a:latin typeface="Century Gothic" panose="020B0502020202020204" pitchFamily="34" charset="0"/>
              </a:rPr>
              <a:t>Essential to ensuring the safety of your members. No risk assessment = no activity.</a:t>
            </a:r>
          </a:p>
          <a:p>
            <a:endParaRPr lang="en-GB" sz="1900" dirty="0">
              <a:latin typeface="Century Gothic" panose="020B0502020202020204" pitchFamily="34" charset="0"/>
            </a:endParaRPr>
          </a:p>
          <a:p>
            <a:pPr marL="342900" indent="-342900">
              <a:buFont typeface="Wingdings" panose="05000000000000000000" pitchFamily="2" charset="2"/>
              <a:buChar char="§"/>
            </a:pPr>
            <a:r>
              <a:rPr lang="en-GB" sz="1900" dirty="0">
                <a:latin typeface="Century Gothic" panose="020B0502020202020204" pitchFamily="34" charset="0"/>
              </a:rPr>
              <a:t>Take a copy of your risk assessment to your come &amp; try/trial sessions, as well as sending it to all members to ensure they have read it. Once authorised, risk assessments for each Sport will soon be available to view on your SU Sports Club Webpage.</a:t>
            </a:r>
          </a:p>
          <a:p>
            <a:pPr marL="342900" indent="-342900">
              <a:buFont typeface="Wingdings" panose="05000000000000000000" pitchFamily="2" charset="2"/>
              <a:buChar char="§"/>
            </a:pPr>
            <a:endParaRPr lang="en-GB" sz="1900" dirty="0">
              <a:latin typeface="Century Gothic" panose="020B0502020202020204" pitchFamily="34" charset="0"/>
            </a:endParaRPr>
          </a:p>
          <a:p>
            <a:pPr marL="342900" indent="-342900">
              <a:buFont typeface="Wingdings" panose="05000000000000000000" pitchFamily="2" charset="2"/>
              <a:buChar char="§"/>
            </a:pPr>
            <a:r>
              <a:rPr lang="en-GB" sz="1900" dirty="0">
                <a:latin typeface="Century Gothic" panose="020B0502020202020204" pitchFamily="34" charset="0"/>
              </a:rPr>
              <a:t>If you are performing away from your usual location (e.g. on Squares) you must complete an additional risk assessment for this activity. Be sure to consider additional risk such as members of the public, buildings etc.</a:t>
            </a:r>
          </a:p>
          <a:p>
            <a:pPr marL="342900" indent="-342900">
              <a:buFont typeface="Wingdings" panose="05000000000000000000" pitchFamily="2" charset="2"/>
              <a:buChar char="§"/>
            </a:pPr>
            <a:endParaRPr lang="en-GB" sz="1900" dirty="0">
              <a:latin typeface="Century Gothic" panose="020B0502020202020204" pitchFamily="34" charset="0"/>
            </a:endParaRPr>
          </a:p>
          <a:p>
            <a:pPr marL="342900" indent="-342900">
              <a:buFont typeface="Wingdings" panose="05000000000000000000" pitchFamily="2" charset="2"/>
              <a:buChar char="§"/>
            </a:pPr>
            <a:r>
              <a:rPr lang="en-GB" sz="1900" dirty="0">
                <a:latin typeface="Century Gothic" panose="020B0502020202020204" pitchFamily="34" charset="0"/>
              </a:rPr>
              <a:t>Additional events will also require a risk assessment submitted to staff with sufficient notice, which for large events should be a minimum of 4 weeks before.</a:t>
            </a:r>
          </a:p>
          <a:p>
            <a:endParaRPr lang="en-GB" sz="2400" dirty="0">
              <a:latin typeface="Century Gothic" panose="020B0502020202020204" pitchFamily="34" charset="0"/>
            </a:endParaRPr>
          </a:p>
        </p:txBody>
      </p:sp>
      <p:sp>
        <p:nvSpPr>
          <p:cNvPr id="9" name="TextBox 8">
            <a:extLst>
              <a:ext uri="{FF2B5EF4-FFF2-40B4-BE49-F238E27FC236}">
                <a16:creationId xmlns:a16="http://schemas.microsoft.com/office/drawing/2014/main" id="{4F675733-127E-4F74-AB31-FE386549A482}"/>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3" name="Slide Number Placeholder 2">
            <a:extLst>
              <a:ext uri="{FF2B5EF4-FFF2-40B4-BE49-F238E27FC236}">
                <a16:creationId xmlns:a16="http://schemas.microsoft.com/office/drawing/2014/main" id="{8E481C67-2C9C-43AB-A7BC-316EFEA40EB0}"/>
              </a:ext>
            </a:extLst>
          </p:cNvPr>
          <p:cNvSpPr>
            <a:spLocks noGrp="1"/>
          </p:cNvSpPr>
          <p:nvPr>
            <p:ph type="sldNum" sz="quarter" idx="12"/>
          </p:nvPr>
        </p:nvSpPr>
        <p:spPr/>
        <p:txBody>
          <a:bodyPr/>
          <a:lstStyle/>
          <a:p>
            <a:fld id="{536DDCD2-168D-49AF-8613-357043AF4033}" type="slidenum">
              <a:rPr lang="en-GB" smtClean="0"/>
              <a:t>7</a:t>
            </a:fld>
            <a:endParaRPr lang="en-GB"/>
          </a:p>
        </p:txBody>
      </p:sp>
    </p:spTree>
    <p:extLst>
      <p:ext uri="{BB962C8B-B14F-4D97-AF65-F5344CB8AC3E}">
        <p14:creationId xmlns:p14="http://schemas.microsoft.com/office/powerpoint/2010/main" val="292076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RISK ASSESSMENTS / COVID PROTOCOL</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4585871"/>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rPr>
              <a:t>Clubs should be adhering to all areas of their risk assessments, including any COVID measures specified. Remember, even if some requirements are not law, these have been created in accordance with the University/Essex Sport health and safety teams – their campus, their rules.</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For any club &amp; society one-off or regular events (excluding pre-approved fixtures, training </a:t>
            </a:r>
            <a:r>
              <a:rPr lang="en-GB" sz="2000" dirty="0" err="1">
                <a:latin typeface="Century Gothic" panose="020B0502020202020204" pitchFamily="34" charset="0"/>
              </a:rPr>
              <a:t>etc</a:t>
            </a:r>
            <a:r>
              <a:rPr lang="en-GB" sz="2000" dirty="0">
                <a:latin typeface="Century Gothic" panose="020B0502020202020204" pitchFamily="34" charset="0"/>
              </a:rPr>
              <a:t>) the risk assessment on the exec resources page includes COVID protocols that you need to follow. By submitting a risk assessment to us, you are automatically agreeing to follow all pre-written procedures on there. For more details on risk assessments, make sure to look over the Events training that was recently held.</a:t>
            </a:r>
          </a:p>
          <a:p>
            <a:pPr marL="342900" indent="-342900">
              <a:buFont typeface="Wingdings" panose="05000000000000000000" pitchFamily="2" charset="2"/>
              <a:buChar char="§"/>
            </a:pPr>
            <a:endParaRPr lang="en-GB" sz="2400" dirty="0">
              <a:latin typeface="Century Gothic" panose="020B0502020202020204" pitchFamily="34" charset="0"/>
            </a:endParaRPr>
          </a:p>
          <a:p>
            <a:pPr marL="342900" indent="-342900">
              <a:buFont typeface="Wingdings" panose="05000000000000000000" pitchFamily="2" charset="2"/>
              <a:buChar char="§"/>
            </a:pPr>
            <a:endParaRPr lang="en-GB" sz="2400" dirty="0">
              <a:latin typeface="Century Gothic" panose="020B0502020202020204" pitchFamily="34" charset="0"/>
            </a:endParaRPr>
          </a:p>
          <a:p>
            <a:endParaRPr lang="en-GB" sz="2400" dirty="0">
              <a:latin typeface="Century Gothic" panose="020B0502020202020204" pitchFamily="34" charset="0"/>
            </a:endParaRPr>
          </a:p>
        </p:txBody>
      </p:sp>
      <p:sp>
        <p:nvSpPr>
          <p:cNvPr id="9" name="TextBox 8">
            <a:extLst>
              <a:ext uri="{FF2B5EF4-FFF2-40B4-BE49-F238E27FC236}">
                <a16:creationId xmlns:a16="http://schemas.microsoft.com/office/drawing/2014/main" id="{2BC4037E-BEB0-49E5-987C-71EE51B7AE24}"/>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3" name="Slide Number Placeholder 2">
            <a:extLst>
              <a:ext uri="{FF2B5EF4-FFF2-40B4-BE49-F238E27FC236}">
                <a16:creationId xmlns:a16="http://schemas.microsoft.com/office/drawing/2014/main" id="{9832F8D7-AC77-42CB-BDE3-3554B353604B}"/>
              </a:ext>
            </a:extLst>
          </p:cNvPr>
          <p:cNvSpPr>
            <a:spLocks noGrp="1"/>
          </p:cNvSpPr>
          <p:nvPr>
            <p:ph type="sldNum" sz="quarter" idx="12"/>
          </p:nvPr>
        </p:nvSpPr>
        <p:spPr/>
        <p:txBody>
          <a:bodyPr/>
          <a:lstStyle/>
          <a:p>
            <a:fld id="{536DDCD2-168D-49AF-8613-357043AF4033}" type="slidenum">
              <a:rPr lang="en-GB" smtClean="0"/>
              <a:t>8</a:t>
            </a:fld>
            <a:endParaRPr lang="en-GB"/>
          </a:p>
        </p:txBody>
      </p:sp>
    </p:spTree>
    <p:extLst>
      <p:ext uri="{BB962C8B-B14F-4D97-AF65-F5344CB8AC3E}">
        <p14:creationId xmlns:p14="http://schemas.microsoft.com/office/powerpoint/2010/main" val="2752454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481070"/>
          </a:xfrm>
          <a:prstGeom prst="rect">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Century Gothic" panose="020B0502020202020204" pitchFamily="34" charset="0"/>
              </a:rPr>
              <a:t>GOOD SPECTATORS</a:t>
            </a:r>
          </a:p>
        </p:txBody>
      </p:sp>
      <p:pic>
        <p:nvPicPr>
          <p:cNvPr id="5" name="Picture 4" descr="https://scontent.xx.fbcdn.net/hphotos-xtp1/v/t1.0-9/10489968_649003051851789_8848562840292593976_n.jpg?oh=fcb6150e643e757856f8dc19a22f253c&amp;oe=563B413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156" y="5427287"/>
            <a:ext cx="1283368" cy="1283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1565" y="5957691"/>
            <a:ext cx="2820474" cy="584775"/>
          </a:xfrm>
          <a:prstGeom prst="rect">
            <a:avLst/>
          </a:prstGeom>
          <a:noFill/>
        </p:spPr>
        <p:txBody>
          <a:bodyPr wrap="square" rtlCol="0">
            <a:spAutoFit/>
          </a:bodyPr>
          <a:lstStyle/>
          <a:p>
            <a:r>
              <a:rPr lang="en-GB" sz="1600" dirty="0">
                <a:latin typeface="Century Gothic" panose="020B0502020202020204" pitchFamily="34" charset="0"/>
                <a:hlinkClick r:id="rId3"/>
              </a:rPr>
              <a:t>blades@essex.ac.uk</a:t>
            </a:r>
            <a:endParaRPr lang="en-GB" sz="1600" dirty="0">
              <a:latin typeface="Century Gothic" panose="020B0502020202020204" pitchFamily="34" charset="0"/>
            </a:endParaRPr>
          </a:p>
          <a:p>
            <a:r>
              <a:rPr lang="en-GB" sz="1600" dirty="0">
                <a:latin typeface="Century Gothic" panose="020B0502020202020204" pitchFamily="34" charset="0"/>
                <a:hlinkClick r:id="rId4"/>
              </a:rPr>
              <a:t>susocs@essex.ac.uk</a:t>
            </a:r>
            <a:r>
              <a:rPr lang="en-GB" sz="1600" dirty="0">
                <a:latin typeface="Century Gothic" panose="020B0502020202020204" pitchFamily="34" charset="0"/>
              </a:rPr>
              <a:t> </a:t>
            </a:r>
            <a:r>
              <a:rPr lang="en-GB" sz="1200" dirty="0"/>
              <a:t> </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25538" y="5340222"/>
            <a:ext cx="1106499" cy="1398569"/>
          </a:xfrm>
          <a:prstGeom prst="rect">
            <a:avLst/>
          </a:prstGeom>
        </p:spPr>
      </p:pic>
      <p:sp>
        <p:nvSpPr>
          <p:cNvPr id="10" name="TextBox 9"/>
          <p:cNvSpPr txBox="1"/>
          <p:nvPr/>
        </p:nvSpPr>
        <p:spPr>
          <a:xfrm>
            <a:off x="675249" y="1889706"/>
            <a:ext cx="10803987" cy="3847207"/>
          </a:xfrm>
          <a:prstGeom prst="rect">
            <a:avLst/>
          </a:prstGeom>
          <a:noFill/>
        </p:spPr>
        <p:txBody>
          <a:bodyPr wrap="square" rtlCol="0">
            <a:spAutoFit/>
          </a:bodyPr>
          <a:lstStyle/>
          <a:p>
            <a:pPr marL="342900" indent="-342900">
              <a:buFont typeface="Wingdings" panose="05000000000000000000" pitchFamily="2" charset="2"/>
              <a:buChar char="§"/>
            </a:pPr>
            <a:r>
              <a:rPr lang="en-GB" sz="2000" dirty="0">
                <a:latin typeface="Century Gothic" panose="020B0502020202020204" pitchFamily="34" charset="0"/>
              </a:rPr>
              <a:t>Everyone engaging in your activities should be safe in the knowledge they can do so without the risk of abuse or discrimination. This includes the opposition.</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It’s a good idea to have 1 or more committee members with spectators to address any unacceptable behaviour. </a:t>
            </a:r>
          </a:p>
          <a:p>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Any behaviour deemed inappropriate can be reported to SU or University staff. We will take a zero tolerance approach to any form of harassment or bullying.</a:t>
            </a:r>
          </a:p>
          <a:p>
            <a:pPr marL="342900" indent="-342900">
              <a:buFont typeface="Wingdings" panose="05000000000000000000" pitchFamily="2" charset="2"/>
              <a:buChar char="§"/>
            </a:pPr>
            <a:endParaRPr lang="en-GB" sz="2000" dirty="0">
              <a:latin typeface="Century Gothic" panose="020B0502020202020204" pitchFamily="34" charset="0"/>
            </a:endParaRPr>
          </a:p>
          <a:p>
            <a:pPr marL="342900" indent="-342900">
              <a:buFont typeface="Wingdings" panose="05000000000000000000" pitchFamily="2" charset="2"/>
              <a:buChar char="§"/>
            </a:pPr>
            <a:r>
              <a:rPr lang="en-GB" sz="2000" dirty="0">
                <a:latin typeface="Century Gothic" panose="020B0502020202020204" pitchFamily="34" charset="0"/>
              </a:rPr>
              <a:t>Rather than negative comments towards the opposition, encourage positive comments towards our team.</a:t>
            </a:r>
          </a:p>
          <a:p>
            <a:endParaRPr lang="en-GB" sz="2400" dirty="0">
              <a:latin typeface="Century Gothic" panose="020B0502020202020204" pitchFamily="34" charset="0"/>
            </a:endParaRPr>
          </a:p>
        </p:txBody>
      </p:sp>
      <p:sp>
        <p:nvSpPr>
          <p:cNvPr id="9" name="TextBox 8">
            <a:extLst>
              <a:ext uri="{FF2B5EF4-FFF2-40B4-BE49-F238E27FC236}">
                <a16:creationId xmlns:a16="http://schemas.microsoft.com/office/drawing/2014/main" id="{2BDEEA24-CDB1-4E87-9AF2-BFB43CDEE6E8}"/>
              </a:ext>
            </a:extLst>
          </p:cNvPr>
          <p:cNvSpPr txBox="1"/>
          <p:nvPr/>
        </p:nvSpPr>
        <p:spPr>
          <a:xfrm>
            <a:off x="3712418" y="6080801"/>
            <a:ext cx="4767164" cy="338554"/>
          </a:xfrm>
          <a:prstGeom prst="rect">
            <a:avLst/>
          </a:prstGeom>
          <a:noFill/>
        </p:spPr>
        <p:txBody>
          <a:bodyPr wrap="square" rtlCol="0">
            <a:spAutoFit/>
          </a:bodyPr>
          <a:lstStyle/>
          <a:p>
            <a:r>
              <a:rPr lang="en-GB" sz="1600" b="1" dirty="0">
                <a:latin typeface="Century Gothic" panose="020B0502020202020204" pitchFamily="34" charset="0"/>
              </a:rPr>
              <a:t>Sports Club &amp; Society Welfare Training 2021/22 </a:t>
            </a:r>
          </a:p>
        </p:txBody>
      </p:sp>
      <p:sp>
        <p:nvSpPr>
          <p:cNvPr id="3" name="Slide Number Placeholder 2">
            <a:extLst>
              <a:ext uri="{FF2B5EF4-FFF2-40B4-BE49-F238E27FC236}">
                <a16:creationId xmlns:a16="http://schemas.microsoft.com/office/drawing/2014/main" id="{EB1BE52F-8831-4EB7-9BB2-BC0108833553}"/>
              </a:ext>
            </a:extLst>
          </p:cNvPr>
          <p:cNvSpPr>
            <a:spLocks noGrp="1"/>
          </p:cNvSpPr>
          <p:nvPr>
            <p:ph type="sldNum" sz="quarter" idx="12"/>
          </p:nvPr>
        </p:nvSpPr>
        <p:spPr/>
        <p:txBody>
          <a:bodyPr/>
          <a:lstStyle/>
          <a:p>
            <a:fld id="{536DDCD2-168D-49AF-8613-357043AF4033}" type="slidenum">
              <a:rPr lang="en-GB" smtClean="0"/>
              <a:t>9</a:t>
            </a:fld>
            <a:endParaRPr lang="en-GB"/>
          </a:p>
        </p:txBody>
      </p:sp>
    </p:spTree>
    <p:extLst>
      <p:ext uri="{BB962C8B-B14F-4D97-AF65-F5344CB8AC3E}">
        <p14:creationId xmlns:p14="http://schemas.microsoft.com/office/powerpoint/2010/main" val="308267480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1063</TotalTime>
  <Words>5457</Words>
  <Application>Microsoft Office PowerPoint</Application>
  <PresentationFormat>Widescreen</PresentationFormat>
  <Paragraphs>519</Paragraphs>
  <Slides>47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Calibri</vt:lpstr>
      <vt:lpstr>Calibri Light</vt:lpstr>
      <vt:lpstr>Century Gothic</vt:lpstr>
      <vt:lpstr>Courier New</vt:lpstr>
      <vt:lpstr>Wingdings</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Higgins</dc:creator>
  <cp:lastModifiedBy>Parker, Jack A D</cp:lastModifiedBy>
  <cp:revision>177</cp:revision>
  <dcterms:created xsi:type="dcterms:W3CDTF">2018-09-25T09:12:31Z</dcterms:created>
  <dcterms:modified xsi:type="dcterms:W3CDTF">2021-09-22T11:28:03Z</dcterms:modified>
</cp:coreProperties>
</file>