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84" r:id="rId1"/>
  </p:sldMasterIdLst>
  <p:notesMasterIdLst>
    <p:notesMasterId r:id="rId38"/>
  </p:notesMasterIdLst>
  <p:sldIdLst>
    <p:sldId id="256" r:id="rId2"/>
    <p:sldId id="362" r:id="rId3"/>
    <p:sldId id="331" r:id="rId4"/>
    <p:sldId id="363" r:id="rId5"/>
    <p:sldId id="364" r:id="rId6"/>
    <p:sldId id="334" r:id="rId7"/>
    <p:sldId id="343" r:id="rId8"/>
    <p:sldId id="335" r:id="rId9"/>
    <p:sldId id="336" r:id="rId10"/>
    <p:sldId id="337" r:id="rId11"/>
    <p:sldId id="340" r:id="rId12"/>
    <p:sldId id="342" r:id="rId13"/>
    <p:sldId id="332" r:id="rId14"/>
    <p:sldId id="341" r:id="rId15"/>
    <p:sldId id="366" r:id="rId16"/>
    <p:sldId id="367" r:id="rId17"/>
    <p:sldId id="346" r:id="rId18"/>
    <p:sldId id="368" r:id="rId19"/>
    <p:sldId id="348" r:id="rId20"/>
    <p:sldId id="349" r:id="rId21"/>
    <p:sldId id="350" r:id="rId22"/>
    <p:sldId id="369" r:id="rId23"/>
    <p:sldId id="351" r:id="rId24"/>
    <p:sldId id="353" r:id="rId25"/>
    <p:sldId id="354" r:id="rId26"/>
    <p:sldId id="355" r:id="rId27"/>
    <p:sldId id="352" r:id="rId28"/>
    <p:sldId id="356" r:id="rId29"/>
    <p:sldId id="357" r:id="rId30"/>
    <p:sldId id="344" r:id="rId31"/>
    <p:sldId id="361" r:id="rId32"/>
    <p:sldId id="370" r:id="rId33"/>
    <p:sldId id="372" r:id="rId34"/>
    <p:sldId id="371" r:id="rId35"/>
    <p:sldId id="373" r:id="rId36"/>
    <p:sldId id="374" r:id="rId37"/>
  </p:sldIdLst>
  <p:sldSz cx="18288000" cy="10287000"/>
  <p:notesSz cx="6858000" cy="9144000"/>
  <p:embeddedFontLst>
    <p:embeddedFont>
      <p:font typeface="Century Gothic" panose="020B0502020202020204" pitchFamily="34" charset="0"/>
      <p:regular r:id="rId39"/>
      <p:bold r:id="rId40"/>
      <p:italic r:id="rId41"/>
      <p:boldItalic r:id="rId42"/>
    </p:embeddedFont>
    <p:embeddedFont>
      <p:font typeface="esu v2" panose="020B0604020202020204"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6A5576-695E-4A02-888F-1E928C4361AD}" v="1532" dt="2025-12-12T16:21:14.4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7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Kirsty L" userId="LDeItOFeWmAf6isE8ARBSfT2G89Xx0MQ/j+O9IVcq18=" providerId="None" clId="Web-{926A5576-695E-4A02-888F-1E928C4361AD}"/>
    <pc:docChg chg="addSld delSld modSld sldOrd">
      <pc:chgData name="Matthew, Kirsty L" userId="LDeItOFeWmAf6isE8ARBSfT2G89Xx0MQ/j+O9IVcq18=" providerId="None" clId="Web-{926A5576-695E-4A02-888F-1E928C4361AD}" dt="2025-12-12T16:21:14.350" v="984" actId="1076"/>
      <pc:docMkLst>
        <pc:docMk/>
      </pc:docMkLst>
      <pc:sldChg chg="addSp delSp modSp">
        <pc:chgData name="Matthew, Kirsty L" userId="LDeItOFeWmAf6isE8ARBSfT2G89Xx0MQ/j+O9IVcq18=" providerId="None" clId="Web-{926A5576-695E-4A02-888F-1E928C4361AD}" dt="2025-12-12T14:54:32.097" v="63" actId="1076"/>
        <pc:sldMkLst>
          <pc:docMk/>
          <pc:sldMk cId="812681213" sldId="331"/>
        </pc:sldMkLst>
        <pc:spChg chg="del mod">
          <ac:chgData name="Matthew, Kirsty L" userId="LDeItOFeWmAf6isE8ARBSfT2G89Xx0MQ/j+O9IVcq18=" providerId="None" clId="Web-{926A5576-695E-4A02-888F-1E928C4361AD}" dt="2025-12-12T14:53:30.378" v="54"/>
          <ac:spMkLst>
            <pc:docMk/>
            <pc:sldMk cId="812681213" sldId="331"/>
            <ac:spMk id="5" creationId="{3FA7F131-4F2F-7F46-8C00-B0A95B7FF4A5}"/>
          </ac:spMkLst>
        </pc:spChg>
        <pc:picChg chg="add del mod">
          <ac:chgData name="Matthew, Kirsty L" userId="LDeItOFeWmAf6isE8ARBSfT2G89Xx0MQ/j+O9IVcq18=" providerId="None" clId="Web-{926A5576-695E-4A02-888F-1E928C4361AD}" dt="2025-12-12T14:54:06.581" v="60"/>
          <ac:picMkLst>
            <pc:docMk/>
            <pc:sldMk cId="812681213" sldId="331"/>
            <ac:picMk id="2" creationId="{AB80DBAE-5110-D787-13E4-B02C605D9E25}"/>
          </ac:picMkLst>
        </pc:picChg>
        <pc:picChg chg="add mod">
          <ac:chgData name="Matthew, Kirsty L" userId="LDeItOFeWmAf6isE8ARBSfT2G89Xx0MQ/j+O9IVcq18=" providerId="None" clId="Web-{926A5576-695E-4A02-888F-1E928C4361AD}" dt="2025-12-12T14:54:32.097" v="63" actId="1076"/>
          <ac:picMkLst>
            <pc:docMk/>
            <pc:sldMk cId="812681213" sldId="331"/>
            <ac:picMk id="4" creationId="{4B6B5D5F-A36D-C501-5522-0CBA634906D0}"/>
          </ac:picMkLst>
        </pc:picChg>
      </pc:sldChg>
      <pc:sldChg chg="addSp delSp modSp">
        <pc:chgData name="Matthew, Kirsty L" userId="LDeItOFeWmAf6isE8ARBSfT2G89Xx0MQ/j+O9IVcq18=" providerId="None" clId="Web-{926A5576-695E-4A02-888F-1E928C4361AD}" dt="2025-12-12T15:19:00.047" v="460" actId="14100"/>
        <pc:sldMkLst>
          <pc:docMk/>
          <pc:sldMk cId="3651828503" sldId="332"/>
        </pc:sldMkLst>
        <pc:spChg chg="del mod">
          <ac:chgData name="Matthew, Kirsty L" userId="LDeItOFeWmAf6isE8ARBSfT2G89Xx0MQ/j+O9IVcq18=" providerId="None" clId="Web-{926A5576-695E-4A02-888F-1E928C4361AD}" dt="2025-12-12T15:13:41.374" v="301"/>
          <ac:spMkLst>
            <pc:docMk/>
            <pc:sldMk cId="3651828503" sldId="332"/>
            <ac:spMk id="2" creationId="{E87F399C-997F-117E-9583-348F147FA497}"/>
          </ac:spMkLst>
        </pc:spChg>
        <pc:spChg chg="mod">
          <ac:chgData name="Matthew, Kirsty L" userId="LDeItOFeWmAf6isE8ARBSfT2G89Xx0MQ/j+O9IVcq18=" providerId="None" clId="Web-{926A5576-695E-4A02-888F-1E928C4361AD}" dt="2025-12-12T15:15:01.795" v="325" actId="20577"/>
          <ac:spMkLst>
            <pc:docMk/>
            <pc:sldMk cId="3651828503" sldId="332"/>
            <ac:spMk id="3" creationId="{7AFB2F98-2C4E-8FFD-2B7D-1B9B03D46AA0}"/>
          </ac:spMkLst>
        </pc:spChg>
        <pc:spChg chg="add mod">
          <ac:chgData name="Matthew, Kirsty L" userId="LDeItOFeWmAf6isE8ARBSfT2G89Xx0MQ/j+O9IVcq18=" providerId="None" clId="Web-{926A5576-695E-4A02-888F-1E928C4361AD}" dt="2025-12-12T15:19:00.047" v="460" actId="14100"/>
          <ac:spMkLst>
            <pc:docMk/>
            <pc:sldMk cId="3651828503" sldId="332"/>
            <ac:spMk id="4" creationId="{6CF24D5F-EBD0-8B24-8525-B6E233699E8D}"/>
          </ac:spMkLst>
        </pc:spChg>
      </pc:sldChg>
      <pc:sldChg chg="del">
        <pc:chgData name="Matthew, Kirsty L" userId="LDeItOFeWmAf6isE8ARBSfT2G89Xx0MQ/j+O9IVcq18=" providerId="None" clId="Web-{926A5576-695E-4A02-888F-1E928C4361AD}" dt="2025-12-12T15:27:03.930" v="623"/>
        <pc:sldMkLst>
          <pc:docMk/>
          <pc:sldMk cId="299241509" sldId="333"/>
        </pc:sldMkLst>
      </pc:sldChg>
      <pc:sldChg chg="ord">
        <pc:chgData name="Matthew, Kirsty L" userId="LDeItOFeWmAf6isE8ARBSfT2G89Xx0MQ/j+O9IVcq18=" providerId="None" clId="Web-{926A5576-695E-4A02-888F-1E928C4361AD}" dt="2025-12-12T15:03:23.364" v="102"/>
        <pc:sldMkLst>
          <pc:docMk/>
          <pc:sldMk cId="2549578115" sldId="334"/>
        </pc:sldMkLst>
      </pc:sldChg>
      <pc:sldChg chg="ord">
        <pc:chgData name="Matthew, Kirsty L" userId="LDeItOFeWmAf6isE8ARBSfT2G89Xx0MQ/j+O9IVcq18=" providerId="None" clId="Web-{926A5576-695E-4A02-888F-1E928C4361AD}" dt="2025-12-12T15:04:04.788" v="108"/>
        <pc:sldMkLst>
          <pc:docMk/>
          <pc:sldMk cId="3622816008" sldId="335"/>
        </pc:sldMkLst>
      </pc:sldChg>
      <pc:sldChg chg="modSp ord">
        <pc:chgData name="Matthew, Kirsty L" userId="LDeItOFeWmAf6isE8ARBSfT2G89Xx0MQ/j+O9IVcq18=" providerId="None" clId="Web-{926A5576-695E-4A02-888F-1E928C4361AD}" dt="2025-12-12T15:04:50.602" v="111" actId="20577"/>
        <pc:sldMkLst>
          <pc:docMk/>
          <pc:sldMk cId="3207211828" sldId="336"/>
        </pc:sldMkLst>
        <pc:spChg chg="mod">
          <ac:chgData name="Matthew, Kirsty L" userId="LDeItOFeWmAf6isE8ARBSfT2G89Xx0MQ/j+O9IVcq18=" providerId="None" clId="Web-{926A5576-695E-4A02-888F-1E928C4361AD}" dt="2025-12-12T15:04:50.602" v="111" actId="20577"/>
          <ac:spMkLst>
            <pc:docMk/>
            <pc:sldMk cId="3207211828" sldId="336"/>
            <ac:spMk id="4" creationId="{295C245F-3AB8-1C3F-AEF8-8BCFE4FB890A}"/>
          </ac:spMkLst>
        </pc:spChg>
      </pc:sldChg>
      <pc:sldChg chg="ord">
        <pc:chgData name="Matthew, Kirsty L" userId="LDeItOFeWmAf6isE8ARBSfT2G89Xx0MQ/j+O9IVcq18=" providerId="None" clId="Web-{926A5576-695E-4A02-888F-1E928C4361AD}" dt="2025-12-12T15:05:01.431" v="112"/>
        <pc:sldMkLst>
          <pc:docMk/>
          <pc:sldMk cId="4151761695" sldId="337"/>
        </pc:sldMkLst>
      </pc:sldChg>
      <pc:sldChg chg="del">
        <pc:chgData name="Matthew, Kirsty L" userId="LDeItOFeWmAf6isE8ARBSfT2G89Xx0MQ/j+O9IVcq18=" providerId="None" clId="Web-{926A5576-695E-4A02-888F-1E928C4361AD}" dt="2025-12-12T15:13:24.374" v="295"/>
        <pc:sldMkLst>
          <pc:docMk/>
          <pc:sldMk cId="2053083240" sldId="338"/>
        </pc:sldMkLst>
      </pc:sldChg>
      <pc:sldChg chg="del">
        <pc:chgData name="Matthew, Kirsty L" userId="LDeItOFeWmAf6isE8ARBSfT2G89Xx0MQ/j+O9IVcq18=" providerId="None" clId="Web-{926A5576-695E-4A02-888F-1E928C4361AD}" dt="2025-12-12T15:27:10.243" v="625"/>
        <pc:sldMkLst>
          <pc:docMk/>
          <pc:sldMk cId="1327710773" sldId="339"/>
        </pc:sldMkLst>
      </pc:sldChg>
      <pc:sldChg chg="modSp ord">
        <pc:chgData name="Matthew, Kirsty L" userId="LDeItOFeWmAf6isE8ARBSfT2G89Xx0MQ/j+O9IVcq18=" providerId="None" clId="Web-{926A5576-695E-4A02-888F-1E928C4361AD}" dt="2025-12-12T15:08:35.811" v="158" actId="20577"/>
        <pc:sldMkLst>
          <pc:docMk/>
          <pc:sldMk cId="1464296448" sldId="340"/>
        </pc:sldMkLst>
        <pc:spChg chg="mod">
          <ac:chgData name="Matthew, Kirsty L" userId="LDeItOFeWmAf6isE8ARBSfT2G89Xx0MQ/j+O9IVcq18=" providerId="None" clId="Web-{926A5576-695E-4A02-888F-1E928C4361AD}" dt="2025-12-12T15:08:35.811" v="158" actId="20577"/>
          <ac:spMkLst>
            <pc:docMk/>
            <pc:sldMk cId="1464296448" sldId="340"/>
            <ac:spMk id="2" creationId="{1092104C-ED06-D522-8AD3-1D0573C7C58B}"/>
          </ac:spMkLst>
        </pc:spChg>
      </pc:sldChg>
      <pc:sldChg chg="modSp ord">
        <pc:chgData name="Matthew, Kirsty L" userId="LDeItOFeWmAf6isE8ARBSfT2G89Xx0MQ/j+O9IVcq18=" providerId="None" clId="Web-{926A5576-695E-4A02-888F-1E928C4361AD}" dt="2025-12-12T15:22:33.944" v="525" actId="20577"/>
        <pc:sldMkLst>
          <pc:docMk/>
          <pc:sldMk cId="3725645358" sldId="341"/>
        </pc:sldMkLst>
        <pc:spChg chg="mod">
          <ac:chgData name="Matthew, Kirsty L" userId="LDeItOFeWmAf6isE8ARBSfT2G89Xx0MQ/j+O9IVcq18=" providerId="None" clId="Web-{926A5576-695E-4A02-888F-1E928C4361AD}" dt="2025-12-12T15:22:33.944" v="525" actId="20577"/>
          <ac:spMkLst>
            <pc:docMk/>
            <pc:sldMk cId="3725645358" sldId="341"/>
            <ac:spMk id="2" creationId="{F274BBA6-5D24-4AAF-CDAA-CB7060740207}"/>
          </ac:spMkLst>
        </pc:spChg>
      </pc:sldChg>
      <pc:sldChg chg="modSp ord">
        <pc:chgData name="Matthew, Kirsty L" userId="LDeItOFeWmAf6isE8ARBSfT2G89Xx0MQ/j+O9IVcq18=" providerId="None" clId="Web-{926A5576-695E-4A02-888F-1E928C4361AD}" dt="2025-12-12T15:13:35.561" v="297"/>
        <pc:sldMkLst>
          <pc:docMk/>
          <pc:sldMk cId="2753931795" sldId="342"/>
        </pc:sldMkLst>
        <pc:spChg chg="mod">
          <ac:chgData name="Matthew, Kirsty L" userId="LDeItOFeWmAf6isE8ARBSfT2G89Xx0MQ/j+O9IVcq18=" providerId="None" clId="Web-{926A5576-695E-4A02-888F-1E928C4361AD}" dt="2025-12-12T15:09:38.968" v="183" actId="20577"/>
          <ac:spMkLst>
            <pc:docMk/>
            <pc:sldMk cId="2753931795" sldId="342"/>
            <ac:spMk id="2" creationId="{211D0AAC-8C1A-81DB-0647-BEC5AD11F977}"/>
          </ac:spMkLst>
        </pc:spChg>
        <pc:spChg chg="mod">
          <ac:chgData name="Matthew, Kirsty L" userId="LDeItOFeWmAf6isE8ARBSfT2G89Xx0MQ/j+O9IVcq18=" providerId="None" clId="Web-{926A5576-695E-4A02-888F-1E928C4361AD}" dt="2025-12-12T15:13:21.733" v="294" actId="20577"/>
          <ac:spMkLst>
            <pc:docMk/>
            <pc:sldMk cId="2753931795" sldId="342"/>
            <ac:spMk id="3" creationId="{94C1A05E-3C39-03A3-078A-B216CB3AD226}"/>
          </ac:spMkLst>
        </pc:spChg>
      </pc:sldChg>
      <pc:sldChg chg="ord">
        <pc:chgData name="Matthew, Kirsty L" userId="LDeItOFeWmAf6isE8ARBSfT2G89Xx0MQ/j+O9IVcq18=" providerId="None" clId="Web-{926A5576-695E-4A02-888F-1E928C4361AD}" dt="2025-12-12T15:03:53.335" v="107"/>
        <pc:sldMkLst>
          <pc:docMk/>
          <pc:sldMk cId="2177842294" sldId="343"/>
        </pc:sldMkLst>
      </pc:sldChg>
      <pc:sldChg chg="del">
        <pc:chgData name="Matthew, Kirsty L" userId="LDeItOFeWmAf6isE8ARBSfT2G89Xx0MQ/j+O9IVcq18=" providerId="None" clId="Web-{926A5576-695E-4A02-888F-1E928C4361AD}" dt="2025-12-12T16:14:44.890" v="869"/>
        <pc:sldMkLst>
          <pc:docMk/>
          <pc:sldMk cId="233479250" sldId="345"/>
        </pc:sldMkLst>
      </pc:sldChg>
      <pc:sldChg chg="modSp ord">
        <pc:chgData name="Matthew, Kirsty L" userId="LDeItOFeWmAf6isE8ARBSfT2G89Xx0MQ/j+O9IVcq18=" providerId="None" clId="Web-{926A5576-695E-4A02-888F-1E928C4361AD}" dt="2025-12-12T15:27:54.527" v="635" actId="20577"/>
        <pc:sldMkLst>
          <pc:docMk/>
          <pc:sldMk cId="3507216270" sldId="346"/>
        </pc:sldMkLst>
        <pc:spChg chg="mod">
          <ac:chgData name="Matthew, Kirsty L" userId="LDeItOFeWmAf6isE8ARBSfT2G89Xx0MQ/j+O9IVcq18=" providerId="None" clId="Web-{926A5576-695E-4A02-888F-1E928C4361AD}" dt="2025-12-12T15:27:54.527" v="635" actId="20577"/>
          <ac:spMkLst>
            <pc:docMk/>
            <pc:sldMk cId="3507216270" sldId="346"/>
            <ac:spMk id="2" creationId="{8959692A-82EE-A15B-50F2-0087BEE55C24}"/>
          </ac:spMkLst>
        </pc:spChg>
      </pc:sldChg>
      <pc:sldChg chg="ord">
        <pc:chgData name="Matthew, Kirsty L" userId="LDeItOFeWmAf6isE8ARBSfT2G89Xx0MQ/j+O9IVcq18=" providerId="None" clId="Web-{926A5576-695E-4A02-888F-1E928C4361AD}" dt="2025-12-12T16:02:48.640" v="715"/>
        <pc:sldMkLst>
          <pc:docMk/>
          <pc:sldMk cId="771251607" sldId="348"/>
        </pc:sldMkLst>
      </pc:sldChg>
      <pc:sldChg chg="ord">
        <pc:chgData name="Matthew, Kirsty L" userId="LDeItOFeWmAf6isE8ARBSfT2G89Xx0MQ/j+O9IVcq18=" providerId="None" clId="Web-{926A5576-695E-4A02-888F-1E928C4361AD}" dt="2025-12-12T16:03:09.187" v="717"/>
        <pc:sldMkLst>
          <pc:docMk/>
          <pc:sldMk cId="2774636869" sldId="349"/>
        </pc:sldMkLst>
      </pc:sldChg>
      <pc:sldChg chg="ord">
        <pc:chgData name="Matthew, Kirsty L" userId="LDeItOFeWmAf6isE8ARBSfT2G89Xx0MQ/j+O9IVcq18=" providerId="None" clId="Web-{926A5576-695E-4A02-888F-1E928C4361AD}" dt="2025-12-12T16:03:29.890" v="719"/>
        <pc:sldMkLst>
          <pc:docMk/>
          <pc:sldMk cId="244786457" sldId="350"/>
        </pc:sldMkLst>
      </pc:sldChg>
      <pc:sldChg chg="modSp ord">
        <pc:chgData name="Matthew, Kirsty L" userId="LDeItOFeWmAf6isE8ARBSfT2G89Xx0MQ/j+O9IVcq18=" providerId="None" clId="Web-{926A5576-695E-4A02-888F-1E928C4361AD}" dt="2025-12-12T16:08:12.046" v="786" actId="20577"/>
        <pc:sldMkLst>
          <pc:docMk/>
          <pc:sldMk cId="3675413137" sldId="351"/>
        </pc:sldMkLst>
        <pc:spChg chg="mod">
          <ac:chgData name="Matthew, Kirsty L" userId="LDeItOFeWmAf6isE8ARBSfT2G89Xx0MQ/j+O9IVcq18=" providerId="None" clId="Web-{926A5576-695E-4A02-888F-1E928C4361AD}" dt="2025-12-12T16:08:12.046" v="786" actId="20577"/>
          <ac:spMkLst>
            <pc:docMk/>
            <pc:sldMk cId="3675413137" sldId="351"/>
            <ac:spMk id="2" creationId="{EC0661EF-8CED-EA4F-416C-7F525E8BBEB2}"/>
          </ac:spMkLst>
        </pc:spChg>
      </pc:sldChg>
      <pc:sldChg chg="ord">
        <pc:chgData name="Matthew, Kirsty L" userId="LDeItOFeWmAf6isE8ARBSfT2G89Xx0MQ/j+O9IVcq18=" providerId="None" clId="Web-{926A5576-695E-4A02-888F-1E928C4361AD}" dt="2025-12-12T16:11:34.765" v="818"/>
        <pc:sldMkLst>
          <pc:docMk/>
          <pc:sldMk cId="3707890256" sldId="352"/>
        </pc:sldMkLst>
      </pc:sldChg>
      <pc:sldChg chg="modSp ord">
        <pc:chgData name="Matthew, Kirsty L" userId="LDeItOFeWmAf6isE8ARBSfT2G89Xx0MQ/j+O9IVcq18=" providerId="None" clId="Web-{926A5576-695E-4A02-888F-1E928C4361AD}" dt="2025-12-12T16:09:57.562" v="814" actId="20577"/>
        <pc:sldMkLst>
          <pc:docMk/>
          <pc:sldMk cId="2689010141" sldId="353"/>
        </pc:sldMkLst>
        <pc:spChg chg="mod">
          <ac:chgData name="Matthew, Kirsty L" userId="LDeItOFeWmAf6isE8ARBSfT2G89Xx0MQ/j+O9IVcq18=" providerId="None" clId="Web-{926A5576-695E-4A02-888F-1E928C4361AD}" dt="2025-12-12T16:09:57.562" v="814" actId="20577"/>
          <ac:spMkLst>
            <pc:docMk/>
            <pc:sldMk cId="2689010141" sldId="353"/>
            <ac:spMk id="2" creationId="{3B773E8F-90DD-B274-7607-4CE9567EBC9A}"/>
          </ac:spMkLst>
        </pc:spChg>
      </pc:sldChg>
      <pc:sldChg chg="ord">
        <pc:chgData name="Matthew, Kirsty L" userId="LDeItOFeWmAf6isE8ARBSfT2G89Xx0MQ/j+O9IVcq18=" providerId="None" clId="Web-{926A5576-695E-4A02-888F-1E928C4361AD}" dt="2025-12-12T16:10:11.015" v="815"/>
        <pc:sldMkLst>
          <pc:docMk/>
          <pc:sldMk cId="583934408" sldId="354"/>
        </pc:sldMkLst>
      </pc:sldChg>
      <pc:sldChg chg="ord">
        <pc:chgData name="Matthew, Kirsty L" userId="LDeItOFeWmAf6isE8ARBSfT2G89Xx0MQ/j+O9IVcq18=" providerId="None" clId="Web-{926A5576-695E-4A02-888F-1E928C4361AD}" dt="2025-12-12T16:10:44.609" v="817"/>
        <pc:sldMkLst>
          <pc:docMk/>
          <pc:sldMk cId="41856578" sldId="355"/>
        </pc:sldMkLst>
      </pc:sldChg>
      <pc:sldChg chg="ord">
        <pc:chgData name="Matthew, Kirsty L" userId="LDeItOFeWmAf6isE8ARBSfT2G89Xx0MQ/j+O9IVcq18=" providerId="None" clId="Web-{926A5576-695E-4A02-888F-1E928C4361AD}" dt="2025-12-12T16:11:44.875" v="819"/>
        <pc:sldMkLst>
          <pc:docMk/>
          <pc:sldMk cId="2240165377" sldId="356"/>
        </pc:sldMkLst>
      </pc:sldChg>
      <pc:sldChg chg="modSp ord">
        <pc:chgData name="Matthew, Kirsty L" userId="LDeItOFeWmAf6isE8ARBSfT2G89Xx0MQ/j+O9IVcq18=" providerId="None" clId="Web-{926A5576-695E-4A02-888F-1E928C4361AD}" dt="2025-12-12T16:14:11.344" v="865" actId="20577"/>
        <pc:sldMkLst>
          <pc:docMk/>
          <pc:sldMk cId="1851653084" sldId="357"/>
        </pc:sldMkLst>
        <pc:spChg chg="mod">
          <ac:chgData name="Matthew, Kirsty L" userId="LDeItOFeWmAf6isE8ARBSfT2G89Xx0MQ/j+O9IVcq18=" providerId="None" clId="Web-{926A5576-695E-4A02-888F-1E928C4361AD}" dt="2025-12-12T16:14:11.344" v="865" actId="20577"/>
          <ac:spMkLst>
            <pc:docMk/>
            <pc:sldMk cId="1851653084" sldId="357"/>
            <ac:spMk id="2" creationId="{0BC4DA15-696E-C13E-DE72-7099C797871E}"/>
          </ac:spMkLst>
        </pc:spChg>
      </pc:sldChg>
      <pc:sldChg chg="del ord">
        <pc:chgData name="Matthew, Kirsty L" userId="LDeItOFeWmAf6isE8ARBSfT2G89Xx0MQ/j+O9IVcq18=" providerId="None" clId="Web-{926A5576-695E-4A02-888F-1E928C4361AD}" dt="2025-12-12T16:14:23.765" v="866"/>
        <pc:sldMkLst>
          <pc:docMk/>
          <pc:sldMk cId="1871009777" sldId="358"/>
        </pc:sldMkLst>
      </pc:sldChg>
      <pc:sldChg chg="del ord">
        <pc:chgData name="Matthew, Kirsty L" userId="LDeItOFeWmAf6isE8ARBSfT2G89Xx0MQ/j+O9IVcq18=" providerId="None" clId="Web-{926A5576-695E-4A02-888F-1E928C4361AD}" dt="2025-12-12T16:14:26.359" v="867"/>
        <pc:sldMkLst>
          <pc:docMk/>
          <pc:sldMk cId="653029480" sldId="359"/>
        </pc:sldMkLst>
      </pc:sldChg>
      <pc:sldChg chg="del ord">
        <pc:chgData name="Matthew, Kirsty L" userId="LDeItOFeWmAf6isE8ARBSfT2G89Xx0MQ/j+O9IVcq18=" providerId="None" clId="Web-{926A5576-695E-4A02-888F-1E928C4361AD}" dt="2025-12-12T16:14:30.218" v="868"/>
        <pc:sldMkLst>
          <pc:docMk/>
          <pc:sldMk cId="3069021519" sldId="360"/>
        </pc:sldMkLst>
      </pc:sldChg>
      <pc:sldChg chg="addSp modSp new">
        <pc:chgData name="Matthew, Kirsty L" userId="LDeItOFeWmAf6isE8ARBSfT2G89Xx0MQ/j+O9IVcq18=" providerId="None" clId="Web-{926A5576-695E-4A02-888F-1E928C4361AD}" dt="2025-12-12T14:52:42.065" v="52" actId="1076"/>
        <pc:sldMkLst>
          <pc:docMk/>
          <pc:sldMk cId="1994455557" sldId="362"/>
        </pc:sldMkLst>
        <pc:spChg chg="add mod">
          <ac:chgData name="Matthew, Kirsty L" userId="LDeItOFeWmAf6isE8ARBSfT2G89Xx0MQ/j+O9IVcq18=" providerId="None" clId="Web-{926A5576-695E-4A02-888F-1E928C4361AD}" dt="2025-12-12T14:48:22.456" v="7" actId="20577"/>
          <ac:spMkLst>
            <pc:docMk/>
            <pc:sldMk cId="1994455557" sldId="362"/>
            <ac:spMk id="2" creationId="{4D3276C7-83B0-45FE-CD9E-801FFCBAF7FE}"/>
          </ac:spMkLst>
        </pc:spChg>
        <pc:spChg chg="add mod">
          <ac:chgData name="Matthew, Kirsty L" userId="LDeItOFeWmAf6isE8ARBSfT2G89Xx0MQ/j+O9IVcq18=" providerId="None" clId="Web-{926A5576-695E-4A02-888F-1E928C4361AD}" dt="2025-12-12T14:50:29.128" v="35" actId="14100"/>
          <ac:spMkLst>
            <pc:docMk/>
            <pc:sldMk cId="1994455557" sldId="362"/>
            <ac:spMk id="3" creationId="{1201DAB6-95C9-8658-6B1C-87856E78DA3F}"/>
          </ac:spMkLst>
        </pc:spChg>
        <pc:spChg chg="add mod">
          <ac:chgData name="Matthew, Kirsty L" userId="LDeItOFeWmAf6isE8ARBSfT2G89Xx0MQ/j+O9IVcq18=" providerId="None" clId="Web-{926A5576-695E-4A02-888F-1E928C4361AD}" dt="2025-12-12T14:50:11.722" v="31" actId="14100"/>
          <ac:spMkLst>
            <pc:docMk/>
            <pc:sldMk cId="1994455557" sldId="362"/>
            <ac:spMk id="4" creationId="{F229FFD4-01D4-550E-9DB9-675DB194E2EB}"/>
          </ac:spMkLst>
        </pc:spChg>
        <pc:spChg chg="add mod">
          <ac:chgData name="Matthew, Kirsty L" userId="LDeItOFeWmAf6isE8ARBSfT2G89Xx0MQ/j+O9IVcq18=" providerId="None" clId="Web-{926A5576-695E-4A02-888F-1E928C4361AD}" dt="2025-12-12T14:50:42.784" v="39" actId="14100"/>
          <ac:spMkLst>
            <pc:docMk/>
            <pc:sldMk cId="1994455557" sldId="362"/>
            <ac:spMk id="5" creationId="{05C309FE-0D32-A462-12D1-2953894A4698}"/>
          </ac:spMkLst>
        </pc:spChg>
        <pc:spChg chg="add mod">
          <ac:chgData name="Matthew, Kirsty L" userId="LDeItOFeWmAf6isE8ARBSfT2G89Xx0MQ/j+O9IVcq18=" providerId="None" clId="Web-{926A5576-695E-4A02-888F-1E928C4361AD}" dt="2025-12-12T14:52:42.065" v="52" actId="1076"/>
          <ac:spMkLst>
            <pc:docMk/>
            <pc:sldMk cId="1994455557" sldId="362"/>
            <ac:spMk id="6" creationId="{945481D1-F0A0-5E70-BA46-60BBA253B8C7}"/>
          </ac:spMkLst>
        </pc:spChg>
        <pc:spChg chg="add mod">
          <ac:chgData name="Matthew, Kirsty L" userId="LDeItOFeWmAf6isE8ARBSfT2G89Xx0MQ/j+O9IVcq18=" providerId="None" clId="Web-{926A5576-695E-4A02-888F-1E928C4361AD}" dt="2025-12-12T14:52:19.519" v="49" actId="1076"/>
          <ac:spMkLst>
            <pc:docMk/>
            <pc:sldMk cId="1994455557" sldId="362"/>
            <ac:spMk id="7" creationId="{F0FB4192-40D6-419D-8577-1E1614485210}"/>
          </ac:spMkLst>
        </pc:spChg>
        <pc:picChg chg="add mod">
          <ac:chgData name="Matthew, Kirsty L" userId="LDeItOFeWmAf6isE8ARBSfT2G89Xx0MQ/j+O9IVcq18=" providerId="None" clId="Web-{926A5576-695E-4A02-888F-1E928C4361AD}" dt="2025-12-12T14:52:35.597" v="51" actId="1076"/>
          <ac:picMkLst>
            <pc:docMk/>
            <pc:sldMk cId="1994455557" sldId="362"/>
            <ac:picMk id="8" creationId="{5834E5E2-7882-4E39-1F2D-99F4E08D1399}"/>
          </ac:picMkLst>
        </pc:picChg>
      </pc:sldChg>
      <pc:sldChg chg="addSp modSp new">
        <pc:chgData name="Matthew, Kirsty L" userId="LDeItOFeWmAf6isE8ARBSfT2G89Xx0MQ/j+O9IVcq18=" providerId="None" clId="Web-{926A5576-695E-4A02-888F-1E928C4361AD}" dt="2025-12-12T15:00:59.731" v="90" actId="1076"/>
        <pc:sldMkLst>
          <pc:docMk/>
          <pc:sldMk cId="1348298727" sldId="363"/>
        </pc:sldMkLst>
        <pc:spChg chg="add mod">
          <ac:chgData name="Matthew, Kirsty L" userId="LDeItOFeWmAf6isE8ARBSfT2G89Xx0MQ/j+O9IVcq18=" providerId="None" clId="Web-{926A5576-695E-4A02-888F-1E928C4361AD}" dt="2025-12-12T15:00:59.731" v="90" actId="1076"/>
          <ac:spMkLst>
            <pc:docMk/>
            <pc:sldMk cId="1348298727" sldId="363"/>
            <ac:spMk id="2" creationId="{687A4C5A-205E-006D-33AA-B8245C906EFC}"/>
          </ac:spMkLst>
        </pc:spChg>
        <pc:spChg chg="add">
          <ac:chgData name="Matthew, Kirsty L" userId="LDeItOFeWmAf6isE8ARBSfT2G89Xx0MQ/j+O9IVcq18=" providerId="None" clId="Web-{926A5576-695E-4A02-888F-1E928C4361AD}" dt="2025-12-12T14:59:19.949" v="70"/>
          <ac:spMkLst>
            <pc:docMk/>
            <pc:sldMk cId="1348298727" sldId="363"/>
            <ac:spMk id="4" creationId="{96D72672-E8E9-5990-021A-EFCC385AAA3D}"/>
          </ac:spMkLst>
        </pc:spChg>
        <pc:spChg chg="add">
          <ac:chgData name="Matthew, Kirsty L" userId="LDeItOFeWmAf6isE8ARBSfT2G89Xx0MQ/j+O9IVcq18=" providerId="None" clId="Web-{926A5576-695E-4A02-888F-1E928C4361AD}" dt="2025-12-12T14:59:27.590" v="71"/>
          <ac:spMkLst>
            <pc:docMk/>
            <pc:sldMk cId="1348298727" sldId="363"/>
            <ac:spMk id="6" creationId="{A9A07EB2-A973-BA13-CBA4-212997CEC652}"/>
          </ac:spMkLst>
        </pc:spChg>
        <pc:picChg chg="add">
          <ac:chgData name="Matthew, Kirsty L" userId="LDeItOFeWmAf6isE8ARBSfT2G89Xx0MQ/j+O9IVcq18=" providerId="None" clId="Web-{926A5576-695E-4A02-888F-1E928C4361AD}" dt="2025-12-12T14:59:35.606" v="72"/>
          <ac:picMkLst>
            <pc:docMk/>
            <pc:sldMk cId="1348298727" sldId="363"/>
            <ac:picMk id="8" creationId="{8F3B1FCF-6D99-B133-3F63-AC7F96D5B80F}"/>
          </ac:picMkLst>
        </pc:picChg>
      </pc:sldChg>
      <pc:sldChg chg="addSp modSp new">
        <pc:chgData name="Matthew, Kirsty L" userId="LDeItOFeWmAf6isE8ARBSfT2G89Xx0MQ/j+O9IVcq18=" providerId="None" clId="Web-{926A5576-695E-4A02-888F-1E928C4361AD}" dt="2025-12-12T15:02:41.221" v="101" actId="14100"/>
        <pc:sldMkLst>
          <pc:docMk/>
          <pc:sldMk cId="298650073" sldId="364"/>
        </pc:sldMkLst>
        <pc:spChg chg="add">
          <ac:chgData name="Matthew, Kirsty L" userId="LDeItOFeWmAf6isE8ARBSfT2G89Xx0MQ/j+O9IVcq18=" providerId="None" clId="Web-{926A5576-695E-4A02-888F-1E928C4361AD}" dt="2025-12-12T15:02:05.046" v="93"/>
          <ac:spMkLst>
            <pc:docMk/>
            <pc:sldMk cId="298650073" sldId="364"/>
            <ac:spMk id="4" creationId="{D0A213AE-1197-7B27-2CBE-975A2FC629DF}"/>
          </ac:spMkLst>
        </pc:spChg>
        <pc:spChg chg="add">
          <ac:chgData name="Matthew, Kirsty L" userId="LDeItOFeWmAf6isE8ARBSfT2G89Xx0MQ/j+O9IVcq18=" providerId="None" clId="Web-{926A5576-695E-4A02-888F-1E928C4361AD}" dt="2025-12-12T15:02:10.672" v="94"/>
          <ac:spMkLst>
            <pc:docMk/>
            <pc:sldMk cId="298650073" sldId="364"/>
            <ac:spMk id="6" creationId="{DE6B7F37-6A90-28FF-59F0-3A5EC203B2DC}"/>
          </ac:spMkLst>
        </pc:spChg>
        <pc:picChg chg="add mod">
          <ac:chgData name="Matthew, Kirsty L" userId="LDeItOFeWmAf6isE8ARBSfT2G89Xx0MQ/j+O9IVcq18=" providerId="None" clId="Web-{926A5576-695E-4A02-888F-1E928C4361AD}" dt="2025-12-12T15:02:41.221" v="101" actId="14100"/>
          <ac:picMkLst>
            <pc:docMk/>
            <pc:sldMk cId="298650073" sldId="364"/>
            <ac:picMk id="2" creationId="{5A14C6A7-B257-34FA-D3BC-5961400DBE4A}"/>
          </ac:picMkLst>
        </pc:picChg>
        <pc:picChg chg="add">
          <ac:chgData name="Matthew, Kirsty L" userId="LDeItOFeWmAf6isE8ARBSfT2G89Xx0MQ/j+O9IVcq18=" providerId="None" clId="Web-{926A5576-695E-4A02-888F-1E928C4361AD}" dt="2025-12-12T15:02:19.079" v="95"/>
          <ac:picMkLst>
            <pc:docMk/>
            <pc:sldMk cId="298650073" sldId="364"/>
            <ac:picMk id="8" creationId="{6140642C-DB95-3AC5-8A29-7EF0B47417FB}"/>
          </ac:picMkLst>
        </pc:picChg>
      </pc:sldChg>
      <pc:sldChg chg="addSp delSp modSp add del replId">
        <pc:chgData name="Matthew, Kirsty L" userId="LDeItOFeWmAf6isE8ARBSfT2G89Xx0MQ/j+O9IVcq18=" providerId="None" clId="Web-{926A5576-695E-4A02-888F-1E928C4361AD}" dt="2025-12-12T15:27:07.696" v="624"/>
        <pc:sldMkLst>
          <pc:docMk/>
          <pc:sldMk cId="472167" sldId="365"/>
        </pc:sldMkLst>
        <pc:spChg chg="add del">
          <ac:chgData name="Matthew, Kirsty L" userId="LDeItOFeWmAf6isE8ARBSfT2G89Xx0MQ/j+O9IVcq18=" providerId="None" clId="Web-{926A5576-695E-4A02-888F-1E928C4361AD}" dt="2025-12-12T15:20:05.331" v="477"/>
          <ac:spMkLst>
            <pc:docMk/>
            <pc:sldMk cId="472167" sldId="365"/>
            <ac:spMk id="2" creationId="{D4F44578-8D5F-22CD-B038-B8DE046017B5}"/>
          </ac:spMkLst>
        </pc:spChg>
        <pc:spChg chg="mod">
          <ac:chgData name="Matthew, Kirsty L" userId="LDeItOFeWmAf6isE8ARBSfT2G89Xx0MQ/j+O9IVcq18=" providerId="None" clId="Web-{926A5576-695E-4A02-888F-1E928C4361AD}" dt="2025-12-12T15:19:48.799" v="475" actId="20577"/>
          <ac:spMkLst>
            <pc:docMk/>
            <pc:sldMk cId="472167" sldId="365"/>
            <ac:spMk id="3" creationId="{02C1AD1D-6C5D-F0B2-64B4-90ED59ACBF2A}"/>
          </ac:spMkLst>
        </pc:spChg>
        <pc:spChg chg="del mod">
          <ac:chgData name="Matthew, Kirsty L" userId="LDeItOFeWmAf6isE8ARBSfT2G89Xx0MQ/j+O9IVcq18=" providerId="None" clId="Web-{926A5576-695E-4A02-888F-1E928C4361AD}" dt="2025-12-12T15:19:25.126" v="464"/>
          <ac:spMkLst>
            <pc:docMk/>
            <pc:sldMk cId="472167" sldId="365"/>
            <ac:spMk id="4" creationId="{EAB2024D-3E52-EA45-71DB-A000E09A8D9C}"/>
          </ac:spMkLst>
        </pc:spChg>
        <pc:spChg chg="add del">
          <ac:chgData name="Matthew, Kirsty L" userId="LDeItOFeWmAf6isE8ARBSfT2G89Xx0MQ/j+O9IVcq18=" providerId="None" clId="Web-{926A5576-695E-4A02-888F-1E928C4361AD}" dt="2025-12-12T15:20:11.925" v="479"/>
          <ac:spMkLst>
            <pc:docMk/>
            <pc:sldMk cId="472167" sldId="365"/>
            <ac:spMk id="5" creationId="{C5817138-7B80-6927-F583-2E37728C183F}"/>
          </ac:spMkLst>
        </pc:spChg>
        <pc:spChg chg="add mod">
          <ac:chgData name="Matthew, Kirsty L" userId="LDeItOFeWmAf6isE8ARBSfT2G89Xx0MQ/j+O9IVcq18=" providerId="None" clId="Web-{926A5576-695E-4A02-888F-1E928C4361AD}" dt="2025-12-12T15:20:51.051" v="497" actId="1076"/>
          <ac:spMkLst>
            <pc:docMk/>
            <pc:sldMk cId="472167" sldId="365"/>
            <ac:spMk id="6" creationId="{25768256-690E-C5E7-BB28-495028A7DFFD}"/>
          </ac:spMkLst>
        </pc:spChg>
      </pc:sldChg>
      <pc:sldChg chg="delSp modSp add replId">
        <pc:chgData name="Matthew, Kirsty L" userId="LDeItOFeWmAf6isE8ARBSfT2G89Xx0MQ/j+O9IVcq18=" providerId="None" clId="Web-{926A5576-695E-4A02-888F-1E928C4361AD}" dt="2025-12-12T15:25:27.617" v="585" actId="1076"/>
        <pc:sldMkLst>
          <pc:docMk/>
          <pc:sldMk cId="1654231829" sldId="366"/>
        </pc:sldMkLst>
        <pc:spChg chg="mod">
          <ac:chgData name="Matthew, Kirsty L" userId="LDeItOFeWmAf6isE8ARBSfT2G89Xx0MQ/j+O9IVcq18=" providerId="None" clId="Web-{926A5576-695E-4A02-888F-1E928C4361AD}" dt="2025-12-12T15:25:27.617" v="585" actId="1076"/>
          <ac:spMkLst>
            <pc:docMk/>
            <pc:sldMk cId="1654231829" sldId="366"/>
            <ac:spMk id="2" creationId="{C95413F5-8B95-C0F5-2514-198F08A503A6}"/>
          </ac:spMkLst>
        </pc:spChg>
        <pc:picChg chg="del">
          <ac:chgData name="Matthew, Kirsty L" userId="LDeItOFeWmAf6isE8ARBSfT2G89Xx0MQ/j+O9IVcq18=" providerId="None" clId="Web-{926A5576-695E-4A02-888F-1E928C4361AD}" dt="2025-12-12T15:22:41.116" v="527"/>
          <ac:picMkLst>
            <pc:docMk/>
            <pc:sldMk cId="1654231829" sldId="366"/>
            <ac:picMk id="3" creationId="{C60F2F0F-3C05-F330-0D41-CE405784ACFC}"/>
          </ac:picMkLst>
        </pc:picChg>
      </pc:sldChg>
      <pc:sldChg chg="modSp add replId">
        <pc:chgData name="Matthew, Kirsty L" userId="LDeItOFeWmAf6isE8ARBSfT2G89Xx0MQ/j+O9IVcq18=" providerId="None" clId="Web-{926A5576-695E-4A02-888F-1E928C4361AD}" dt="2025-12-12T15:26:47.211" v="622" actId="20577"/>
        <pc:sldMkLst>
          <pc:docMk/>
          <pc:sldMk cId="2138937632" sldId="367"/>
        </pc:sldMkLst>
        <pc:spChg chg="mod">
          <ac:chgData name="Matthew, Kirsty L" userId="LDeItOFeWmAf6isE8ARBSfT2G89Xx0MQ/j+O9IVcq18=" providerId="None" clId="Web-{926A5576-695E-4A02-888F-1E928C4361AD}" dt="2025-12-12T15:26:47.211" v="622" actId="20577"/>
          <ac:spMkLst>
            <pc:docMk/>
            <pc:sldMk cId="2138937632" sldId="367"/>
            <ac:spMk id="2" creationId="{A14A077D-8E96-3893-BA7D-AA4917A9C915}"/>
          </ac:spMkLst>
        </pc:spChg>
      </pc:sldChg>
      <pc:sldChg chg="modSp add replId">
        <pc:chgData name="Matthew, Kirsty L" userId="LDeItOFeWmAf6isE8ARBSfT2G89Xx0MQ/j+O9IVcq18=" providerId="None" clId="Web-{926A5576-695E-4A02-888F-1E928C4361AD}" dt="2025-12-12T15:29:49.205" v="670" actId="20577"/>
        <pc:sldMkLst>
          <pc:docMk/>
          <pc:sldMk cId="2232283295" sldId="368"/>
        </pc:sldMkLst>
        <pc:spChg chg="mod">
          <ac:chgData name="Matthew, Kirsty L" userId="LDeItOFeWmAf6isE8ARBSfT2G89Xx0MQ/j+O9IVcq18=" providerId="None" clId="Web-{926A5576-695E-4A02-888F-1E928C4361AD}" dt="2025-12-12T15:29:49.205" v="670" actId="20577"/>
          <ac:spMkLst>
            <pc:docMk/>
            <pc:sldMk cId="2232283295" sldId="368"/>
            <ac:spMk id="2" creationId="{4DACFE9D-291F-AFB9-8F70-42F45B5A8C6A}"/>
          </ac:spMkLst>
        </pc:spChg>
      </pc:sldChg>
      <pc:sldChg chg="addSp delSp modSp add replId">
        <pc:chgData name="Matthew, Kirsty L" userId="LDeItOFeWmAf6isE8ARBSfT2G89Xx0MQ/j+O9IVcq18=" providerId="None" clId="Web-{926A5576-695E-4A02-888F-1E928C4361AD}" dt="2025-12-12T16:06:03.859" v="757" actId="1076"/>
        <pc:sldMkLst>
          <pc:docMk/>
          <pc:sldMk cId="1800332370" sldId="369"/>
        </pc:sldMkLst>
        <pc:spChg chg="mod">
          <ac:chgData name="Matthew, Kirsty L" userId="LDeItOFeWmAf6isE8ARBSfT2G89Xx0MQ/j+O9IVcq18=" providerId="None" clId="Web-{926A5576-695E-4A02-888F-1E928C4361AD}" dt="2025-12-12T16:04:23.468" v="722" actId="20577"/>
          <ac:spMkLst>
            <pc:docMk/>
            <pc:sldMk cId="1800332370" sldId="369"/>
            <ac:spMk id="2" creationId="{0DC50CF1-5A54-F82D-87D9-0DCF8EBF377A}"/>
          </ac:spMkLst>
        </pc:spChg>
        <pc:spChg chg="add mod">
          <ac:chgData name="Matthew, Kirsty L" userId="LDeItOFeWmAf6isE8ARBSfT2G89Xx0MQ/j+O9IVcq18=" providerId="None" clId="Web-{926A5576-695E-4A02-888F-1E928C4361AD}" dt="2025-12-12T16:05:51.828" v="753" actId="20577"/>
          <ac:spMkLst>
            <pc:docMk/>
            <pc:sldMk cId="1800332370" sldId="369"/>
            <ac:spMk id="4" creationId="{508ED460-11B7-167D-7ABE-102EB5987CBE}"/>
          </ac:spMkLst>
        </pc:spChg>
        <pc:picChg chg="del">
          <ac:chgData name="Matthew, Kirsty L" userId="LDeItOFeWmAf6isE8ARBSfT2G89Xx0MQ/j+O9IVcq18=" providerId="None" clId="Web-{926A5576-695E-4A02-888F-1E928C4361AD}" dt="2025-12-12T16:00:17.464" v="684"/>
          <ac:picMkLst>
            <pc:docMk/>
            <pc:sldMk cId="1800332370" sldId="369"/>
            <ac:picMk id="3" creationId="{AD41715F-64AF-7C23-F655-CCF4F5FF56D4}"/>
          </ac:picMkLst>
        </pc:picChg>
        <pc:picChg chg="add mod">
          <ac:chgData name="Matthew, Kirsty L" userId="LDeItOFeWmAf6isE8ARBSfT2G89Xx0MQ/j+O9IVcq18=" providerId="None" clId="Web-{926A5576-695E-4A02-888F-1E928C4361AD}" dt="2025-12-12T16:06:03.859" v="757" actId="1076"/>
          <ac:picMkLst>
            <pc:docMk/>
            <pc:sldMk cId="1800332370" sldId="369"/>
            <ac:picMk id="5" creationId="{BC5E839E-2836-E630-CED9-1CBFE34D251C}"/>
          </ac:picMkLst>
        </pc:picChg>
      </pc:sldChg>
      <pc:sldChg chg="modSp add replId">
        <pc:chgData name="Matthew, Kirsty L" userId="LDeItOFeWmAf6isE8ARBSfT2G89Xx0MQ/j+O9IVcq18=" providerId="None" clId="Web-{926A5576-695E-4A02-888F-1E928C4361AD}" dt="2025-12-12T16:15:54.500" v="885" actId="20577"/>
        <pc:sldMkLst>
          <pc:docMk/>
          <pc:sldMk cId="54476145" sldId="370"/>
        </pc:sldMkLst>
        <pc:spChg chg="mod">
          <ac:chgData name="Matthew, Kirsty L" userId="LDeItOFeWmAf6isE8ARBSfT2G89Xx0MQ/j+O9IVcq18=" providerId="None" clId="Web-{926A5576-695E-4A02-888F-1E928C4361AD}" dt="2025-12-12T16:15:54.500" v="885" actId="20577"/>
          <ac:spMkLst>
            <pc:docMk/>
            <pc:sldMk cId="54476145" sldId="370"/>
            <ac:spMk id="2" creationId="{979A69D5-0586-2C44-209B-9BF38C015F29}"/>
          </ac:spMkLst>
        </pc:spChg>
      </pc:sldChg>
      <pc:sldChg chg="addSp delSp modSp add replId">
        <pc:chgData name="Matthew, Kirsty L" userId="LDeItOFeWmAf6isE8ARBSfT2G89Xx0MQ/j+O9IVcq18=" providerId="None" clId="Web-{926A5576-695E-4A02-888F-1E928C4361AD}" dt="2025-12-12T16:18:54.456" v="940" actId="20577"/>
        <pc:sldMkLst>
          <pc:docMk/>
          <pc:sldMk cId="468888748" sldId="371"/>
        </pc:sldMkLst>
        <pc:spChg chg="del mod">
          <ac:chgData name="Matthew, Kirsty L" userId="LDeItOFeWmAf6isE8ARBSfT2G89Xx0MQ/j+O9IVcq18=" providerId="None" clId="Web-{926A5576-695E-4A02-888F-1E928C4361AD}" dt="2025-12-12T16:16:10.437" v="891"/>
          <ac:spMkLst>
            <pc:docMk/>
            <pc:sldMk cId="468888748" sldId="371"/>
            <ac:spMk id="2" creationId="{1E33A25C-1158-D2E3-C79A-0AD466BA7E7A}"/>
          </ac:spMkLst>
        </pc:spChg>
        <pc:spChg chg="add mod">
          <ac:chgData name="Matthew, Kirsty L" userId="LDeItOFeWmAf6isE8ARBSfT2G89Xx0MQ/j+O9IVcq18=" providerId="None" clId="Web-{926A5576-695E-4A02-888F-1E928C4361AD}" dt="2025-12-12T16:18:54.456" v="940" actId="20577"/>
          <ac:spMkLst>
            <pc:docMk/>
            <pc:sldMk cId="468888748" sldId="371"/>
            <ac:spMk id="3" creationId="{2BE54D60-EFB6-EE56-E02A-0630987DEB97}"/>
          </ac:spMkLst>
        </pc:spChg>
      </pc:sldChg>
      <pc:sldChg chg="modSp add ord replId">
        <pc:chgData name="Matthew, Kirsty L" userId="LDeItOFeWmAf6isE8ARBSfT2G89Xx0MQ/j+O9IVcq18=" providerId="None" clId="Web-{926A5576-695E-4A02-888F-1E928C4361AD}" dt="2025-12-12T16:18:43.736" v="939" actId="20577"/>
        <pc:sldMkLst>
          <pc:docMk/>
          <pc:sldMk cId="1162194571" sldId="372"/>
        </pc:sldMkLst>
        <pc:spChg chg="mod">
          <ac:chgData name="Matthew, Kirsty L" userId="LDeItOFeWmAf6isE8ARBSfT2G89Xx0MQ/j+O9IVcq18=" providerId="None" clId="Web-{926A5576-695E-4A02-888F-1E928C4361AD}" dt="2025-12-12T16:18:43.736" v="939" actId="20577"/>
          <ac:spMkLst>
            <pc:docMk/>
            <pc:sldMk cId="1162194571" sldId="372"/>
            <ac:spMk id="2" creationId="{7BC574AC-2216-7A63-67E8-AA6BF811B17E}"/>
          </ac:spMkLst>
        </pc:spChg>
      </pc:sldChg>
      <pc:sldChg chg="modSp add replId">
        <pc:chgData name="Matthew, Kirsty L" userId="LDeItOFeWmAf6isE8ARBSfT2G89Xx0MQ/j+O9IVcq18=" providerId="None" clId="Web-{926A5576-695E-4A02-888F-1E928C4361AD}" dt="2025-12-12T16:20:23.490" v="959" actId="20577"/>
        <pc:sldMkLst>
          <pc:docMk/>
          <pc:sldMk cId="1469460091" sldId="373"/>
        </pc:sldMkLst>
        <pc:spChg chg="mod">
          <ac:chgData name="Matthew, Kirsty L" userId="LDeItOFeWmAf6isE8ARBSfT2G89Xx0MQ/j+O9IVcq18=" providerId="None" clId="Web-{926A5576-695E-4A02-888F-1E928C4361AD}" dt="2025-12-12T16:20:23.490" v="959" actId="20577"/>
          <ac:spMkLst>
            <pc:docMk/>
            <pc:sldMk cId="1469460091" sldId="373"/>
            <ac:spMk id="3" creationId="{3ED0A0CB-2D7A-0247-A3E6-1C14A1CCFAFB}"/>
          </ac:spMkLst>
        </pc:spChg>
      </pc:sldChg>
      <pc:sldChg chg="addSp modSp add replId">
        <pc:chgData name="Matthew, Kirsty L" userId="LDeItOFeWmAf6isE8ARBSfT2G89Xx0MQ/j+O9IVcq18=" providerId="None" clId="Web-{926A5576-695E-4A02-888F-1E928C4361AD}" dt="2025-12-12T16:21:14.350" v="984" actId="1076"/>
        <pc:sldMkLst>
          <pc:docMk/>
          <pc:sldMk cId="2075262957" sldId="374"/>
        </pc:sldMkLst>
        <pc:spChg chg="add mod">
          <ac:chgData name="Matthew, Kirsty L" userId="LDeItOFeWmAf6isE8ARBSfT2G89Xx0MQ/j+O9IVcq18=" providerId="None" clId="Web-{926A5576-695E-4A02-888F-1E928C4361AD}" dt="2025-12-12T16:21:14.350" v="984" actId="1076"/>
          <ac:spMkLst>
            <pc:docMk/>
            <pc:sldMk cId="2075262957" sldId="374"/>
            <ac:spMk id="2" creationId="{F8B0AE81-D5A8-9912-2702-F30E069AD725}"/>
          </ac:spMkLst>
        </pc:spChg>
        <pc:spChg chg="mod">
          <ac:chgData name="Matthew, Kirsty L" userId="LDeItOFeWmAf6isE8ARBSfT2G89Xx0MQ/j+O9IVcq18=" providerId="None" clId="Web-{926A5576-695E-4A02-888F-1E928C4361AD}" dt="2025-12-12T16:19:42.208" v="946" actId="20577"/>
          <ac:spMkLst>
            <pc:docMk/>
            <pc:sldMk cId="2075262957" sldId="374"/>
            <ac:spMk id="3" creationId="{C3F51FE3-94FF-951F-AAF1-D7DD1E51D37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12.12.2025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286862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074668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907AF-D2F7-FBEC-D6AB-A51D3826FBF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6D49064-3155-57BC-480A-34930D47CA6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3BB09CD-D1BC-0D22-12B1-A13C45F0A9C5}"/>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8075205-1FDE-C8ED-5698-5E8846090B0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12AFC78-CFAA-A53F-0915-533B7E4EEE7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560C1747-7068-056D-A165-A3FE45C31D8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2A12893-5975-DB4E-ABD4-896B15B47871}"/>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89193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55E1F-FB94-487C-F090-14D95DA8AFC3}"/>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ABDB2AC-EA45-B9F7-012C-BC943FB4017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D31E22B4-68D4-3B7D-99CA-7EAD639A01C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5707C77F-2663-7E24-AC25-70763444BD7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222D5F2C-78FE-C00A-973D-38A4FF500262}"/>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12B02255-C352-080E-ACD1-CC2945EDBBB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1CA9F062-3551-A4D2-3151-14BB9A30A06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6779241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93999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08785-8407-9C68-3BDF-DE503F88F85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CFA9423-6B59-C366-6EBD-918E1694A72F}"/>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1B9AB03D-4D0F-4284-95CE-6DE1A12626F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C24A39AB-7828-A779-3DFD-7E5D89F8FDCF}"/>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985209CF-0A85-CD71-3F70-9354D3C3FFF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B34EBAC5-4096-63DC-3D25-CB99208FBDB8}"/>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F5DDE2D7-E8C0-7A43-9C4C-0B14D225A52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85088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2704115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454619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48159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7DA48-BBF8-2725-0854-635E3D84BDC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337155-DD26-D40F-7FF6-7939349EE6E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E63254B4-26CF-A62C-36C7-E459649BEDBC}"/>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3BC710F-82F8-AF0C-3C96-F03BCE27EDEF}"/>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827928B-142E-D513-EEDB-2087F101E0C7}"/>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076168F8-653F-9AA1-98C3-4DB51EA662C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7356273-C81D-D6B5-7101-30E8AD5CDE4E}"/>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321417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6825339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4258711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773614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97486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40632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855910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264607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905628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6330827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03329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2EC19-9FF1-2EE0-A9C4-EDBE11FC3E2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DCA9D83E-50E2-CD8A-244F-A917E0FA72A5}"/>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5D136BDC-F184-2AA6-CF83-03FCDE4CD161}"/>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146E56CC-837C-6076-A482-9A3C6ED1EB9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BE1EC84F-1565-77D1-3699-DFA9A395568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FAB0D98F-3F2E-4258-DCCB-0A97C7B4E4A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A1F524B4-F7AC-63B1-49FE-E10E9B265FFE}"/>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983702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2601103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094DE-64CA-4963-0D0A-1A82D7DE9047}"/>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44503A-0102-CAED-401D-E65BAF284DBF}"/>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E8D1BFF-4B21-E141-26DA-11772A68B0A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40E35343-E207-1A5D-833D-A1F1CA974BE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ACB1DB3D-E6A2-88E4-E691-E4AD975CA727}"/>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57A661D9-1389-3A41-7BFD-94C994C81FD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A1C5FA1-ADE3-46DF-CFB1-23476A88AF59}"/>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0573448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AF61C-7A5F-D61B-098C-6DCE32C5CF8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3C7226-AB3A-FF6A-CE74-57CD9FBD631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79DD20D3-B7EF-BA00-E373-15CFA0C465AE}"/>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214C7F80-D2A3-0524-890B-5810CBF1C9F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FCFC714-A0A7-0111-24CC-76E2AC37433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F7189FC5-B85A-C5C5-7A09-21F7931B8C0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FE2373CC-334F-BC33-D95F-C7B65EEF7AB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2355553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8268C-8B97-468B-A756-E38DA7EFFFA1}"/>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21A9FCD4-E1A2-3BBB-4AF9-57D51655F312}"/>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253357D5-258F-DCF9-DC37-3DD85906C5F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E88995D8-ECB4-888F-46A9-3C8C1CD5174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DD8ADF1-F4BE-A2A4-AC88-70B66844F264}"/>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94825BAF-1EAD-9DA1-FA36-F117DBC6C7D1}"/>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A949E787-7A6C-B217-0A4B-C64007120198}"/>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5136613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E164B-21F2-7AA1-AF2A-B0DDF815678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1E9635-B123-E45A-89B9-3E88801F2C3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74DDA620-23E7-D200-60EC-11E5C28BCC5C}"/>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A3E3717-EB21-E20A-57A7-72728BC4310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3D94865A-5A56-69A4-5ECE-A967D507E8D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24917EE6-8161-04CD-8C92-5404C1C4AD1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8C0218C-18C6-2CFF-893F-2B0152A8944A}"/>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05463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688053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56763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263730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598742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9944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637247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545"/>
            <a:ext cx="13716000" cy="3581400"/>
          </a:xfrm>
        </p:spPr>
        <p:txBody>
          <a:bodyPr anchor="b"/>
          <a:lstStyle>
            <a:lvl1pPr algn="ctr">
              <a:defRPr sz="10667"/>
            </a:lvl1pPr>
          </a:lstStyle>
          <a:p>
            <a:r>
              <a:rPr lang="en-US"/>
              <a:t>Click to edit Master title style</a:t>
            </a:r>
          </a:p>
        </p:txBody>
      </p:sp>
      <p:sp>
        <p:nvSpPr>
          <p:cNvPr id="3" name="Subtitle 2"/>
          <p:cNvSpPr>
            <a:spLocks noGrp="1"/>
          </p:cNvSpPr>
          <p:nvPr>
            <p:ph type="subTitle" idx="1"/>
          </p:nvPr>
        </p:nvSpPr>
        <p:spPr>
          <a:xfrm>
            <a:off x="2286000" y="5403057"/>
            <a:ext cx="13716000" cy="2483643"/>
          </a:xfrm>
        </p:spPr>
        <p:txBody>
          <a:bodyPr/>
          <a:lstStyle>
            <a:lvl1pPr marL="0" indent="0" algn="ctr">
              <a:buNone/>
              <a:defRPr sz="4267"/>
            </a:lvl1pPr>
            <a:lvl2pPr marL="812810" indent="0" algn="ctr">
              <a:buNone/>
              <a:defRPr sz="3556"/>
            </a:lvl2pPr>
            <a:lvl3pPr marL="1625620" indent="0" algn="ctr">
              <a:buNone/>
              <a:defRPr sz="3200"/>
            </a:lvl3pPr>
            <a:lvl4pPr marL="2438430" indent="0" algn="ctr">
              <a:buNone/>
              <a:defRPr sz="2844"/>
            </a:lvl4pPr>
            <a:lvl5pPr marL="3251241" indent="0" algn="ctr">
              <a:buNone/>
              <a:defRPr sz="2844"/>
            </a:lvl5pPr>
            <a:lvl6pPr marL="4064051" indent="0" algn="ctr">
              <a:buNone/>
              <a:defRPr sz="2844"/>
            </a:lvl6pPr>
            <a:lvl7pPr marL="4876861" indent="0" algn="ctr">
              <a:buNone/>
              <a:defRPr sz="2844"/>
            </a:lvl7pPr>
            <a:lvl8pPr marL="5689671" indent="0" algn="ctr">
              <a:buNone/>
              <a:defRPr sz="2844"/>
            </a:lvl8pPr>
            <a:lvl9pPr marL="6502481" indent="0" algn="ctr">
              <a:buNone/>
              <a:defRPr sz="2844"/>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1455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4701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87350" y="547688"/>
            <a:ext cx="3943350" cy="871775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99060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15887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7775" y="2564608"/>
            <a:ext cx="15773400" cy="4279106"/>
          </a:xfrm>
        </p:spPr>
        <p:txBody>
          <a:bodyPr anchor="b"/>
          <a:lstStyle>
            <a:lvl1pPr>
              <a:defRPr sz="10667"/>
            </a:lvl1pPr>
          </a:lstStyle>
          <a:p>
            <a:r>
              <a:rPr lang="en-US"/>
              <a:t>Click to edit Master title style</a:t>
            </a:r>
          </a:p>
        </p:txBody>
      </p:sp>
      <p:sp>
        <p:nvSpPr>
          <p:cNvPr id="3" name="Text Placeholder 2"/>
          <p:cNvSpPr>
            <a:spLocks noGrp="1"/>
          </p:cNvSpPr>
          <p:nvPr>
            <p:ph type="body" idx="1"/>
          </p:nvPr>
        </p:nvSpPr>
        <p:spPr>
          <a:xfrm>
            <a:off x="1247775" y="6884195"/>
            <a:ext cx="15773400" cy="2250281"/>
          </a:xfrm>
        </p:spPr>
        <p:txBody>
          <a:bodyPr/>
          <a:lstStyle>
            <a:lvl1pPr marL="0" indent="0">
              <a:buNone/>
              <a:defRPr sz="4267">
                <a:solidFill>
                  <a:schemeClr val="tx1">
                    <a:tint val="82000"/>
                  </a:schemeClr>
                </a:solidFill>
              </a:defRPr>
            </a:lvl1pPr>
            <a:lvl2pPr marL="812810" indent="0">
              <a:buNone/>
              <a:defRPr sz="3556">
                <a:solidFill>
                  <a:schemeClr val="tx1">
                    <a:tint val="82000"/>
                  </a:schemeClr>
                </a:solidFill>
              </a:defRPr>
            </a:lvl2pPr>
            <a:lvl3pPr marL="1625620" indent="0">
              <a:buNone/>
              <a:defRPr sz="3200">
                <a:solidFill>
                  <a:schemeClr val="tx1">
                    <a:tint val="82000"/>
                  </a:schemeClr>
                </a:solidFill>
              </a:defRPr>
            </a:lvl3pPr>
            <a:lvl4pPr marL="2438430" indent="0">
              <a:buNone/>
              <a:defRPr sz="2844">
                <a:solidFill>
                  <a:schemeClr val="tx1">
                    <a:tint val="82000"/>
                  </a:schemeClr>
                </a:solidFill>
              </a:defRPr>
            </a:lvl4pPr>
            <a:lvl5pPr marL="3251241" indent="0">
              <a:buNone/>
              <a:defRPr sz="2844">
                <a:solidFill>
                  <a:schemeClr val="tx1">
                    <a:tint val="82000"/>
                  </a:schemeClr>
                </a:solidFill>
              </a:defRPr>
            </a:lvl5pPr>
            <a:lvl6pPr marL="4064051" indent="0">
              <a:buNone/>
              <a:defRPr sz="2844">
                <a:solidFill>
                  <a:schemeClr val="tx1">
                    <a:tint val="82000"/>
                  </a:schemeClr>
                </a:solidFill>
              </a:defRPr>
            </a:lvl6pPr>
            <a:lvl7pPr marL="4876861" indent="0">
              <a:buNone/>
              <a:defRPr sz="2844">
                <a:solidFill>
                  <a:schemeClr val="tx1">
                    <a:tint val="82000"/>
                  </a:schemeClr>
                </a:solidFill>
              </a:defRPr>
            </a:lvl7pPr>
            <a:lvl8pPr marL="5689671" indent="0">
              <a:buNone/>
              <a:defRPr sz="2844">
                <a:solidFill>
                  <a:schemeClr val="tx1">
                    <a:tint val="82000"/>
                  </a:schemeClr>
                </a:solidFill>
              </a:defRPr>
            </a:lvl8pPr>
            <a:lvl9pPr marL="6502481" indent="0">
              <a:buNone/>
              <a:defRPr sz="2844">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5339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374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682" y="547688"/>
            <a:ext cx="15773400" cy="1988345"/>
          </a:xfrm>
        </p:spPr>
        <p:txBody>
          <a:bodyPr/>
          <a:lstStyle/>
          <a:p>
            <a:r>
              <a:rPr lang="en-US"/>
              <a:t>Click to edit Master title style</a:t>
            </a:r>
          </a:p>
        </p:txBody>
      </p:sp>
      <p:sp>
        <p:nvSpPr>
          <p:cNvPr id="3" name="Text Placeholder 2"/>
          <p:cNvSpPr>
            <a:spLocks noGrp="1"/>
          </p:cNvSpPr>
          <p:nvPr>
            <p:ph type="body" idx="1"/>
          </p:nvPr>
        </p:nvSpPr>
        <p:spPr>
          <a:xfrm>
            <a:off x="1259683" y="2521745"/>
            <a:ext cx="7736681" cy="1235868"/>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a:t>Click to edit Master text styles</a:t>
            </a:r>
          </a:p>
        </p:txBody>
      </p:sp>
      <p:sp>
        <p:nvSpPr>
          <p:cNvPr id="4" name="Content Placeholder 3"/>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9258300" y="2521745"/>
            <a:ext cx="7774782" cy="1235868"/>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a:t>Click to edit Master text styles</a:t>
            </a:r>
          </a:p>
        </p:txBody>
      </p:sp>
      <p:sp>
        <p:nvSpPr>
          <p:cNvPr id="6" name="Content Placeholder 5"/>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94061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39005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54440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5689"/>
            </a:lvl1pPr>
          </a:lstStyle>
          <a:p>
            <a:r>
              <a:rPr lang="en-US"/>
              <a:t>Click to edit Master title style</a:t>
            </a:r>
          </a:p>
        </p:txBody>
      </p:sp>
      <p:sp>
        <p:nvSpPr>
          <p:cNvPr id="3" name="Content Placeholder 2"/>
          <p:cNvSpPr>
            <a:spLocks noGrp="1"/>
          </p:cNvSpPr>
          <p:nvPr>
            <p:ph idx="1"/>
          </p:nvPr>
        </p:nvSpPr>
        <p:spPr>
          <a:xfrm>
            <a:off x="7774782" y="1481138"/>
            <a:ext cx="9258300" cy="7310438"/>
          </a:xfrm>
        </p:spPr>
        <p:txBody>
          <a:bodyPr/>
          <a:lstStyle>
            <a:lvl1pPr>
              <a:defRPr sz="5689"/>
            </a:lvl1pPr>
            <a:lvl2pPr>
              <a:defRPr sz="4978"/>
            </a:lvl2pPr>
            <a:lvl3pPr>
              <a:defRPr sz="4267"/>
            </a:lvl3pPr>
            <a:lvl4pPr>
              <a:defRPr sz="3556"/>
            </a:lvl4pPr>
            <a:lvl5pPr>
              <a:defRPr sz="3556"/>
            </a:lvl5pPr>
            <a:lvl6pPr>
              <a:defRPr sz="3556"/>
            </a:lvl6pPr>
            <a:lvl7pPr>
              <a:defRPr sz="3556"/>
            </a:lvl7pPr>
            <a:lvl8pPr>
              <a:defRPr sz="3556"/>
            </a:lvl8pPr>
            <a:lvl9pPr>
              <a:defRPr sz="35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8203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5689"/>
            </a:lvl1pPr>
          </a:lstStyle>
          <a:p>
            <a:r>
              <a:rPr lang="en-US"/>
              <a:t>Click to edit Master title style</a:t>
            </a:r>
          </a:p>
        </p:txBody>
      </p:sp>
      <p:sp>
        <p:nvSpPr>
          <p:cNvPr id="3" name="Picture Placeholder 2"/>
          <p:cNvSpPr>
            <a:spLocks noGrp="1" noChangeAspect="1"/>
          </p:cNvSpPr>
          <p:nvPr>
            <p:ph type="pic" idx="1"/>
          </p:nvPr>
        </p:nvSpPr>
        <p:spPr>
          <a:xfrm>
            <a:off x="7774782" y="1481138"/>
            <a:ext cx="9258300" cy="7310438"/>
          </a:xfrm>
        </p:spPr>
        <p:txBody>
          <a:bodyPr anchor="t"/>
          <a:lstStyle>
            <a:lvl1pPr marL="0" indent="0">
              <a:buNone/>
              <a:defRPr sz="5689"/>
            </a:lvl1pPr>
            <a:lvl2pPr marL="812810" indent="0">
              <a:buNone/>
              <a:defRPr sz="4978"/>
            </a:lvl2pPr>
            <a:lvl3pPr marL="1625620" indent="0">
              <a:buNone/>
              <a:defRPr sz="4267"/>
            </a:lvl3pPr>
            <a:lvl4pPr marL="2438430" indent="0">
              <a:buNone/>
              <a:defRPr sz="3556"/>
            </a:lvl4pPr>
            <a:lvl5pPr marL="3251241" indent="0">
              <a:buNone/>
              <a:defRPr sz="3556"/>
            </a:lvl5pPr>
            <a:lvl6pPr marL="4064051" indent="0">
              <a:buNone/>
              <a:defRPr sz="3556"/>
            </a:lvl6pPr>
            <a:lvl7pPr marL="4876861" indent="0">
              <a:buNone/>
              <a:defRPr sz="3556"/>
            </a:lvl7pPr>
            <a:lvl8pPr marL="5689671" indent="0">
              <a:buNone/>
              <a:defRPr sz="3556"/>
            </a:lvl8pPr>
            <a:lvl9pPr marL="6502481" indent="0">
              <a:buNone/>
              <a:defRPr sz="3556"/>
            </a:lvl9pPr>
          </a:lstStyle>
          <a:p>
            <a:endParaRPr lang="en-US"/>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41093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2133">
                <a:solidFill>
                  <a:schemeClr val="tx1">
                    <a:tint val="82000"/>
                  </a:schemeClr>
                </a:solidFill>
              </a:defRPr>
            </a:lvl1pPr>
          </a:lstStyle>
          <a:p>
            <a:fld id="{C764DE79-268F-4C1A-8933-263129D2AF90}" type="datetimeFigureOut">
              <a:rPr lang="en-US" dirty="0"/>
              <a:t>12/12/2025</a:t>
            </a:fld>
            <a:endParaRPr lang="en-US"/>
          </a:p>
        </p:txBody>
      </p:sp>
      <p:sp>
        <p:nvSpPr>
          <p:cNvPr id="5" name="Footer Placeholder 4"/>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2133">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2133">
                <a:solidFill>
                  <a:schemeClr val="tx1">
                    <a:tint val="82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6940278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s://www.sja.org.uk/get-advic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hyperlink" Target="https://www.essexstudent.com/southend/advice/"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hyperlink" Target="https://www.mind.org.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susouthend@essex.ac.uk"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hyperlink" Target="mailto:jo@samaritans.org" TargetMode="External"/><Relationship Id="rId4" Type="http://schemas.openxmlformats.org/officeDocument/2006/relationships/hyperlink" Target="https://www.samaritans.org/" TargetMode="External"/></Relationships>
</file>

<file path=ppt/slides/_rels/slide2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1.jpeg"/><Relationship Id="rId7" Type="http://schemas.openxmlformats.org/officeDocument/2006/relationships/hyperlink" Target="https://visia.cloud/app/form/essexself"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hyperlink" Target="mailto:info@caraessex.org.uk" TargetMode="External"/><Relationship Id="rId5" Type="http://schemas.openxmlformats.org/officeDocument/2006/relationships/hyperlink" Target="tel:01206367881" TargetMode="External"/><Relationship Id="rId4" Type="http://schemas.openxmlformats.org/officeDocument/2006/relationships/hyperlink" Target="https://caraessex.org.uk/"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hyperlink" Target="mailto:cm21075@essex.ac.uk" TargetMode="External"/><Relationship Id="rId5" Type="http://schemas.openxmlformats.org/officeDocument/2006/relationships/hyperlink" Target="mailto:sllove@essex.ac.uk" TargetMode="External"/><Relationship Id="rId4" Type="http://schemas.openxmlformats.org/officeDocument/2006/relationships/hyperlink" Target="https://www.essex.ac.uk/information/professional-services/safeguarding-team"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hyperlink" Target="https://www.legislation.gov.uk/ukpga/2003/42/contents"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hyperlink" Target="https://reportandsupport.essex.ac.uk/"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file:///C:\Users\hm21317\Downloads\Zero-tolerance-policy-V2.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extBox 13"/>
          <p:cNvSpPr txBox="1"/>
          <p:nvPr/>
        </p:nvSpPr>
        <p:spPr>
          <a:xfrm>
            <a:off x="3719512" y="2985715"/>
            <a:ext cx="10464948" cy="3161378"/>
          </a:xfrm>
          <a:prstGeom prst="rect">
            <a:avLst/>
          </a:prstGeom>
        </p:spPr>
        <p:txBody>
          <a:bodyPr lIns="0" tIns="0" rIns="0" bIns="0" rtlCol="0" anchor="t">
            <a:spAutoFit/>
          </a:bodyPr>
          <a:lstStyle/>
          <a:p>
            <a:pPr algn="ctr">
              <a:lnSpc>
                <a:spcPts val="12999"/>
              </a:lnSpc>
            </a:pPr>
            <a:r>
              <a:rPr lang="en-US" sz="8800" b="1" spc="-129" dirty="0">
                <a:latin typeface="Century Gothic"/>
              </a:rPr>
              <a:t>SOCIETIES WELFARE TRAINING 2025/26</a:t>
            </a:r>
            <a:endParaRPr lang="en-US" sz="8800" spc="-129" dirty="0">
              <a:solidFill>
                <a:schemeClr val="bg1"/>
              </a:solidFill>
              <a:latin typeface="esu v2"/>
            </a:endParaRPr>
          </a:p>
        </p:txBody>
      </p:sp>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5">
            <a:extLst>
              <a:ext uri="{FF2B5EF4-FFF2-40B4-BE49-F238E27FC236}">
                <a16:creationId xmlns:a16="http://schemas.microsoft.com/office/drawing/2014/main" id="{D52041A3-73AC-EDE8-659F-8D2BF552CA00}"/>
              </a:ext>
            </a:extLst>
          </p:cNvPr>
          <p:cNvSpPr txBox="1"/>
          <p:nvPr/>
        </p:nvSpPr>
        <p:spPr>
          <a:xfrm>
            <a:off x="1668569" y="637920"/>
            <a:ext cx="14946206" cy="548316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10860"/>
              </a:lnSpc>
            </a:pPr>
            <a:r>
              <a:rPr lang="en-GB" sz="6600" b="1">
                <a:latin typeface="Century Gothic"/>
              </a:rPr>
              <a:t>Knowing your members!</a:t>
            </a:r>
            <a:endParaRPr lang="en-US"/>
          </a:p>
          <a:p>
            <a:pPr algn="ctr">
              <a:lnSpc>
                <a:spcPts val="10860"/>
              </a:lnSpc>
            </a:pPr>
            <a:endParaRPr lang="en-GB" sz="6600" b="1">
              <a:solidFill>
                <a:srgbClr val="000000"/>
              </a:solidFill>
              <a:latin typeface="esu v2"/>
            </a:endParaRPr>
          </a:p>
          <a:p>
            <a:pPr algn="just">
              <a:lnSpc>
                <a:spcPts val="10860"/>
              </a:lnSpc>
            </a:pPr>
            <a:endParaRPr lang="en-GB" sz="6600" b="1">
              <a:solidFill>
                <a:srgbClr val="000000"/>
              </a:solidFill>
              <a:latin typeface="esu v2"/>
            </a:endParaRPr>
          </a:p>
          <a:p>
            <a:pPr algn="just">
              <a:lnSpc>
                <a:spcPts val="10860"/>
              </a:lnSpc>
            </a:pPr>
            <a:endParaRPr lang="en-US" sz="9050">
              <a:solidFill>
                <a:srgbClr val="000000"/>
              </a:solidFill>
              <a:latin typeface="esu v2"/>
            </a:endParaRPr>
          </a:p>
        </p:txBody>
      </p:sp>
      <p:sp>
        <p:nvSpPr>
          <p:cNvPr id="3" name="TextBox 14">
            <a:extLst>
              <a:ext uri="{FF2B5EF4-FFF2-40B4-BE49-F238E27FC236}">
                <a16:creationId xmlns:a16="http://schemas.microsoft.com/office/drawing/2014/main" id="{295C245F-3AB8-1C3F-AEF8-8BCFE4FB890A}"/>
              </a:ext>
            </a:extLst>
          </p:cNvPr>
          <p:cNvSpPr txBox="1"/>
          <p:nvPr/>
        </p:nvSpPr>
        <p:spPr>
          <a:xfrm>
            <a:off x="3418226" y="2565005"/>
            <a:ext cx="11460096" cy="526297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14400" lvl="1" indent="-457200">
              <a:buFont typeface="Arial"/>
              <a:buChar char="•"/>
            </a:pPr>
            <a:r>
              <a:rPr lang="en-US" sz="2800">
                <a:latin typeface="Century Gothic"/>
                <a:ea typeface="+mn-lt"/>
                <a:cs typeface="+mn-lt"/>
              </a:rPr>
              <a:t>Due to GDPR (General Data Protection Regulation) regulations, we are no longer permitted to collect certain personal information from members after they have purchased a membership (such as allergies, medications, emergency contacts, etc.).</a:t>
            </a:r>
            <a:endParaRPr lang="en-US">
              <a:latin typeface="Century Gothic"/>
              <a:cs typeface="Calibri"/>
            </a:endParaRPr>
          </a:p>
          <a:p>
            <a:pPr marL="914400" lvl="1" indent="-457200">
              <a:buFont typeface="Arial"/>
              <a:buChar char="•"/>
            </a:pPr>
            <a:endParaRPr lang="en-US" sz="2800">
              <a:latin typeface="Century Gothic"/>
              <a:ea typeface="+mn-lt"/>
              <a:cs typeface="+mn-lt"/>
            </a:endParaRPr>
          </a:p>
          <a:p>
            <a:pPr marL="914400" lvl="1" indent="-457200">
              <a:buFont typeface="Arial"/>
              <a:buChar char="•"/>
            </a:pPr>
            <a:r>
              <a:rPr lang="en-US" sz="2800">
                <a:latin typeface="Century Gothic"/>
                <a:ea typeface="+mn-lt"/>
                <a:cs typeface="+mn-lt"/>
              </a:rPr>
              <a:t>We strongly encourage Welfare Officers and Presidents to request that members </a:t>
            </a:r>
            <a:r>
              <a:rPr lang="en-US" sz="2800" b="1">
                <a:latin typeface="Century Gothic"/>
                <a:ea typeface="+mn-lt"/>
                <a:cs typeface="+mn-lt"/>
              </a:rPr>
              <a:t>voluntarily disclose any relevant medical conditions, allergies, or medications</a:t>
            </a:r>
            <a:r>
              <a:rPr lang="en-US" sz="2800">
                <a:latin typeface="Century Gothic"/>
                <a:ea typeface="+mn-lt"/>
                <a:cs typeface="+mn-lt"/>
              </a:rPr>
              <a:t>—especially those that may be impacted by physical activities or events.</a:t>
            </a:r>
            <a:endParaRPr lang="en-US">
              <a:latin typeface="Century Gothic"/>
              <a:cs typeface="Calibri"/>
            </a:endParaRPr>
          </a:p>
          <a:p>
            <a:pPr marL="561340" lvl="1">
              <a:buFont typeface="Arial,Sans-Serif"/>
            </a:pPr>
            <a:endParaRPr lang="en-US" sz="2800" b="1">
              <a:solidFill>
                <a:srgbClr val="000000"/>
              </a:solidFill>
              <a:latin typeface="Century Gothic"/>
              <a:cs typeface="Arial"/>
            </a:endParaRPr>
          </a:p>
        </p:txBody>
      </p:sp>
    </p:spTree>
    <p:extLst>
      <p:ext uri="{BB962C8B-B14F-4D97-AF65-F5344CB8AC3E}">
        <p14:creationId xmlns:p14="http://schemas.microsoft.com/office/powerpoint/2010/main" val="4151761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1092104C-ED06-D522-8AD3-1D0573C7C58B}"/>
              </a:ext>
            </a:extLst>
          </p:cNvPr>
          <p:cNvSpPr txBox="1"/>
          <p:nvPr/>
        </p:nvSpPr>
        <p:spPr>
          <a:xfrm>
            <a:off x="637077" y="646417"/>
            <a:ext cx="8724511" cy="6950621"/>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GB" sz="5400" b="1" dirty="0">
                <a:solidFill>
                  <a:srgbClr val="000000"/>
                </a:solidFill>
                <a:latin typeface="Century Gothic"/>
              </a:rPr>
              <a:t>FIRST AID TRAINING</a:t>
            </a:r>
            <a:r>
              <a:rPr lang="en-GB" sz="6000" b="1" dirty="0">
                <a:solidFill>
                  <a:srgbClr val="000000"/>
                </a:solidFill>
                <a:latin typeface="Century Gothic"/>
              </a:rPr>
              <a:t> </a:t>
            </a:r>
            <a:endParaRPr lang="en-US" sz="5400" dirty="0">
              <a:solidFill>
                <a:srgbClr val="000000"/>
              </a:solidFill>
              <a:latin typeface="Century Gothic"/>
              <a:cs typeface="Calibri"/>
            </a:endParaRPr>
          </a:p>
          <a:p>
            <a:pPr>
              <a:lnSpc>
                <a:spcPts val="9119"/>
              </a:lnSpc>
            </a:pPr>
            <a:endParaRPr lang="en-GB" sz="6000" b="1" dirty="0">
              <a:latin typeface="Century Gothic"/>
              <a:cs typeface="Calibri"/>
            </a:endParaRPr>
          </a:p>
          <a:p>
            <a:pPr marL="457200" indent="-285750">
              <a:buFont typeface="Arial,Sans-Serif"/>
              <a:buChar char="•"/>
            </a:pPr>
            <a:r>
              <a:rPr lang="en-US" sz="2400" dirty="0">
                <a:latin typeface="Century Gothic"/>
                <a:cs typeface="Calibri"/>
              </a:rPr>
              <a:t>Make sure there is no immediate danger to yourself or the casualty.</a:t>
            </a:r>
          </a:p>
          <a:p>
            <a:pPr marL="457200" indent="-285750">
              <a:buFont typeface="Arial,Sans-Serif"/>
              <a:buChar char="•"/>
            </a:pPr>
            <a:r>
              <a:rPr lang="en-US" sz="2400" dirty="0">
                <a:latin typeface="Century Gothic"/>
                <a:cs typeface="Calibri"/>
              </a:rPr>
              <a:t>Ensure the casualty is comfortable and safe, but do not attempt to move them.</a:t>
            </a:r>
          </a:p>
          <a:p>
            <a:pPr marL="457200" indent="-285750">
              <a:buFont typeface="Arial,Sans-Serif"/>
              <a:buChar char="•"/>
            </a:pPr>
            <a:r>
              <a:rPr lang="en-US" sz="2400" dirty="0">
                <a:latin typeface="Century Gothic"/>
                <a:cs typeface="Calibri"/>
              </a:rPr>
              <a:t>You can access first aid advice from ST John Ambulance (</a:t>
            </a:r>
            <a:r>
              <a:rPr lang="en-US" sz="2400" dirty="0">
                <a:latin typeface="Century Gothic"/>
                <a:cs typeface="Calibri"/>
                <a:hlinkClick r:id="rId4"/>
              </a:rPr>
              <a:t>sja.org.uk</a:t>
            </a:r>
            <a:r>
              <a:rPr lang="en-US" sz="2400" dirty="0">
                <a:latin typeface="Century Gothic"/>
                <a:cs typeface="Calibri"/>
              </a:rPr>
              <a:t>)</a:t>
            </a:r>
          </a:p>
          <a:p>
            <a:pPr marL="457200" indent="-285750">
              <a:buFont typeface="Arial,Sans-Serif"/>
              <a:buChar char="•"/>
            </a:pPr>
            <a:endParaRPr lang="en-US" sz="2400" dirty="0">
              <a:latin typeface="Century Gothic"/>
              <a:cs typeface="Calibri"/>
            </a:endParaRPr>
          </a:p>
          <a:p>
            <a:pPr marL="457200" indent="-285750">
              <a:buFont typeface="Arial,Sans-Serif"/>
              <a:buChar char="•"/>
            </a:pPr>
            <a:endParaRPr lang="en-US" sz="3600">
              <a:latin typeface="Century Gothic"/>
              <a:cs typeface="Calibri"/>
            </a:endParaRPr>
          </a:p>
          <a:p>
            <a:pPr marL="457200" indent="-285750">
              <a:buFont typeface="Arial,Sans-Serif"/>
              <a:buChar char="•"/>
            </a:pPr>
            <a:endParaRPr lang="en-US" sz="3600" dirty="0">
              <a:latin typeface="Century Gothic"/>
              <a:ea typeface="+mn-lt"/>
              <a:cs typeface="+mn-lt"/>
            </a:endParaRPr>
          </a:p>
          <a:p>
            <a:pPr marL="457200" indent="-285750">
              <a:buFont typeface="Arial,Sans-Serif"/>
              <a:buChar char="•"/>
            </a:pPr>
            <a:endParaRPr lang="en-US" sz="2400">
              <a:ea typeface="+mn-lt"/>
              <a:cs typeface="+mn-lt"/>
            </a:endParaRPr>
          </a:p>
          <a:p>
            <a:pPr marL="457200" indent="-285750">
              <a:buFont typeface="Arial,Sans-Serif"/>
              <a:buChar char="•"/>
            </a:pPr>
            <a:endParaRPr lang="en-US" sz="2400">
              <a:ea typeface="+mn-lt"/>
              <a:cs typeface="+mn-lt"/>
            </a:endParaRPr>
          </a:p>
        </p:txBody>
      </p:sp>
      <p:pic>
        <p:nvPicPr>
          <p:cNvPr id="3" name="Picture 2" descr="A person holding a first aid kit&#10;&#10;Description automatically generated">
            <a:extLst>
              <a:ext uri="{FF2B5EF4-FFF2-40B4-BE49-F238E27FC236}">
                <a16:creationId xmlns:a16="http://schemas.microsoft.com/office/drawing/2014/main" id="{21B25C90-9448-5211-655D-D081B445BDFB}"/>
              </a:ext>
            </a:extLst>
          </p:cNvPr>
          <p:cNvPicPr>
            <a:picLocks noChangeAspect="1"/>
          </p:cNvPicPr>
          <p:nvPr/>
        </p:nvPicPr>
        <p:blipFill>
          <a:blip r:embed="rId5"/>
          <a:stretch>
            <a:fillRect/>
          </a:stretch>
        </p:blipFill>
        <p:spPr>
          <a:xfrm>
            <a:off x="11072813" y="2947988"/>
            <a:ext cx="6286500" cy="4391025"/>
          </a:xfrm>
          <a:prstGeom prst="rect">
            <a:avLst/>
          </a:prstGeom>
        </p:spPr>
      </p:pic>
    </p:spTree>
    <p:extLst>
      <p:ext uri="{BB962C8B-B14F-4D97-AF65-F5344CB8AC3E}">
        <p14:creationId xmlns:p14="http://schemas.microsoft.com/office/powerpoint/2010/main" val="1464296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5">
            <a:extLst>
              <a:ext uri="{FF2B5EF4-FFF2-40B4-BE49-F238E27FC236}">
                <a16:creationId xmlns:a16="http://schemas.microsoft.com/office/drawing/2014/main" id="{211D0AAC-8C1A-81DB-0647-BEC5AD11F977}"/>
              </a:ext>
            </a:extLst>
          </p:cNvPr>
          <p:cNvSpPr txBox="1"/>
          <p:nvPr/>
        </p:nvSpPr>
        <p:spPr>
          <a:xfrm>
            <a:off x="1451215" y="947737"/>
            <a:ext cx="14946206" cy="67710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4400" b="1" dirty="0">
                <a:latin typeface="Century Gothic"/>
                <a:cs typeface="Calibri"/>
              </a:rPr>
              <a:t>ON-CAMPUS EMERGENCIES </a:t>
            </a:r>
          </a:p>
        </p:txBody>
      </p:sp>
      <p:sp>
        <p:nvSpPr>
          <p:cNvPr id="3" name="TextBox 4">
            <a:extLst>
              <a:ext uri="{FF2B5EF4-FFF2-40B4-BE49-F238E27FC236}">
                <a16:creationId xmlns:a16="http://schemas.microsoft.com/office/drawing/2014/main" id="{94C1A05E-3C39-03A3-078A-B216CB3AD226}"/>
              </a:ext>
            </a:extLst>
          </p:cNvPr>
          <p:cNvSpPr txBox="1"/>
          <p:nvPr/>
        </p:nvSpPr>
        <p:spPr>
          <a:xfrm>
            <a:off x="798885" y="2568579"/>
            <a:ext cx="15836528" cy="4879862"/>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476375" lvl="1" indent="-342900">
              <a:lnSpc>
                <a:spcPct val="150000"/>
              </a:lnSpc>
              <a:buFont typeface="Arial"/>
              <a:buChar char="•"/>
            </a:pPr>
            <a:r>
              <a:rPr lang="en-US" sz="2400" dirty="0">
                <a:latin typeface="Century Gothic"/>
              </a:rPr>
              <a:t>If you feel you are in immediate danger and are </a:t>
            </a:r>
            <a:r>
              <a:rPr lang="en-US" sz="2400" b="1" dirty="0">
                <a:latin typeface="Century Gothic"/>
              </a:rPr>
              <a:t>on-campus</a:t>
            </a:r>
            <a:r>
              <a:rPr lang="en-US" sz="2400" dirty="0">
                <a:latin typeface="Century Gothic"/>
              </a:rPr>
              <a:t>, you should contact</a:t>
            </a:r>
            <a:r>
              <a:rPr lang="en-US" sz="2400" b="1" dirty="0">
                <a:latin typeface="Century Gothic"/>
              </a:rPr>
              <a:t> Campus security</a:t>
            </a:r>
            <a:endParaRPr lang="en-US"/>
          </a:p>
          <a:p>
            <a:pPr marL="1476375" lvl="1" indent="-342900">
              <a:lnSpc>
                <a:spcPct val="150000"/>
              </a:lnSpc>
              <a:buFont typeface="Arial"/>
              <a:buChar char="•"/>
            </a:pPr>
            <a:r>
              <a:rPr lang="en-US" sz="2400" b="1" dirty="0">
                <a:latin typeface="Century Gothic"/>
              </a:rPr>
              <a:t>Do not call '999' directly </a:t>
            </a:r>
            <a:r>
              <a:rPr lang="en-US" sz="2400" dirty="0">
                <a:latin typeface="Century Gothic"/>
              </a:rPr>
              <a:t>-  security will liaise with emergency services</a:t>
            </a:r>
            <a:endParaRPr lang="en-US" sz="2400" b="1" dirty="0">
              <a:latin typeface="Century Gothic"/>
            </a:endParaRPr>
          </a:p>
          <a:p>
            <a:pPr marL="1476375" lvl="1" indent="-342900">
              <a:lnSpc>
                <a:spcPct val="150000"/>
              </a:lnSpc>
              <a:buFont typeface="Arial"/>
              <a:buChar char="•"/>
            </a:pPr>
            <a:r>
              <a:rPr lang="en-US" sz="2400" dirty="0">
                <a:latin typeface="Century Gothic"/>
              </a:rPr>
              <a:t>Contact </a:t>
            </a:r>
            <a:r>
              <a:rPr lang="en-US" sz="2400" b="1" dirty="0">
                <a:latin typeface="Century Gothic"/>
              </a:rPr>
              <a:t>Campus security 01702 328208</a:t>
            </a:r>
          </a:p>
          <a:p>
            <a:pPr marL="1580515" lvl="1" indent="-561340" algn="ctr">
              <a:lnSpc>
                <a:spcPts val="7284"/>
              </a:lnSpc>
              <a:buFont typeface="Arial"/>
              <a:buChar char="•"/>
            </a:pPr>
            <a:endParaRPr lang="en-US" sz="2400" b="1" dirty="0">
              <a:latin typeface="Century Gothic"/>
            </a:endParaRPr>
          </a:p>
          <a:p>
            <a:pPr marL="1580515" lvl="1" indent="-561340">
              <a:lnSpc>
                <a:spcPts val="7284"/>
              </a:lnSpc>
              <a:buFont typeface="Arial"/>
              <a:buChar char="•"/>
            </a:pPr>
            <a:endParaRPr lang="en-US" sz="2400" b="1" dirty="0">
              <a:latin typeface="Century Gothic"/>
            </a:endParaRPr>
          </a:p>
          <a:p>
            <a:pPr marL="1123315" lvl="1" indent="-561340">
              <a:lnSpc>
                <a:spcPts val="7284"/>
              </a:lnSpc>
              <a:buFont typeface="Arial"/>
              <a:buChar char="•"/>
            </a:pPr>
            <a:endParaRPr lang="en-US" sz="3200" b="1" dirty="0">
              <a:latin typeface="Century Gothic"/>
            </a:endParaRPr>
          </a:p>
        </p:txBody>
      </p:sp>
    </p:spTree>
    <p:extLst>
      <p:ext uri="{BB962C8B-B14F-4D97-AF65-F5344CB8AC3E}">
        <p14:creationId xmlns:p14="http://schemas.microsoft.com/office/powerpoint/2010/main" val="2753931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3" name="TextBox 5">
            <a:extLst>
              <a:ext uri="{FF2B5EF4-FFF2-40B4-BE49-F238E27FC236}">
                <a16:creationId xmlns:a16="http://schemas.microsoft.com/office/drawing/2014/main" id="{7AFB2F98-2C4E-8FFD-2B7D-1B9B03D46AA0}"/>
              </a:ext>
            </a:extLst>
          </p:cNvPr>
          <p:cNvSpPr txBox="1"/>
          <p:nvPr/>
        </p:nvSpPr>
        <p:spPr>
          <a:xfrm>
            <a:off x="2903558" y="995011"/>
            <a:ext cx="12488353" cy="1229696"/>
          </a:xfrm>
          <a:prstGeom prst="rect">
            <a:avLst/>
          </a:prstGeom>
        </p:spPr>
        <p:txBody>
          <a:bodyPr lIns="0" tIns="0" rIns="0" bIns="0" rtlCol="0" anchor="t">
            <a:spAutoFit/>
          </a:bodyPr>
          <a:lstStyle/>
          <a:p>
            <a:pPr algn="ctr">
              <a:lnSpc>
                <a:spcPts val="10860"/>
              </a:lnSpc>
            </a:pPr>
            <a:r>
              <a:rPr lang="en-US" sz="5400" b="1" dirty="0">
                <a:solidFill>
                  <a:srgbClr val="000000"/>
                </a:solidFill>
                <a:latin typeface="Century Gothic"/>
              </a:rPr>
              <a:t>OFF-CAMPUS EMERGENCIES </a:t>
            </a:r>
            <a:endParaRPr lang="en-US" sz="5400" b="1" dirty="0">
              <a:latin typeface="Aptos" panose="02110004020202020204"/>
            </a:endParaRPr>
          </a:p>
        </p:txBody>
      </p:sp>
      <p:sp>
        <p:nvSpPr>
          <p:cNvPr id="4" name="TextBox 3">
            <a:extLst>
              <a:ext uri="{FF2B5EF4-FFF2-40B4-BE49-F238E27FC236}">
                <a16:creationId xmlns:a16="http://schemas.microsoft.com/office/drawing/2014/main" id="{6CF24D5F-EBD0-8B24-8525-B6E233699E8D}"/>
              </a:ext>
            </a:extLst>
          </p:cNvPr>
          <p:cNvSpPr txBox="1"/>
          <p:nvPr/>
        </p:nvSpPr>
        <p:spPr>
          <a:xfrm>
            <a:off x="2905125" y="3485197"/>
            <a:ext cx="12107227"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2400" dirty="0">
                <a:latin typeface="Century Gothic"/>
              </a:rPr>
              <a:t>In life-threatening emergencies </a:t>
            </a:r>
            <a:r>
              <a:rPr lang="en-GB" sz="2400" b="1" dirty="0">
                <a:latin typeface="Century Gothic"/>
              </a:rPr>
              <a:t>off-campus, </a:t>
            </a:r>
            <a:r>
              <a:rPr lang="en-GB" sz="2400" dirty="0">
                <a:latin typeface="Century Gothic"/>
              </a:rPr>
              <a:t>you should contact</a:t>
            </a:r>
            <a:r>
              <a:rPr lang="en-GB" sz="2400" b="1" dirty="0">
                <a:latin typeface="Century Gothic"/>
              </a:rPr>
              <a:t> 999</a:t>
            </a:r>
          </a:p>
          <a:p>
            <a:endParaRPr lang="en-GB" sz="2400" b="1" dirty="0">
              <a:latin typeface="Century Gothic"/>
            </a:endParaRPr>
          </a:p>
          <a:p>
            <a:pPr marL="285750" indent="-285750">
              <a:buFont typeface="Arial"/>
              <a:buChar char="•"/>
            </a:pPr>
            <a:r>
              <a:rPr lang="en-GB" sz="2400" dirty="0">
                <a:latin typeface="Century Gothic"/>
              </a:rPr>
              <a:t>If you're not sure whether to call 999, you can help from </a:t>
            </a:r>
            <a:r>
              <a:rPr lang="en-GB" sz="2400" b="1" dirty="0">
                <a:latin typeface="Century Gothic"/>
              </a:rPr>
              <a:t>NHS 111</a:t>
            </a:r>
            <a:r>
              <a:rPr lang="en-GB" sz="2400" dirty="0">
                <a:latin typeface="Century Gothic"/>
              </a:rPr>
              <a:t>first</a:t>
            </a:r>
          </a:p>
          <a:p>
            <a:endParaRPr lang="en-GB" sz="2400" dirty="0">
              <a:latin typeface="Century Gothic"/>
            </a:endParaRPr>
          </a:p>
          <a:p>
            <a:pPr marL="285750" indent="-285750">
              <a:buFont typeface="Arial"/>
              <a:buChar char="•"/>
            </a:pPr>
            <a:r>
              <a:rPr lang="en-GB" sz="2400" dirty="0">
                <a:latin typeface="Century Gothic"/>
              </a:rPr>
              <a:t>999 won't always mean an ambulance is sent – they may suggest that you make your own way to A&amp;E, or be seen elsewhere</a:t>
            </a:r>
          </a:p>
          <a:p>
            <a:endParaRPr lang="en-GB" sz="2400" dirty="0">
              <a:latin typeface="Century Gothic"/>
              <a:ea typeface="+mn-lt"/>
              <a:cs typeface="+mn-lt"/>
            </a:endParaRPr>
          </a:p>
          <a:p>
            <a:pPr marL="285750" indent="-285750">
              <a:buFont typeface="Arial"/>
              <a:buChar char="•"/>
            </a:pPr>
            <a:r>
              <a:rPr lang="en-GB" sz="2400" dirty="0">
                <a:latin typeface="Century Gothic"/>
                <a:ea typeface="+mn-lt"/>
                <a:cs typeface="+mn-lt"/>
              </a:rPr>
              <a:t>You can read more about when to call 999 on the NHS website</a:t>
            </a:r>
            <a:endParaRPr lang="en-GB" sz="2400" dirty="0">
              <a:latin typeface="Century Gothic"/>
            </a:endParaRPr>
          </a:p>
        </p:txBody>
      </p:sp>
    </p:spTree>
    <p:extLst>
      <p:ext uri="{BB962C8B-B14F-4D97-AF65-F5344CB8AC3E}">
        <p14:creationId xmlns:p14="http://schemas.microsoft.com/office/powerpoint/2010/main" val="3651828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F274BBA6-5D24-4AAF-CDAA-CB7060740207}"/>
              </a:ext>
            </a:extLst>
          </p:cNvPr>
          <p:cNvSpPr txBox="1"/>
          <p:nvPr/>
        </p:nvSpPr>
        <p:spPr>
          <a:xfrm>
            <a:off x="323850" y="373856"/>
            <a:ext cx="10324711" cy="9166612"/>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endParaRPr lang="en-US" sz="5400" b="1" dirty="0">
              <a:solidFill>
                <a:srgbClr val="000000"/>
              </a:solidFill>
              <a:latin typeface="Century Gothic"/>
              <a:cs typeface="Calibri"/>
            </a:endParaRPr>
          </a:p>
          <a:p>
            <a:pPr>
              <a:lnSpc>
                <a:spcPts val="9119"/>
              </a:lnSpc>
            </a:pPr>
            <a:r>
              <a:rPr lang="en-US" sz="5400" b="1" dirty="0">
                <a:solidFill>
                  <a:srgbClr val="000000"/>
                </a:solidFill>
                <a:latin typeface="Century Gothic"/>
                <a:cs typeface="Calibri"/>
              </a:rPr>
              <a:t>MENTAL HEALTH SUPPORT</a:t>
            </a:r>
            <a:endParaRPr lang="en-US" dirty="0">
              <a:latin typeface="Aptos" panose="02110004020202020204"/>
              <a:ea typeface="+mn-lt"/>
              <a:cs typeface="+mn-lt"/>
            </a:endParaRPr>
          </a:p>
          <a:p>
            <a:pPr marL="171450"/>
            <a:endParaRPr lang="en-US" sz="2400" dirty="0">
              <a:latin typeface="Century Gothic"/>
              <a:ea typeface="+mn-lt"/>
              <a:cs typeface="+mn-lt"/>
            </a:endParaRPr>
          </a:p>
          <a:p>
            <a:pPr marL="171450"/>
            <a:endParaRPr lang="en-US" sz="2400" dirty="0">
              <a:latin typeface="Century Gothic"/>
              <a:ea typeface="+mn-lt"/>
              <a:cs typeface="+mn-lt"/>
            </a:endParaRPr>
          </a:p>
          <a:p>
            <a:pPr marL="171450"/>
            <a:endParaRPr lang="en-US" sz="2400" dirty="0">
              <a:latin typeface="Century Gothic"/>
              <a:ea typeface="+mn-lt"/>
              <a:cs typeface="+mn-lt"/>
            </a:endParaRPr>
          </a:p>
          <a:p>
            <a:pPr marL="171450"/>
            <a:endParaRPr lang="en-US" sz="2400" dirty="0">
              <a:latin typeface="Century Gothic"/>
              <a:ea typeface="+mn-lt"/>
              <a:cs typeface="+mn-lt"/>
            </a:endParaRPr>
          </a:p>
          <a:p>
            <a:pPr marL="171450"/>
            <a:endParaRPr lang="en-US" sz="2400" dirty="0">
              <a:latin typeface="Century Gothic"/>
              <a:ea typeface="+mn-lt"/>
              <a:cs typeface="+mn-lt"/>
            </a:endParaRPr>
          </a:p>
          <a:p>
            <a:pPr marL="171450"/>
            <a:r>
              <a:rPr lang="en-US" sz="2400" dirty="0">
                <a:latin typeface="Century Gothic"/>
                <a:ea typeface="+mn-lt"/>
                <a:cs typeface="+mn-lt"/>
              </a:rPr>
              <a:t>If you are worried about someone’s mental health, you can apply MHFA England’s 5 step action plan – ALGEE Mental Health Awareness training opportunities may become available – you will be notified when we are running these sessions if you want to book on.</a:t>
            </a:r>
            <a:endParaRPr lang="en-US">
              <a:latin typeface="Century Gothic"/>
            </a:endParaRPr>
          </a:p>
          <a:p>
            <a:pPr marL="171450"/>
            <a:endParaRPr lang="en-US" sz="2400" dirty="0">
              <a:latin typeface="Century Gothic"/>
              <a:cs typeface="Calibri"/>
            </a:endParaRPr>
          </a:p>
          <a:p>
            <a:pPr marL="514350" indent="-342900">
              <a:buFont typeface="Arial"/>
              <a:buChar char="•"/>
            </a:pPr>
            <a:endParaRPr lang="en-US" sz="3600">
              <a:latin typeface="Century Gothic"/>
              <a:ea typeface="+mn-lt"/>
              <a:cs typeface="+mn-lt"/>
            </a:endParaRPr>
          </a:p>
          <a:p>
            <a:pPr marL="514350" indent="-342900">
              <a:buFont typeface="Arial"/>
              <a:buChar char="•"/>
            </a:pPr>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171450"/>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457200" indent="-285750">
              <a:buFont typeface="Arial,Sans-Serif"/>
              <a:buChar char="•"/>
            </a:pPr>
            <a:endParaRPr lang="en-US" sz="2400">
              <a:ea typeface="+mn-lt"/>
              <a:cs typeface="+mn-lt"/>
            </a:endParaRPr>
          </a:p>
          <a:p>
            <a:pPr marL="457200" indent="-285750">
              <a:buFont typeface="Arial,Sans-Serif"/>
              <a:buChar char="•"/>
            </a:pPr>
            <a:endParaRPr lang="en-US" sz="2400">
              <a:ea typeface="+mn-lt"/>
              <a:cs typeface="+mn-lt"/>
            </a:endParaRPr>
          </a:p>
        </p:txBody>
      </p:sp>
      <p:pic>
        <p:nvPicPr>
          <p:cNvPr id="3" name="Picture 2" descr="A Simple Tool for Giving Mental Health First Aid - A Healthier Michigan">
            <a:extLst>
              <a:ext uri="{FF2B5EF4-FFF2-40B4-BE49-F238E27FC236}">
                <a16:creationId xmlns:a16="http://schemas.microsoft.com/office/drawing/2014/main" id="{6F60706F-6AB8-2034-DAE2-875D0745D89D}"/>
              </a:ext>
            </a:extLst>
          </p:cNvPr>
          <p:cNvPicPr>
            <a:picLocks noChangeAspect="1"/>
          </p:cNvPicPr>
          <p:nvPr/>
        </p:nvPicPr>
        <p:blipFill>
          <a:blip r:embed="rId4"/>
          <a:stretch>
            <a:fillRect/>
          </a:stretch>
        </p:blipFill>
        <p:spPr>
          <a:xfrm>
            <a:off x="11320463" y="1519237"/>
            <a:ext cx="6391275" cy="6362700"/>
          </a:xfrm>
          <a:prstGeom prst="rect">
            <a:avLst/>
          </a:prstGeom>
        </p:spPr>
      </p:pic>
    </p:spTree>
    <p:extLst>
      <p:ext uri="{BB962C8B-B14F-4D97-AF65-F5344CB8AC3E}">
        <p14:creationId xmlns:p14="http://schemas.microsoft.com/office/powerpoint/2010/main" val="3725645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201E34-EB1F-AB01-70BC-39A5D8DE1A10}"/>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C0FFC4A6-3EC7-423B-8DB8-EA983E552F95}"/>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1CD3CD51-AD78-5889-2C45-9860E076A8B9}"/>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D1FC4FFE-6881-7C8D-D601-4C32F36D15D0}"/>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C95413F5-8B95-C0F5-2514-198F08A503A6}"/>
              </a:ext>
            </a:extLst>
          </p:cNvPr>
          <p:cNvSpPr txBox="1"/>
          <p:nvPr/>
        </p:nvSpPr>
        <p:spPr>
          <a:xfrm>
            <a:off x="3252788" y="759619"/>
            <a:ext cx="10324711" cy="11441594"/>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endParaRPr lang="en-US" sz="5400" b="1" dirty="0">
              <a:solidFill>
                <a:srgbClr val="000000"/>
              </a:solidFill>
              <a:latin typeface="Century Gothic"/>
              <a:cs typeface="Calibri"/>
            </a:endParaRPr>
          </a:p>
          <a:p>
            <a:pPr>
              <a:lnSpc>
                <a:spcPts val="9119"/>
              </a:lnSpc>
            </a:pPr>
            <a:r>
              <a:rPr lang="en-US" sz="5400" b="1" dirty="0">
                <a:solidFill>
                  <a:srgbClr val="000000"/>
                </a:solidFill>
                <a:latin typeface="Century Gothic"/>
                <a:cs typeface="Calibri"/>
              </a:rPr>
              <a:t>MENTAL HEALTH SUPPORT – EMERGENCY CONTACTS</a:t>
            </a:r>
            <a:endParaRPr lang="en-US" dirty="0">
              <a:latin typeface="Aptos" panose="02110004020202020204"/>
              <a:ea typeface="+mn-lt"/>
              <a:cs typeface="+mn-lt"/>
            </a:endParaRPr>
          </a:p>
          <a:p>
            <a:pPr marL="171450"/>
            <a:endParaRPr lang="en-US" sz="2400" dirty="0">
              <a:latin typeface="Century Gothic"/>
              <a:ea typeface="+mn-lt"/>
              <a:cs typeface="+mn-lt"/>
            </a:endParaRPr>
          </a:p>
          <a:p>
            <a:pPr marL="171450"/>
            <a:endParaRPr lang="en-US" sz="2400" dirty="0">
              <a:latin typeface="Century Gothic"/>
              <a:ea typeface="+mn-lt"/>
              <a:cs typeface="+mn-lt"/>
            </a:endParaRPr>
          </a:p>
          <a:p>
            <a:pPr marL="171450"/>
            <a:r>
              <a:rPr lang="en-US" sz="2400" dirty="0">
                <a:latin typeface="Century Gothic"/>
                <a:ea typeface="+mn-lt"/>
                <a:cs typeface="+mn-lt"/>
              </a:rPr>
              <a:t>If someone is at urgent risk of harm to themselves or others the following services can be contacted</a:t>
            </a:r>
          </a:p>
          <a:p>
            <a:pPr marL="171450"/>
            <a:endParaRPr lang="en-US" sz="2400" dirty="0">
              <a:latin typeface="Century Gothic"/>
              <a:ea typeface="+mn-lt"/>
              <a:cs typeface="+mn-lt"/>
            </a:endParaRPr>
          </a:p>
          <a:p>
            <a:pPr marL="171450"/>
            <a:r>
              <a:rPr lang="en-US" sz="2400" dirty="0">
                <a:latin typeface="Century Gothic"/>
                <a:ea typeface="+mn-lt"/>
                <a:cs typeface="+mn-lt"/>
              </a:rPr>
              <a:t> • 01702 328208 – Campus Security staff (always ring this if you are on campus as they will be able to </a:t>
            </a:r>
            <a:r>
              <a:rPr lang="en-US" sz="2400" dirty="0" err="1">
                <a:latin typeface="Century Gothic"/>
                <a:ea typeface="+mn-lt"/>
                <a:cs typeface="+mn-lt"/>
              </a:rPr>
              <a:t>organise</a:t>
            </a:r>
            <a:r>
              <a:rPr lang="en-US" sz="2400" dirty="0">
                <a:latin typeface="Century Gothic"/>
                <a:ea typeface="+mn-lt"/>
                <a:cs typeface="+mn-lt"/>
              </a:rPr>
              <a:t> Emergency service support)</a:t>
            </a:r>
            <a:endParaRPr lang="en-US" dirty="0">
              <a:latin typeface="Century Gothic"/>
              <a:ea typeface="+mn-lt"/>
              <a:cs typeface="+mn-lt"/>
            </a:endParaRPr>
          </a:p>
          <a:p>
            <a:pPr marL="171450"/>
            <a:endParaRPr lang="en-US" sz="2400" dirty="0">
              <a:latin typeface="Century Gothic"/>
              <a:ea typeface="+mn-lt"/>
              <a:cs typeface="+mn-lt"/>
            </a:endParaRPr>
          </a:p>
          <a:p>
            <a:pPr marL="171450"/>
            <a:r>
              <a:rPr lang="en-US" sz="2400" dirty="0">
                <a:latin typeface="Century Gothic"/>
                <a:ea typeface="+mn-lt"/>
                <a:cs typeface="+mn-lt"/>
              </a:rPr>
              <a:t>• 999 – Ask for Mental Health crisis support (Police or Ambulance)</a:t>
            </a:r>
            <a:endParaRPr lang="en-US" dirty="0">
              <a:latin typeface="Century Gothic"/>
              <a:ea typeface="+mn-lt"/>
              <a:cs typeface="+mn-lt"/>
            </a:endParaRPr>
          </a:p>
          <a:p>
            <a:pPr marL="171450"/>
            <a:endParaRPr lang="en-US" sz="2400" dirty="0">
              <a:latin typeface="Century Gothic"/>
              <a:ea typeface="+mn-lt"/>
              <a:cs typeface="+mn-lt"/>
            </a:endParaRPr>
          </a:p>
          <a:p>
            <a:pPr marL="171450"/>
            <a:r>
              <a:rPr lang="en-US" sz="2400" dirty="0">
                <a:latin typeface="Century Gothic"/>
                <a:ea typeface="+mn-lt"/>
                <a:cs typeface="+mn-lt"/>
              </a:rPr>
              <a:t>• 111 – then select option 2 – NHS Urgent Mental Health Helpline</a:t>
            </a:r>
            <a:endParaRPr lang="en-US" dirty="0">
              <a:latin typeface="Century Gothic"/>
              <a:ea typeface="+mn-lt"/>
              <a:cs typeface="+mn-lt"/>
            </a:endParaRPr>
          </a:p>
          <a:p>
            <a:pPr marL="171450"/>
            <a:endParaRPr lang="en-US" sz="2400" dirty="0">
              <a:latin typeface="Century Gothic"/>
            </a:endParaRPr>
          </a:p>
          <a:p>
            <a:pPr marL="171450"/>
            <a:endParaRPr lang="en-US" sz="2400" dirty="0">
              <a:latin typeface="Century Gothic"/>
              <a:cs typeface="Calibri"/>
            </a:endParaRPr>
          </a:p>
          <a:p>
            <a:pPr marL="514350" indent="-342900">
              <a:buFont typeface="Arial"/>
              <a:buChar char="•"/>
            </a:pPr>
            <a:endParaRPr lang="en-US" sz="3600">
              <a:latin typeface="Century Gothic"/>
              <a:ea typeface="+mn-lt"/>
              <a:cs typeface="+mn-lt"/>
            </a:endParaRPr>
          </a:p>
          <a:p>
            <a:pPr marL="514350" indent="-342900">
              <a:buFont typeface="Arial"/>
              <a:buChar char="•"/>
            </a:pPr>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171450"/>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457200" indent="-285750">
              <a:buFont typeface="Arial,Sans-Serif"/>
              <a:buChar char="•"/>
            </a:pPr>
            <a:endParaRPr lang="en-US" sz="2400">
              <a:ea typeface="+mn-lt"/>
              <a:cs typeface="+mn-lt"/>
            </a:endParaRPr>
          </a:p>
          <a:p>
            <a:pPr marL="457200" indent="-285750">
              <a:buFont typeface="Arial,Sans-Serif"/>
              <a:buChar char="•"/>
            </a:pPr>
            <a:endParaRPr lang="en-US" sz="2400">
              <a:ea typeface="+mn-lt"/>
              <a:cs typeface="+mn-lt"/>
            </a:endParaRPr>
          </a:p>
        </p:txBody>
      </p:sp>
    </p:spTree>
    <p:extLst>
      <p:ext uri="{BB962C8B-B14F-4D97-AF65-F5344CB8AC3E}">
        <p14:creationId xmlns:p14="http://schemas.microsoft.com/office/powerpoint/2010/main" val="1654231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5DA01D-BB36-8CA9-1DA7-4902D96E5504}"/>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A24426BB-4AEA-1066-E86F-CDDEDE5B6A1D}"/>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9CAB04E9-4561-BB53-4D9B-CD0C214D1DB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940FC440-A332-F843-E50B-C1BDA5F078D0}"/>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A14A077D-8E96-3893-BA7D-AA4917A9C915}"/>
              </a:ext>
            </a:extLst>
          </p:cNvPr>
          <p:cNvSpPr txBox="1"/>
          <p:nvPr/>
        </p:nvSpPr>
        <p:spPr>
          <a:xfrm>
            <a:off x="3252788" y="759619"/>
            <a:ext cx="10324711" cy="11013271"/>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5400" b="1" dirty="0">
                <a:solidFill>
                  <a:srgbClr val="000000"/>
                </a:solidFill>
                <a:latin typeface="Century Gothic"/>
                <a:cs typeface="Calibri"/>
              </a:rPr>
              <a:t>MENTAL HEALTH SUPPORT – </a:t>
            </a:r>
            <a:endParaRPr lang="en-US" dirty="0">
              <a:solidFill>
                <a:srgbClr val="000000"/>
              </a:solidFill>
              <a:latin typeface="Aptos" panose="02110004020202020204"/>
              <a:cs typeface="Calibri"/>
            </a:endParaRPr>
          </a:p>
          <a:p>
            <a:pPr>
              <a:lnSpc>
                <a:spcPts val="9119"/>
              </a:lnSpc>
            </a:pPr>
            <a:r>
              <a:rPr lang="en-US" sz="5400" b="1" dirty="0">
                <a:solidFill>
                  <a:srgbClr val="000000"/>
                </a:solidFill>
                <a:latin typeface="Century Gothic"/>
                <a:cs typeface="Calibri"/>
              </a:rPr>
              <a:t>OUT OF HOURS</a:t>
            </a:r>
            <a:endParaRPr lang="en-US" dirty="0">
              <a:latin typeface="Aptos" panose="02110004020202020204"/>
              <a:ea typeface="+mn-lt"/>
              <a:cs typeface="+mn-lt"/>
            </a:endParaRPr>
          </a:p>
          <a:p>
            <a:pPr marL="171450"/>
            <a:r>
              <a:rPr lang="en-US" sz="2400" dirty="0">
                <a:latin typeface="Century Gothic"/>
                <a:ea typeface="+mn-lt"/>
                <a:cs typeface="+mn-lt"/>
              </a:rPr>
              <a:t>You can refer students to the following support services outside of usual business hours</a:t>
            </a:r>
          </a:p>
          <a:p>
            <a:pPr marL="171450"/>
            <a:endParaRPr lang="en-US" sz="2400" dirty="0">
              <a:latin typeface="Century Gothic"/>
              <a:ea typeface="+mn-lt"/>
              <a:cs typeface="+mn-lt"/>
            </a:endParaRPr>
          </a:p>
          <a:p>
            <a:pPr marL="171450"/>
            <a:r>
              <a:rPr lang="en-US" sz="2400" dirty="0">
                <a:latin typeface="Century Gothic"/>
                <a:ea typeface="+mn-lt"/>
                <a:cs typeface="+mn-lt"/>
              </a:rPr>
              <a:t> • 24 Hour Student Support Wellbeing Support line – 0800 028 3766</a:t>
            </a:r>
          </a:p>
          <a:p>
            <a:pPr marL="171450"/>
            <a:endParaRPr lang="en-US" sz="2400" dirty="0">
              <a:latin typeface="Century Gothic"/>
              <a:ea typeface="+mn-lt"/>
              <a:cs typeface="+mn-lt"/>
            </a:endParaRPr>
          </a:p>
          <a:p>
            <a:pPr marL="171450"/>
            <a:r>
              <a:rPr lang="en-US" sz="2400" dirty="0">
                <a:latin typeface="Century Gothic"/>
                <a:ea typeface="+mn-lt"/>
                <a:cs typeface="+mn-lt"/>
              </a:rPr>
              <a:t>• Samaritans – call 116 123</a:t>
            </a:r>
          </a:p>
          <a:p>
            <a:pPr marL="171450"/>
            <a:endParaRPr lang="en-US" sz="2400" dirty="0">
              <a:latin typeface="Century Gothic"/>
              <a:ea typeface="+mn-lt"/>
              <a:cs typeface="+mn-lt"/>
            </a:endParaRPr>
          </a:p>
          <a:p>
            <a:pPr marL="171450"/>
            <a:r>
              <a:rPr lang="en-US" sz="2400" dirty="0">
                <a:latin typeface="Century Gothic"/>
                <a:ea typeface="+mn-lt"/>
                <a:cs typeface="+mn-lt"/>
              </a:rPr>
              <a:t> • Papyrus (Prevention of Young Suicide) HOPELINE – call 0800 068 4141</a:t>
            </a:r>
          </a:p>
          <a:p>
            <a:pPr marL="171450"/>
            <a:endParaRPr lang="en-US" sz="2400" dirty="0">
              <a:latin typeface="Century Gothic"/>
              <a:ea typeface="+mn-lt"/>
              <a:cs typeface="+mn-lt"/>
            </a:endParaRPr>
          </a:p>
          <a:p>
            <a:pPr marL="171450"/>
            <a:r>
              <a:rPr lang="en-US" sz="2400" dirty="0">
                <a:latin typeface="Century Gothic"/>
                <a:ea typeface="+mn-lt"/>
                <a:cs typeface="+mn-lt"/>
              </a:rPr>
              <a:t>• SHOUT text support – text SHOUT to 85258</a:t>
            </a:r>
          </a:p>
          <a:p>
            <a:pPr marL="171450"/>
            <a:endParaRPr lang="en-US" sz="2400" dirty="0">
              <a:latin typeface="Century Gothic"/>
              <a:ea typeface="+mn-lt"/>
              <a:cs typeface="+mn-lt"/>
            </a:endParaRPr>
          </a:p>
          <a:p>
            <a:pPr marL="171450"/>
            <a:r>
              <a:rPr lang="en-US" sz="2400" dirty="0">
                <a:latin typeface="Century Gothic"/>
                <a:ea typeface="+mn-lt"/>
                <a:cs typeface="+mn-lt"/>
              </a:rPr>
              <a:t> • </a:t>
            </a:r>
            <a:r>
              <a:rPr lang="en-US" sz="2400" err="1">
                <a:latin typeface="Century Gothic"/>
                <a:ea typeface="+mn-lt"/>
                <a:cs typeface="+mn-lt"/>
              </a:rPr>
              <a:t>Togetherall</a:t>
            </a:r>
            <a:r>
              <a:rPr lang="en-US" sz="2400" dirty="0">
                <a:latin typeface="Century Gothic"/>
                <a:ea typeface="+mn-lt"/>
                <a:cs typeface="+mn-lt"/>
              </a:rPr>
              <a:t> – digital peer support platform • Wisdom App – includes live chat and video call options</a:t>
            </a:r>
            <a:endParaRPr lang="en-US">
              <a:latin typeface="Century Gothic"/>
            </a:endParaRPr>
          </a:p>
          <a:p>
            <a:pPr marL="171450"/>
            <a:endParaRPr lang="en-US" sz="2400" dirty="0">
              <a:latin typeface="Century Gothic"/>
            </a:endParaRPr>
          </a:p>
          <a:p>
            <a:pPr marL="171450"/>
            <a:endParaRPr lang="en-US" sz="2400" dirty="0">
              <a:latin typeface="Century Gothic"/>
              <a:cs typeface="Calibri"/>
            </a:endParaRPr>
          </a:p>
          <a:p>
            <a:pPr marL="514350" indent="-342900">
              <a:buFont typeface="Arial"/>
              <a:buChar char="•"/>
            </a:pPr>
            <a:endParaRPr lang="en-US" sz="3600">
              <a:latin typeface="Century Gothic"/>
              <a:ea typeface="+mn-lt"/>
              <a:cs typeface="+mn-lt"/>
            </a:endParaRPr>
          </a:p>
          <a:p>
            <a:pPr marL="514350" indent="-342900">
              <a:buFont typeface="Arial"/>
              <a:buChar char="•"/>
            </a:pPr>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171450"/>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457200" indent="-285750">
              <a:buFont typeface="Arial,Sans-Serif"/>
              <a:buChar char="•"/>
            </a:pPr>
            <a:endParaRPr lang="en-US" sz="2400">
              <a:ea typeface="+mn-lt"/>
              <a:cs typeface="+mn-lt"/>
            </a:endParaRPr>
          </a:p>
          <a:p>
            <a:pPr marL="457200" indent="-285750">
              <a:buFont typeface="Arial,Sans-Serif"/>
              <a:buChar char="•"/>
            </a:pPr>
            <a:endParaRPr lang="en-US" sz="2400">
              <a:ea typeface="+mn-lt"/>
              <a:cs typeface="+mn-lt"/>
            </a:endParaRPr>
          </a:p>
        </p:txBody>
      </p:sp>
    </p:spTree>
    <p:extLst>
      <p:ext uri="{BB962C8B-B14F-4D97-AF65-F5344CB8AC3E}">
        <p14:creationId xmlns:p14="http://schemas.microsoft.com/office/powerpoint/2010/main" val="2138937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8959692A-82EE-A15B-50F2-0087BEE55C24}"/>
              </a:ext>
            </a:extLst>
          </p:cNvPr>
          <p:cNvSpPr txBox="1"/>
          <p:nvPr/>
        </p:nvSpPr>
        <p:spPr>
          <a:xfrm>
            <a:off x="381000" y="2381"/>
            <a:ext cx="10238985" cy="15837669"/>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endParaRPr lang="en-US" sz="5400" dirty="0">
              <a:latin typeface="esu v2"/>
              <a:cs typeface="Calibri"/>
            </a:endParaRPr>
          </a:p>
          <a:p>
            <a:pPr>
              <a:lnSpc>
                <a:spcPts val="9119"/>
              </a:lnSpc>
            </a:pPr>
            <a:r>
              <a:rPr lang="en-US" sz="5400" dirty="0">
                <a:latin typeface="esu v2"/>
                <a:cs typeface="Calibri"/>
              </a:rPr>
              <a:t>SU advice </a:t>
            </a:r>
            <a:endParaRPr lang="en-US" dirty="0"/>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r>
              <a:rPr lang="en-US" sz="2200" dirty="0">
                <a:solidFill>
                  <a:srgbClr val="000000"/>
                </a:solidFill>
                <a:latin typeface="Century Gothic"/>
                <a:ea typeface="+mn-lt"/>
                <a:cs typeface="+mn-lt"/>
              </a:rPr>
              <a:t>SU Advice is a free, confidential, and impartial service available to all students.</a:t>
            </a:r>
            <a:endParaRPr lang="en-US" sz="2200">
              <a:latin typeface="Century Gothic"/>
              <a:ea typeface="Calibri"/>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r>
              <a:rPr lang="en-US" sz="2200" dirty="0">
                <a:solidFill>
                  <a:srgbClr val="000000"/>
                </a:solidFill>
                <a:latin typeface="Century Gothic"/>
                <a:ea typeface="+mn-lt"/>
                <a:cs typeface="+mn-lt"/>
              </a:rPr>
              <a:t>They offer guidance and support on a wide range of issues that may impact a student’s welfare, such as academic stress, housing concerns, health and well-being, and cases of bullying or harassment.</a:t>
            </a:r>
            <a:endParaRPr lang="en-US" sz="2200" dirty="0">
              <a:latin typeface="Century Gothic"/>
              <a:ea typeface="Calibri"/>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r>
              <a:rPr lang="en-US" sz="2200" dirty="0">
                <a:solidFill>
                  <a:srgbClr val="000000"/>
                </a:solidFill>
                <a:latin typeface="Century Gothic"/>
                <a:ea typeface="+mn-lt"/>
                <a:cs typeface="+mn-lt"/>
              </a:rPr>
              <a:t>While they are not trained counselors, they provide a supportive listening ear and can refer students to the appropriate campus or local services.</a:t>
            </a:r>
            <a:endParaRPr lang="en-US" sz="2200" dirty="0">
              <a:latin typeface="Century Gothic"/>
              <a:ea typeface="Calibri"/>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r>
              <a:rPr lang="en-US" sz="2200" dirty="0">
                <a:solidFill>
                  <a:srgbClr val="000000"/>
                </a:solidFill>
                <a:latin typeface="Century Gothic"/>
                <a:ea typeface="+mn-lt"/>
                <a:cs typeface="+mn-lt"/>
              </a:rPr>
              <a:t>If you're concerned about a society member’s well-being and are unsure of the best course of action, SU Advice is available to discuss your concerns with you.</a:t>
            </a:r>
          </a:p>
          <a:p>
            <a:pPr marL="342900" indent="-342900">
              <a:buFont typeface="Arial"/>
              <a:buChar char="•"/>
            </a:pPr>
            <a:endParaRPr lang="en-US" sz="2200" dirty="0">
              <a:latin typeface="Century Gothic"/>
              <a:ea typeface="Calibri"/>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algn="ctr"/>
            <a:endParaRPr lang="en-US" sz="4400" b="1" dirty="0">
              <a:solidFill>
                <a:srgbClr val="FFFFFF"/>
              </a:solidFill>
              <a:latin typeface="Century Gothic"/>
              <a:ea typeface="+mn-lt"/>
              <a:cs typeface="+mn-lt"/>
            </a:endParaRPr>
          </a:p>
          <a:p>
            <a:pPr>
              <a:lnSpc>
                <a:spcPts val="9119"/>
              </a:lnSpc>
            </a:pPr>
            <a:endParaRPr lang="en-US" dirty="0">
              <a:latin typeface="Calibri"/>
              <a:ea typeface="+mn-lt"/>
              <a:cs typeface="+mn-lt"/>
            </a:endParaRPr>
          </a:p>
          <a:p>
            <a:pPr>
              <a:lnSpc>
                <a:spcPts val="9119"/>
              </a:lnSpc>
            </a:pPr>
            <a:endParaRPr lang="en-US" sz="5400" dirty="0">
              <a:latin typeface="esu v2"/>
              <a:ea typeface="+mn-lt"/>
              <a:cs typeface="+mn-lt"/>
            </a:endParaRPr>
          </a:p>
          <a:p>
            <a:pPr>
              <a:lnSpc>
                <a:spcPts val="9119"/>
              </a:lnSpc>
            </a:pPr>
            <a:endParaRPr lang="en-US" sz="5400" dirty="0">
              <a:latin typeface="Calibri"/>
              <a:ea typeface="+mn-lt"/>
              <a:cs typeface="+mn-lt"/>
            </a:endParaRPr>
          </a:p>
          <a:p>
            <a:pPr marL="514350" indent="-342900">
              <a:buFont typeface="Arial"/>
              <a:buChar char="•"/>
            </a:pPr>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171450"/>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457200" indent="-285750">
              <a:buFont typeface="Arial,Sans-Serif"/>
              <a:buChar char="•"/>
            </a:pPr>
            <a:endParaRPr lang="en-US" sz="2400" dirty="0">
              <a:ea typeface="+mn-lt"/>
              <a:cs typeface="+mn-lt"/>
            </a:endParaRPr>
          </a:p>
          <a:p>
            <a:pPr marL="457200" indent="-285750">
              <a:buFont typeface="Arial,Sans-Serif"/>
              <a:buChar char="•"/>
            </a:pPr>
            <a:endParaRPr lang="en-US" sz="2400" dirty="0">
              <a:ea typeface="+mn-lt"/>
              <a:cs typeface="+mn-lt"/>
            </a:endParaRPr>
          </a:p>
        </p:txBody>
      </p:sp>
      <p:pic>
        <p:nvPicPr>
          <p:cNvPr id="3" name="Picture 2" descr="A group of women standing next to a table with a sign&#10;&#10;Description automatically generated">
            <a:extLst>
              <a:ext uri="{FF2B5EF4-FFF2-40B4-BE49-F238E27FC236}">
                <a16:creationId xmlns:a16="http://schemas.microsoft.com/office/drawing/2014/main" id="{CA608304-6EF2-7ECE-7411-DFE0FD339B0E}"/>
              </a:ext>
            </a:extLst>
          </p:cNvPr>
          <p:cNvPicPr>
            <a:picLocks noChangeAspect="1"/>
          </p:cNvPicPr>
          <p:nvPr/>
        </p:nvPicPr>
        <p:blipFill>
          <a:blip r:embed="rId4"/>
          <a:stretch>
            <a:fillRect/>
          </a:stretch>
        </p:blipFill>
        <p:spPr>
          <a:xfrm>
            <a:off x="11501438" y="1285876"/>
            <a:ext cx="5500687" cy="6557961"/>
          </a:xfrm>
          <a:prstGeom prst="rect">
            <a:avLst/>
          </a:prstGeom>
        </p:spPr>
      </p:pic>
    </p:spTree>
    <p:extLst>
      <p:ext uri="{BB962C8B-B14F-4D97-AF65-F5344CB8AC3E}">
        <p14:creationId xmlns:p14="http://schemas.microsoft.com/office/powerpoint/2010/main" val="3507216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822E885-0EB4-0E6D-5BED-676411605BD5}"/>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6BD739D7-DA97-D2A6-B06E-EF3C3EE5588A}"/>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C8F01DAA-4EEA-DDAF-E082-E15777E83C39}"/>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5546EA97-56F1-5959-1803-6F95A5981815}"/>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4DACFE9D-291F-AFB9-8F70-42F45B5A8C6A}"/>
              </a:ext>
            </a:extLst>
          </p:cNvPr>
          <p:cNvSpPr txBox="1"/>
          <p:nvPr/>
        </p:nvSpPr>
        <p:spPr>
          <a:xfrm>
            <a:off x="381000" y="2381"/>
            <a:ext cx="10238985" cy="13467789"/>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endParaRPr lang="en-US" sz="5400" dirty="0">
              <a:latin typeface="esu v2"/>
              <a:cs typeface="Calibri"/>
            </a:endParaRPr>
          </a:p>
          <a:p>
            <a:pPr>
              <a:lnSpc>
                <a:spcPts val="9119"/>
              </a:lnSpc>
            </a:pPr>
            <a:r>
              <a:rPr lang="en-US" sz="5400" dirty="0">
                <a:latin typeface="esu v2"/>
                <a:cs typeface="Calibri"/>
              </a:rPr>
              <a:t>Contact SU advice </a:t>
            </a:r>
            <a:endParaRPr lang="en-US" dirty="0"/>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r>
              <a:rPr lang="en-US" sz="2200" dirty="0">
                <a:solidFill>
                  <a:srgbClr val="000000"/>
                </a:solidFill>
                <a:latin typeface="Century Gothic"/>
                <a:ea typeface="+mn-lt"/>
                <a:cs typeface="+mn-lt"/>
              </a:rPr>
              <a:t>Contact suacsou@essex.ac.uk with the email subject “Concerns from a Society Welfare Exec” and we will be in contact as soon as possible to arrange for an adviser to speak with you</a:t>
            </a: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r>
              <a:rPr lang="en-US" sz="2200">
                <a:solidFill>
                  <a:srgbClr val="000000"/>
                </a:solidFill>
                <a:latin typeface="Century Gothic"/>
                <a:ea typeface="+mn-lt"/>
                <a:cs typeface="+mn-lt"/>
              </a:rPr>
              <a:t>  You can now book an appointment by visiting the SU Advice page on the Essex Student website </a:t>
            </a:r>
            <a:r>
              <a:rPr lang="en-US" sz="2200">
                <a:solidFill>
                  <a:srgbClr val="000000"/>
                </a:solidFill>
                <a:ea typeface="+mn-lt"/>
                <a:cs typeface="+mn-lt"/>
                <a:hlinkClick r:id="rId4"/>
              </a:rPr>
              <a:t>https://www.essexstudent.com/southend/advice/</a:t>
            </a:r>
            <a:r>
              <a:rPr lang="en-US" sz="2200">
                <a:solidFill>
                  <a:srgbClr val="000000"/>
                </a:solidFill>
                <a:ea typeface="+mn-lt"/>
                <a:cs typeface="+mn-lt"/>
              </a:rPr>
              <a:t> </a:t>
            </a: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latin typeface="Century Gothic"/>
              <a:ea typeface="Calibri"/>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algn="ctr"/>
            <a:endParaRPr lang="en-US" sz="4400" b="1" dirty="0">
              <a:solidFill>
                <a:srgbClr val="FFFFFF"/>
              </a:solidFill>
              <a:latin typeface="Century Gothic"/>
              <a:ea typeface="+mn-lt"/>
              <a:cs typeface="+mn-lt"/>
            </a:endParaRPr>
          </a:p>
          <a:p>
            <a:pPr>
              <a:lnSpc>
                <a:spcPts val="9119"/>
              </a:lnSpc>
            </a:pPr>
            <a:endParaRPr lang="en-US" dirty="0">
              <a:latin typeface="Calibri"/>
              <a:ea typeface="+mn-lt"/>
              <a:cs typeface="+mn-lt"/>
            </a:endParaRPr>
          </a:p>
          <a:p>
            <a:pPr>
              <a:lnSpc>
                <a:spcPts val="9119"/>
              </a:lnSpc>
            </a:pPr>
            <a:endParaRPr lang="en-US" sz="5400" dirty="0">
              <a:latin typeface="esu v2"/>
              <a:ea typeface="+mn-lt"/>
              <a:cs typeface="+mn-lt"/>
            </a:endParaRPr>
          </a:p>
          <a:p>
            <a:pPr>
              <a:lnSpc>
                <a:spcPts val="9119"/>
              </a:lnSpc>
            </a:pPr>
            <a:endParaRPr lang="en-US" sz="5400" dirty="0">
              <a:latin typeface="Calibri"/>
              <a:ea typeface="+mn-lt"/>
              <a:cs typeface="+mn-lt"/>
            </a:endParaRPr>
          </a:p>
          <a:p>
            <a:pPr marL="514350" indent="-342900">
              <a:buFont typeface="Arial"/>
              <a:buChar char="•"/>
            </a:pPr>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171450"/>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457200" indent="-285750">
              <a:buFont typeface="Arial,Sans-Serif"/>
              <a:buChar char="•"/>
            </a:pPr>
            <a:endParaRPr lang="en-US" sz="2400" dirty="0">
              <a:ea typeface="+mn-lt"/>
              <a:cs typeface="+mn-lt"/>
            </a:endParaRPr>
          </a:p>
          <a:p>
            <a:pPr marL="457200" indent="-285750">
              <a:buFont typeface="Arial,Sans-Serif"/>
              <a:buChar char="•"/>
            </a:pPr>
            <a:endParaRPr lang="en-US" sz="2400" dirty="0">
              <a:ea typeface="+mn-lt"/>
              <a:cs typeface="+mn-lt"/>
            </a:endParaRPr>
          </a:p>
        </p:txBody>
      </p:sp>
      <p:pic>
        <p:nvPicPr>
          <p:cNvPr id="3" name="Picture 2" descr="A group of women standing next to a table with a sign&#10;&#10;Description automatically generated">
            <a:extLst>
              <a:ext uri="{FF2B5EF4-FFF2-40B4-BE49-F238E27FC236}">
                <a16:creationId xmlns:a16="http://schemas.microsoft.com/office/drawing/2014/main" id="{0D4A98CB-1683-A986-9B33-EBE26FF2A171}"/>
              </a:ext>
            </a:extLst>
          </p:cNvPr>
          <p:cNvPicPr>
            <a:picLocks noChangeAspect="1"/>
          </p:cNvPicPr>
          <p:nvPr/>
        </p:nvPicPr>
        <p:blipFill>
          <a:blip r:embed="rId5"/>
          <a:stretch>
            <a:fillRect/>
          </a:stretch>
        </p:blipFill>
        <p:spPr>
          <a:xfrm>
            <a:off x="11501438" y="1285876"/>
            <a:ext cx="5500687" cy="6557961"/>
          </a:xfrm>
          <a:prstGeom prst="rect">
            <a:avLst/>
          </a:prstGeom>
        </p:spPr>
      </p:pic>
    </p:spTree>
    <p:extLst>
      <p:ext uri="{BB962C8B-B14F-4D97-AF65-F5344CB8AC3E}">
        <p14:creationId xmlns:p14="http://schemas.microsoft.com/office/powerpoint/2010/main" val="2232283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63A87FFC-1317-3A0D-C316-3C06FB1CE05E}"/>
              </a:ext>
            </a:extLst>
          </p:cNvPr>
          <p:cNvSpPr txBox="1"/>
          <p:nvPr/>
        </p:nvSpPr>
        <p:spPr>
          <a:xfrm>
            <a:off x="481013" y="545306"/>
            <a:ext cx="10381860" cy="9230732"/>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800" b="1" dirty="0">
                <a:latin typeface="Century Gothic"/>
                <a:cs typeface="Calibri"/>
              </a:rPr>
              <a:t>MIND </a:t>
            </a:r>
          </a:p>
          <a:p>
            <a:pPr>
              <a:buFont typeface="Arial"/>
              <a:buChar char="•"/>
            </a:pPr>
            <a:endParaRPr lang="en-US" sz="2400" dirty="0">
              <a:solidFill>
                <a:srgbClr val="000000"/>
              </a:solidFill>
              <a:latin typeface="Century Gothic"/>
              <a:ea typeface="Calibri"/>
              <a:cs typeface="Calibri"/>
            </a:endParaRPr>
          </a:p>
          <a:p>
            <a:pPr>
              <a:buFont typeface="Arial"/>
              <a:buChar char="•"/>
            </a:pPr>
            <a:endParaRPr lang="en-US" sz="2400" dirty="0">
              <a:solidFill>
                <a:srgbClr val="000000"/>
              </a:solidFill>
              <a:latin typeface="Century Gothic"/>
              <a:ea typeface="Calibri"/>
              <a:cs typeface="Calibri"/>
            </a:endParaRPr>
          </a:p>
          <a:p>
            <a:pPr>
              <a:buFont typeface="Arial"/>
              <a:buChar char="•"/>
            </a:pPr>
            <a:r>
              <a:rPr lang="en-US" sz="2400">
                <a:solidFill>
                  <a:srgbClr val="000000"/>
                </a:solidFill>
                <a:latin typeface="Century Gothic"/>
                <a:ea typeface="Calibri"/>
                <a:cs typeface="Calibri"/>
              </a:rPr>
              <a:t>Mind is a mental health charity in England and Wales that offers information and advice to people with mental health problems and lobbies government and local authorities on their behalf.</a:t>
            </a:r>
            <a:br>
              <a:rPr lang="en-US" sz="2400">
                <a:latin typeface="Century Gothic"/>
                <a:ea typeface="Calibri"/>
                <a:cs typeface="Calibri"/>
              </a:rPr>
            </a:br>
            <a:r>
              <a:rPr lang="en-US" sz="2400">
                <a:solidFill>
                  <a:srgbClr val="000000"/>
                </a:solidFill>
                <a:latin typeface="Century Gothic"/>
                <a:ea typeface="Calibri"/>
                <a:cs typeface="Calibri"/>
              </a:rPr>
              <a:t> </a:t>
            </a:r>
            <a:endParaRPr lang="en-US"/>
          </a:p>
          <a:p>
            <a:pPr>
              <a:buFont typeface="Arial"/>
              <a:buChar char="•"/>
            </a:pPr>
            <a:r>
              <a:rPr lang="en-US" sz="2400">
                <a:solidFill>
                  <a:srgbClr val="000000"/>
                </a:solidFill>
                <a:latin typeface="Century Gothic"/>
                <a:ea typeface="Calibri"/>
                <a:cs typeface="Calibri"/>
              </a:rPr>
              <a:t>They have an </a:t>
            </a:r>
            <a:r>
              <a:rPr lang="en-US" sz="2400" b="1">
                <a:solidFill>
                  <a:srgbClr val="000000"/>
                </a:solidFill>
                <a:latin typeface="Century Gothic"/>
                <a:ea typeface="Calibri"/>
                <a:cs typeface="Calibri"/>
              </a:rPr>
              <a:t>Infoline</a:t>
            </a:r>
            <a:r>
              <a:rPr lang="en-US" sz="2400">
                <a:solidFill>
                  <a:srgbClr val="000000"/>
                </a:solidFill>
                <a:latin typeface="Century Gothic"/>
                <a:ea typeface="Calibri"/>
                <a:cs typeface="Calibri"/>
              </a:rPr>
              <a:t>, which offers callers confidential help for the price of a local call – 01206 764600 for the Mid and North East Essex line. </a:t>
            </a:r>
            <a:endParaRPr lang="en-US" sz="2400">
              <a:solidFill>
                <a:srgbClr val="000000"/>
              </a:solidFill>
              <a:latin typeface="Calibri"/>
              <a:ea typeface="Calibri"/>
              <a:cs typeface="Calibri"/>
            </a:endParaRPr>
          </a:p>
          <a:p>
            <a:pPr>
              <a:buFont typeface="Arial"/>
              <a:buChar char="•"/>
            </a:pPr>
            <a:endParaRPr lang="en-US" sz="2400">
              <a:solidFill>
                <a:srgbClr val="000000"/>
              </a:solidFill>
              <a:latin typeface="Century Gothic"/>
              <a:ea typeface="Calibri"/>
              <a:cs typeface="Calibri"/>
            </a:endParaRPr>
          </a:p>
          <a:p>
            <a:pPr>
              <a:buFont typeface="Arial"/>
              <a:buChar char="•"/>
            </a:pPr>
            <a:r>
              <a:rPr lang="en-US" sz="2400">
                <a:solidFill>
                  <a:srgbClr val="000000"/>
                </a:solidFill>
                <a:latin typeface="Century Gothic"/>
                <a:ea typeface="Calibri"/>
                <a:cs typeface="Calibri"/>
              </a:rPr>
              <a:t>They also have a </a:t>
            </a:r>
            <a:r>
              <a:rPr lang="en-US" sz="2400" b="1">
                <a:solidFill>
                  <a:srgbClr val="000000"/>
                </a:solidFill>
                <a:latin typeface="Century Gothic"/>
                <a:ea typeface="Calibri"/>
                <a:cs typeface="Calibri"/>
              </a:rPr>
              <a:t>Legal Line</a:t>
            </a:r>
            <a:r>
              <a:rPr lang="en-US" sz="2400">
                <a:solidFill>
                  <a:srgbClr val="000000"/>
                </a:solidFill>
                <a:latin typeface="Century Gothic"/>
                <a:ea typeface="Calibri"/>
                <a:cs typeface="Calibri"/>
              </a:rPr>
              <a:t>, which provides information on mental health related law to the public, service users, family members/carers, mental health professionals and mental health advocates – 0300 466 6463.</a:t>
            </a:r>
            <a:endParaRPr lang="en-US">
              <a:latin typeface="Century Gothic"/>
              <a:ea typeface="Calibri"/>
              <a:cs typeface="Calibri"/>
            </a:endParaRPr>
          </a:p>
          <a:p>
            <a:pPr>
              <a:buFont typeface="Arial"/>
              <a:buChar char="•"/>
            </a:pPr>
            <a:endParaRPr lang="en-US" sz="2200">
              <a:solidFill>
                <a:srgbClr val="000000"/>
              </a:solidFill>
              <a:latin typeface="Century Gothic"/>
              <a:ea typeface="+mn-lt"/>
              <a:cs typeface="+mn-lt"/>
            </a:endParaRPr>
          </a:p>
          <a:p>
            <a:pPr>
              <a:buFont typeface="Arial"/>
              <a:buChar char="•"/>
            </a:pPr>
            <a:r>
              <a:rPr lang="en-US" sz="2200">
                <a:solidFill>
                  <a:srgbClr val="000000"/>
                </a:solidFill>
                <a:latin typeface="Century Gothic"/>
                <a:ea typeface="+mn-lt"/>
                <a:cs typeface="+mn-lt"/>
                <a:hlinkClick r:id="rId4"/>
              </a:rPr>
              <a:t>Home - Mind</a:t>
            </a:r>
            <a:endParaRPr lang="en-US">
              <a:latin typeface="Century Gothic"/>
              <a:hlinkClick r:id="rId4"/>
            </a:endParaRPr>
          </a:p>
          <a:p>
            <a:pPr marL="514350" indent="-342900">
              <a:buFont typeface="Arial"/>
              <a:buChar char="•"/>
            </a:pPr>
            <a:endParaRPr lang="en-US" sz="2400">
              <a:solidFill>
                <a:srgbClr val="000000"/>
              </a:solidFill>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171450"/>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457200" indent="-285750">
              <a:buFont typeface="Arial,Sans-Serif"/>
              <a:buChar char="•"/>
            </a:pPr>
            <a:endParaRPr lang="en-US" sz="2400">
              <a:latin typeface="Calibri"/>
              <a:ea typeface="+mn-lt"/>
              <a:cs typeface="+mn-lt"/>
            </a:endParaRPr>
          </a:p>
          <a:p>
            <a:pPr marL="457200" indent="-285750">
              <a:buFont typeface="Arial,Sans-Serif"/>
              <a:buChar char="•"/>
            </a:pPr>
            <a:endParaRPr lang="en-US" sz="2400">
              <a:latin typeface="Calibri"/>
              <a:ea typeface="+mn-lt"/>
              <a:cs typeface="+mn-lt"/>
            </a:endParaRPr>
          </a:p>
        </p:txBody>
      </p:sp>
      <p:pic>
        <p:nvPicPr>
          <p:cNvPr id="3" name="Picture 2" descr="A blue background with white text&#10;&#10;Description automatically generated">
            <a:extLst>
              <a:ext uri="{FF2B5EF4-FFF2-40B4-BE49-F238E27FC236}">
                <a16:creationId xmlns:a16="http://schemas.microsoft.com/office/drawing/2014/main" id="{6BE44F4C-892C-8216-2836-BE258A1E7597}"/>
              </a:ext>
            </a:extLst>
          </p:cNvPr>
          <p:cNvPicPr>
            <a:picLocks noChangeAspect="1"/>
          </p:cNvPicPr>
          <p:nvPr/>
        </p:nvPicPr>
        <p:blipFill>
          <a:blip r:embed="rId5"/>
          <a:stretch>
            <a:fillRect/>
          </a:stretch>
        </p:blipFill>
        <p:spPr>
          <a:xfrm>
            <a:off x="11501438" y="3228975"/>
            <a:ext cx="6229350" cy="3486150"/>
          </a:xfrm>
          <a:prstGeom prst="rect">
            <a:avLst/>
          </a:prstGeom>
        </p:spPr>
      </p:pic>
    </p:spTree>
    <p:extLst>
      <p:ext uri="{BB962C8B-B14F-4D97-AF65-F5344CB8AC3E}">
        <p14:creationId xmlns:p14="http://schemas.microsoft.com/office/powerpoint/2010/main" val="771251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3276C7-83B0-45FE-CD9E-801FFCBAF7FE}"/>
              </a:ext>
            </a:extLst>
          </p:cNvPr>
          <p:cNvSpPr txBox="1"/>
          <p:nvPr/>
        </p:nvSpPr>
        <p:spPr>
          <a:xfrm>
            <a:off x="785813" y="857250"/>
            <a:ext cx="9144000" cy="1292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6000" b="1" baseline="0" dirty="0">
                <a:latin typeface="Century Gothic"/>
              </a:rPr>
              <a:t>The Team</a:t>
            </a:r>
            <a:endParaRPr lang="en-GB" sz="6000" dirty="0"/>
          </a:p>
          <a:p>
            <a:pPr algn="ctr"/>
            <a:endParaRPr lang="en-GB"/>
          </a:p>
        </p:txBody>
      </p:sp>
      <p:sp>
        <p:nvSpPr>
          <p:cNvPr id="3" name="TextBox 2">
            <a:extLst>
              <a:ext uri="{FF2B5EF4-FFF2-40B4-BE49-F238E27FC236}">
                <a16:creationId xmlns:a16="http://schemas.microsoft.com/office/drawing/2014/main" id="{1201DAB6-95C9-8658-6B1C-87856E78DA3F}"/>
              </a:ext>
            </a:extLst>
          </p:cNvPr>
          <p:cNvSpPr txBox="1"/>
          <p:nvPr/>
        </p:nvSpPr>
        <p:spPr>
          <a:xfrm>
            <a:off x="585788" y="2686051"/>
            <a:ext cx="3729038" cy="1844095"/>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lnSpc>
                <a:spcPts val="2250"/>
              </a:lnSpc>
            </a:pPr>
            <a:r>
              <a:rPr lang="en-GB" sz="2000" b="1" baseline="0" dirty="0">
                <a:latin typeface="Century Gothic"/>
                <a:ea typeface="Segoe UI"/>
                <a:cs typeface="Segoe UI"/>
              </a:rPr>
              <a:t>Kirsty Matthew</a:t>
            </a:r>
            <a:r>
              <a:rPr lang="en-GB" sz="2000" dirty="0">
                <a:latin typeface="Century Gothic"/>
                <a:ea typeface="Segoe UI"/>
                <a:cs typeface="Segoe UI"/>
              </a:rPr>
              <a:t>​</a:t>
            </a:r>
            <a:br>
              <a:rPr lang="en-GB" sz="2000" dirty="0">
                <a:latin typeface="Century Gothic"/>
                <a:ea typeface="Segoe UI"/>
                <a:cs typeface="Segoe UI"/>
              </a:rPr>
            </a:br>
            <a:r>
              <a:rPr lang="en-GB" sz="2000" baseline="0" dirty="0">
                <a:latin typeface="Century Gothic"/>
                <a:ea typeface="Segoe UI"/>
                <a:cs typeface="Segoe UI"/>
              </a:rPr>
              <a:t>Head of Southend Students Union</a:t>
            </a:r>
            <a:r>
              <a:rPr lang="en-GB" sz="2000" dirty="0">
                <a:latin typeface="Century Gothic"/>
                <a:ea typeface="Segoe UI"/>
                <a:cs typeface="Segoe UI"/>
              </a:rPr>
              <a:t>​</a:t>
            </a:r>
          </a:p>
          <a:p>
            <a:pPr algn="ctr" rtl="0">
              <a:lnSpc>
                <a:spcPts val="2250"/>
              </a:lnSpc>
            </a:pPr>
            <a:r>
              <a:rPr lang="en-GB" sz="2000" dirty="0">
                <a:latin typeface="Century Gothic"/>
                <a:ea typeface="Segoe UI"/>
                <a:cs typeface="Segoe UI"/>
              </a:rPr>
              <a:t>​</a:t>
            </a:r>
          </a:p>
          <a:p>
            <a:pPr algn="ctr" rtl="0">
              <a:lnSpc>
                <a:spcPts val="2250"/>
              </a:lnSpc>
            </a:pPr>
            <a:r>
              <a:rPr lang="en-GB" sz="2000" dirty="0">
                <a:latin typeface="Century Gothic"/>
                <a:ea typeface="Segoe UI"/>
                <a:cs typeface="Segoe UI"/>
              </a:rPr>
              <a:t>​</a:t>
            </a:r>
          </a:p>
          <a:p>
            <a:pPr algn="ctr"/>
            <a:endParaRPr lang="en-GB"/>
          </a:p>
        </p:txBody>
      </p:sp>
      <p:sp>
        <p:nvSpPr>
          <p:cNvPr id="4" name="TextBox 3">
            <a:extLst>
              <a:ext uri="{FF2B5EF4-FFF2-40B4-BE49-F238E27FC236}">
                <a16:creationId xmlns:a16="http://schemas.microsoft.com/office/drawing/2014/main" id="{F229FFD4-01D4-550E-9DB9-675DB194E2EB}"/>
              </a:ext>
            </a:extLst>
          </p:cNvPr>
          <p:cNvSpPr txBox="1"/>
          <p:nvPr/>
        </p:nvSpPr>
        <p:spPr>
          <a:xfrm>
            <a:off x="6543675" y="2686050"/>
            <a:ext cx="3843339" cy="1267014"/>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r>
              <a:rPr lang="en-GB" sz="2000">
                <a:latin typeface="Century Gothic"/>
                <a:ea typeface="Segoe UI"/>
                <a:cs typeface="Segoe UI"/>
              </a:rPr>
              <a:t>​</a:t>
            </a:r>
          </a:p>
          <a:p>
            <a:pPr algn="ctr" rtl="0">
              <a:lnSpc>
                <a:spcPts val="2250"/>
              </a:lnSpc>
            </a:pPr>
            <a:r>
              <a:rPr lang="en-GB" sz="2000" b="1" baseline="0">
                <a:latin typeface="Century Gothic"/>
                <a:ea typeface="Segoe UI"/>
                <a:cs typeface="Segoe UI"/>
              </a:rPr>
              <a:t>India Berry</a:t>
            </a:r>
            <a:r>
              <a:rPr lang="en-US" sz="2000">
                <a:latin typeface="Century Gothic"/>
                <a:ea typeface="Segoe UI"/>
                <a:cs typeface="Segoe UI"/>
              </a:rPr>
              <a:t>​</a:t>
            </a:r>
          </a:p>
          <a:p>
            <a:pPr algn="ctr" rtl="0">
              <a:lnSpc>
                <a:spcPts val="2250"/>
              </a:lnSpc>
            </a:pPr>
            <a:r>
              <a:rPr lang="en-GB" sz="2000" baseline="0">
                <a:latin typeface="Century Gothic"/>
                <a:ea typeface="Segoe UI"/>
                <a:cs typeface="Segoe UI"/>
              </a:rPr>
              <a:t>Engagement Coordinator</a:t>
            </a:r>
          </a:p>
          <a:p>
            <a:pPr algn="ctr"/>
            <a:endParaRPr lang="en-GB"/>
          </a:p>
        </p:txBody>
      </p:sp>
      <p:sp>
        <p:nvSpPr>
          <p:cNvPr id="5" name="TextBox 4">
            <a:extLst>
              <a:ext uri="{FF2B5EF4-FFF2-40B4-BE49-F238E27FC236}">
                <a16:creationId xmlns:a16="http://schemas.microsoft.com/office/drawing/2014/main" id="{05C309FE-0D32-A462-12D1-2953894A4698}"/>
              </a:ext>
            </a:extLst>
          </p:cNvPr>
          <p:cNvSpPr txBox="1"/>
          <p:nvPr/>
        </p:nvSpPr>
        <p:spPr>
          <a:xfrm>
            <a:off x="11801476" y="2686050"/>
            <a:ext cx="4571999" cy="1561966"/>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r>
              <a:rPr lang="en-GB" sz="2000">
                <a:latin typeface="Century Gothic"/>
                <a:ea typeface="Segoe UI"/>
                <a:cs typeface="Segoe UI"/>
              </a:rPr>
              <a:t>​</a:t>
            </a:r>
          </a:p>
          <a:p>
            <a:pPr algn="ctr" rtl="0">
              <a:lnSpc>
                <a:spcPts val="2250"/>
              </a:lnSpc>
            </a:pPr>
            <a:r>
              <a:rPr lang="en-GB" sz="2000" b="1" baseline="0">
                <a:latin typeface="Century Gothic"/>
                <a:ea typeface="Segoe UI"/>
                <a:cs typeface="Segoe UI"/>
              </a:rPr>
              <a:t>Rebecca Fernando</a:t>
            </a:r>
            <a:r>
              <a:rPr lang="en-GB" sz="2000">
                <a:latin typeface="Century Gothic"/>
                <a:ea typeface="Segoe UI"/>
                <a:cs typeface="Segoe UI"/>
              </a:rPr>
              <a:t>​</a:t>
            </a:r>
          </a:p>
          <a:p>
            <a:pPr algn="ctr" rtl="0">
              <a:lnSpc>
                <a:spcPts val="2250"/>
              </a:lnSpc>
            </a:pPr>
            <a:r>
              <a:rPr lang="en-GB" sz="2000" baseline="0">
                <a:latin typeface="Century Gothic"/>
                <a:ea typeface="Segoe UI"/>
                <a:cs typeface="Segoe UI"/>
              </a:rPr>
              <a:t>VP Southend</a:t>
            </a:r>
            <a:r>
              <a:rPr lang="en-US" sz="2000">
                <a:latin typeface="Century Gothic"/>
                <a:ea typeface="Segoe UI"/>
                <a:cs typeface="Segoe UI"/>
              </a:rPr>
              <a:t>​</a:t>
            </a:r>
          </a:p>
          <a:p>
            <a:pPr algn="ctr" rtl="0">
              <a:lnSpc>
                <a:spcPts val="2250"/>
              </a:lnSpc>
            </a:pPr>
            <a:r>
              <a:rPr lang="en-GB" sz="2000">
                <a:latin typeface="Century Gothic"/>
                <a:ea typeface="Segoe UI"/>
                <a:cs typeface="Segoe UI"/>
              </a:rPr>
              <a:t>​</a:t>
            </a:r>
          </a:p>
          <a:p>
            <a:pPr algn="ctr"/>
            <a:endParaRPr lang="en-GB"/>
          </a:p>
        </p:txBody>
      </p:sp>
      <p:sp>
        <p:nvSpPr>
          <p:cNvPr id="6" name="TextBox 5">
            <a:extLst>
              <a:ext uri="{FF2B5EF4-FFF2-40B4-BE49-F238E27FC236}">
                <a16:creationId xmlns:a16="http://schemas.microsoft.com/office/drawing/2014/main" id="{945481D1-F0A0-5E70-BA46-60BBA253B8C7}"/>
              </a:ext>
            </a:extLst>
          </p:cNvPr>
          <p:cNvSpPr txBox="1"/>
          <p:nvPr/>
        </p:nvSpPr>
        <p:spPr>
          <a:xfrm>
            <a:off x="585788" y="7372350"/>
            <a:ext cx="10329862"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baseline="0" dirty="0">
                <a:latin typeface="Century Gothic"/>
              </a:rPr>
              <a:t>To get hold of any of us, please email </a:t>
            </a:r>
            <a:r>
              <a:rPr lang="en-GB" sz="2000" b="1" u="sng" strike="noStrike" baseline="0" dirty="0">
                <a:solidFill>
                  <a:srgbClr val="0563C1"/>
                </a:solidFill>
                <a:latin typeface="Century Gothic"/>
                <a:ea typeface="Segoe UI"/>
                <a:cs typeface="Segoe UI"/>
                <a:hlinkClick r:id="rId2"/>
              </a:rPr>
              <a:t>susouthend@essex.ac.uk</a:t>
            </a:r>
            <a:r>
              <a:rPr lang="en-GB" sz="2000" b="1" baseline="0" dirty="0">
                <a:latin typeface="Century Gothic"/>
              </a:rPr>
              <a:t> or come down to the SU office (2</a:t>
            </a:r>
            <a:r>
              <a:rPr lang="en-GB" sz="2000" b="1" baseline="30000" dirty="0">
                <a:latin typeface="Century Gothic"/>
              </a:rPr>
              <a:t>nd</a:t>
            </a:r>
            <a:r>
              <a:rPr lang="en-GB" sz="2000" b="1" baseline="0" dirty="0">
                <a:latin typeface="Century Gothic"/>
              </a:rPr>
              <a:t> Floor of The Forum) during working hours.</a:t>
            </a:r>
            <a:endParaRPr lang="en-GB" b="1" dirty="0"/>
          </a:p>
          <a:p>
            <a:pPr algn="ctr"/>
            <a:endParaRPr lang="en-GB"/>
          </a:p>
        </p:txBody>
      </p:sp>
      <p:sp>
        <p:nvSpPr>
          <p:cNvPr id="7" name="Right Triangle 6">
            <a:extLst>
              <a:ext uri="{FF2B5EF4-FFF2-40B4-BE49-F238E27FC236}">
                <a16:creationId xmlns:a16="http://schemas.microsoft.com/office/drawing/2014/main" id="{F0FB4192-40D6-419D-8577-1E1614485210}"/>
              </a:ext>
            </a:extLst>
          </p:cNvPr>
          <p:cNvSpPr/>
          <p:nvPr/>
        </p:nvSpPr>
        <p:spPr>
          <a:xfrm>
            <a:off x="0" y="8661069"/>
            <a:ext cx="9144000" cy="1628800"/>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pic>
        <p:nvPicPr>
          <p:cNvPr id="8" name="Picture 7" descr="A black and white logo&#10;&#10;Description automatically generated">
            <a:extLst>
              <a:ext uri="{FF2B5EF4-FFF2-40B4-BE49-F238E27FC236}">
                <a16:creationId xmlns:a16="http://schemas.microsoft.com/office/drawing/2014/main" id="{5834E5E2-7882-4E39-1F2D-99F4E08D1399}"/>
              </a:ext>
            </a:extLst>
          </p:cNvPr>
          <p:cNvPicPr>
            <a:picLocks noChangeAspect="1"/>
          </p:cNvPicPr>
          <p:nvPr/>
        </p:nvPicPr>
        <p:blipFill>
          <a:blip r:embed="rId3"/>
          <a:stretch>
            <a:fillRect/>
          </a:stretch>
        </p:blipFill>
        <p:spPr>
          <a:xfrm>
            <a:off x="16554450" y="8024813"/>
            <a:ext cx="1466850" cy="2009775"/>
          </a:xfrm>
          <a:prstGeom prst="rect">
            <a:avLst/>
          </a:prstGeom>
        </p:spPr>
      </p:pic>
    </p:spTree>
    <p:extLst>
      <p:ext uri="{BB962C8B-B14F-4D97-AF65-F5344CB8AC3E}">
        <p14:creationId xmlns:p14="http://schemas.microsoft.com/office/powerpoint/2010/main" val="1994455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A41C0F13-DBA4-19F6-8A2D-C26A7F1F55F0}"/>
              </a:ext>
            </a:extLst>
          </p:cNvPr>
          <p:cNvSpPr txBox="1"/>
          <p:nvPr/>
        </p:nvSpPr>
        <p:spPr>
          <a:xfrm>
            <a:off x="623888" y="316706"/>
            <a:ext cx="10381860" cy="11108169"/>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800" b="1" dirty="0">
                <a:latin typeface="Century Gothic"/>
                <a:cs typeface="Calibri"/>
              </a:rPr>
              <a:t>SAMARTIANS </a:t>
            </a:r>
          </a:p>
          <a:p>
            <a:pPr>
              <a:buFont typeface="Arial"/>
              <a:buChar char="•"/>
            </a:pPr>
            <a:endParaRPr lang="en-US" sz="2400" dirty="0">
              <a:latin typeface="Century Gothic"/>
              <a:ea typeface="Calibri"/>
              <a:cs typeface="Calibri"/>
            </a:endParaRPr>
          </a:p>
          <a:p>
            <a:pPr>
              <a:buFont typeface="Arial"/>
              <a:buChar char="•"/>
            </a:pPr>
            <a:r>
              <a:rPr lang="en-US" sz="2400" dirty="0">
                <a:latin typeface="Century Gothic"/>
                <a:ea typeface="Calibri"/>
                <a:cs typeface="Calibri"/>
              </a:rPr>
              <a:t>Samaritans is a registered charity aimed at providing emotional support to anyone in emotional distress, struggling to cope, or at risk of suicide throughout the United Kingdom and Ireland, often through their telephone helpline – 116 123.</a:t>
            </a:r>
            <a:br>
              <a:rPr lang="en-US" sz="2400" dirty="0">
                <a:latin typeface="Century Gothic"/>
                <a:ea typeface="Calibri"/>
                <a:cs typeface="Calibri"/>
              </a:rPr>
            </a:br>
            <a:r>
              <a:rPr lang="en-US" sz="2400" dirty="0">
                <a:latin typeface="Century Gothic"/>
                <a:ea typeface="Calibri"/>
                <a:cs typeface="Calibri"/>
              </a:rPr>
              <a:t> </a:t>
            </a:r>
            <a:endParaRPr lang="en-US" dirty="0"/>
          </a:p>
          <a:p>
            <a:pPr>
              <a:buFont typeface="Arial"/>
              <a:buChar char="•"/>
            </a:pPr>
            <a:r>
              <a:rPr lang="en-US" sz="2400" dirty="0">
                <a:latin typeface="Century Gothic"/>
                <a:ea typeface="Calibri"/>
                <a:cs typeface="Calibri"/>
              </a:rPr>
              <a:t>Volunteers give up their time 24/7 to listen, be open minded and be non-judgmental to people going through a tough time.</a:t>
            </a:r>
            <a:br>
              <a:rPr lang="en-US" sz="2400" dirty="0">
                <a:latin typeface="Century Gothic"/>
                <a:ea typeface="Calibri"/>
                <a:cs typeface="Calibri"/>
              </a:rPr>
            </a:br>
            <a:r>
              <a:rPr lang="en-US" sz="2400" dirty="0">
                <a:latin typeface="Century Gothic"/>
                <a:ea typeface="Calibri"/>
                <a:cs typeface="Calibri"/>
              </a:rPr>
              <a:t> </a:t>
            </a:r>
          </a:p>
          <a:p>
            <a:pPr>
              <a:buFont typeface="Arial"/>
              <a:buChar char="•"/>
            </a:pPr>
            <a:r>
              <a:rPr lang="en-US" sz="2400" dirty="0">
                <a:latin typeface="Century Gothic"/>
                <a:ea typeface="Calibri"/>
                <a:cs typeface="Calibri"/>
              </a:rPr>
              <a:t>They are not required to give advice to anyone, so this can be really valuable for anyone struggling who simply just wants to talk to someone impartial.</a:t>
            </a:r>
            <a:br>
              <a:rPr lang="en-US" sz="2400" dirty="0">
                <a:latin typeface="Century Gothic"/>
                <a:ea typeface="Calibri"/>
                <a:cs typeface="Calibri"/>
              </a:rPr>
            </a:br>
            <a:r>
              <a:rPr lang="en-US" sz="2400" dirty="0">
                <a:latin typeface="Century Gothic"/>
                <a:ea typeface="Calibri"/>
                <a:cs typeface="Calibri"/>
              </a:rPr>
              <a:t> </a:t>
            </a:r>
          </a:p>
          <a:p>
            <a:pPr>
              <a:buFont typeface="Arial"/>
              <a:buChar char="•"/>
            </a:pPr>
            <a:endParaRPr lang="en-US" sz="2400" dirty="0">
              <a:latin typeface="Century Gothic"/>
              <a:ea typeface="Calibri"/>
              <a:cs typeface="Calibri"/>
            </a:endParaRPr>
          </a:p>
          <a:p>
            <a:pPr marL="342900" indent="-342900">
              <a:buFont typeface="Arial"/>
              <a:buChar char="•"/>
            </a:pPr>
            <a:r>
              <a:rPr lang="en-US" sz="2400" dirty="0">
                <a:latin typeface="Century Gothic"/>
                <a:ea typeface="+mn-lt"/>
                <a:cs typeface="+mn-lt"/>
                <a:hlinkClick r:id="rId4">
                  <a:extLst>
                    <a:ext uri="{A12FA001-AC4F-418D-AE19-62706E023703}">
                      <ahyp:hlinkClr xmlns:ahyp="http://schemas.microsoft.com/office/drawing/2018/hyperlinkcolor" val="tx"/>
                    </a:ext>
                  </a:extLst>
                </a:hlinkClick>
              </a:rPr>
              <a:t>Website: Samaritans | Every life lost to suicide is a tragedy | Here to listen</a:t>
            </a:r>
            <a:endParaRPr lang="en-US" sz="2400" dirty="0">
              <a:latin typeface="Century Gothic"/>
              <a:ea typeface="+mn-lt"/>
              <a:cs typeface="+mn-lt"/>
            </a:endParaRPr>
          </a:p>
          <a:p>
            <a:pPr marL="342900" indent="-342900">
              <a:buFont typeface="Arial"/>
              <a:buChar char="•"/>
            </a:pPr>
            <a:r>
              <a:rPr lang="en-US" sz="2400" dirty="0">
                <a:latin typeface="Century Gothic"/>
                <a:ea typeface="+mn-lt"/>
                <a:cs typeface="+mn-lt"/>
              </a:rPr>
              <a:t>Email: </a:t>
            </a:r>
            <a:r>
              <a:rPr lang="en-US" sz="2400" dirty="0">
                <a:latin typeface="Century Gothic"/>
                <a:ea typeface="+mn-lt"/>
                <a:cs typeface="+mn-lt"/>
                <a:hlinkClick r:id="rId5">
                  <a:extLst>
                    <a:ext uri="{A12FA001-AC4F-418D-AE19-62706E023703}">
                      <ahyp:hlinkClr xmlns:ahyp="http://schemas.microsoft.com/office/drawing/2018/hyperlinkcolor" val="tx"/>
                    </a:ext>
                  </a:extLst>
                </a:hlinkClick>
              </a:rPr>
              <a:t>jo@samaritans.org</a:t>
            </a:r>
            <a:endParaRPr lang="en-US" sz="2400" dirty="0">
              <a:latin typeface="Century Gothic"/>
              <a:ea typeface="+mn-lt"/>
              <a:cs typeface="+mn-lt"/>
            </a:endParaRPr>
          </a:p>
          <a:p>
            <a:pPr marL="342900" indent="-342900">
              <a:buFont typeface="Arial"/>
              <a:buChar char="•"/>
            </a:pPr>
            <a:r>
              <a:rPr lang="en-US" sz="2400" dirty="0">
                <a:latin typeface="Century Gothic"/>
                <a:ea typeface="+mn-lt"/>
                <a:cs typeface="+mn-lt"/>
              </a:rPr>
              <a:t>Phone: 116 123</a:t>
            </a:r>
          </a:p>
          <a:p>
            <a:pPr marL="342900" indent="-342900">
              <a:buFont typeface="Arial"/>
              <a:buChar char="•"/>
            </a:pPr>
            <a:endParaRPr lang="en-US" sz="2400" dirty="0">
              <a:latin typeface="Calibri"/>
              <a:ea typeface="+mn-lt"/>
              <a:cs typeface="+mn-lt"/>
            </a:endParaRPr>
          </a:p>
          <a:p>
            <a:endParaRPr lang="en-US" sz="2200" dirty="0">
              <a:latin typeface="Century Gothic"/>
              <a:ea typeface="+mn-lt"/>
              <a:cs typeface="+mn-lt"/>
            </a:endParaRPr>
          </a:p>
          <a:p>
            <a:pPr marL="514350" indent="-342900">
              <a:buFont typeface="Arial"/>
              <a:buChar char="•"/>
            </a:pPr>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171450"/>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457200" indent="-285750">
              <a:buFont typeface="Arial,Sans-Serif"/>
              <a:buChar char="•"/>
            </a:pPr>
            <a:endParaRPr lang="en-US" sz="2400" dirty="0">
              <a:latin typeface="Calibri"/>
              <a:ea typeface="+mn-lt"/>
              <a:cs typeface="+mn-lt"/>
            </a:endParaRPr>
          </a:p>
          <a:p>
            <a:pPr marL="457200" indent="-285750">
              <a:buFont typeface="Arial,Sans-Serif"/>
              <a:buChar char="•"/>
            </a:pPr>
            <a:endParaRPr lang="en-US" sz="2400" dirty="0">
              <a:latin typeface="Calibri"/>
              <a:ea typeface="+mn-lt"/>
              <a:cs typeface="+mn-lt"/>
            </a:endParaRPr>
          </a:p>
        </p:txBody>
      </p:sp>
      <p:pic>
        <p:nvPicPr>
          <p:cNvPr id="3" name="Picture 2" descr="A green rectangle with white text&#10;&#10;Description automatically generated">
            <a:extLst>
              <a:ext uri="{FF2B5EF4-FFF2-40B4-BE49-F238E27FC236}">
                <a16:creationId xmlns:a16="http://schemas.microsoft.com/office/drawing/2014/main" id="{A89CFA0B-7805-8175-BEB7-87AC4B2ECFE4}"/>
              </a:ext>
            </a:extLst>
          </p:cNvPr>
          <p:cNvPicPr>
            <a:picLocks noChangeAspect="1"/>
          </p:cNvPicPr>
          <p:nvPr/>
        </p:nvPicPr>
        <p:blipFill>
          <a:blip r:embed="rId6"/>
          <a:stretch>
            <a:fillRect/>
          </a:stretch>
        </p:blipFill>
        <p:spPr>
          <a:xfrm>
            <a:off x="11609854" y="3034554"/>
            <a:ext cx="6343650" cy="4219575"/>
          </a:xfrm>
          <a:prstGeom prst="rect">
            <a:avLst/>
          </a:prstGeom>
        </p:spPr>
      </p:pic>
    </p:spTree>
    <p:extLst>
      <p:ext uri="{BB962C8B-B14F-4D97-AF65-F5344CB8AC3E}">
        <p14:creationId xmlns:p14="http://schemas.microsoft.com/office/powerpoint/2010/main" val="2774636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51D4C340-DAA7-CB6F-B9B0-39279DD6B8FE}"/>
              </a:ext>
            </a:extLst>
          </p:cNvPr>
          <p:cNvSpPr txBox="1"/>
          <p:nvPr/>
        </p:nvSpPr>
        <p:spPr>
          <a:xfrm>
            <a:off x="481013" y="602456"/>
            <a:ext cx="12382110" cy="8184292"/>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cs typeface="Calibri"/>
              </a:rPr>
              <a:t>CARA (Centre for Action on Rape and Abuse)</a:t>
            </a:r>
          </a:p>
          <a:p>
            <a:pPr marL="342900" indent="-342900">
              <a:buFont typeface="Arial"/>
              <a:buChar char="•"/>
            </a:pPr>
            <a:endParaRPr lang="en-US" sz="2400" b="1" dirty="0">
              <a:latin typeface="Century Gothic"/>
              <a:ea typeface="Calibri"/>
              <a:cs typeface="Calibri"/>
            </a:endParaRPr>
          </a:p>
          <a:p>
            <a:pPr marL="342900" indent="-342900">
              <a:buFont typeface="Arial"/>
              <a:buChar char="•"/>
            </a:pPr>
            <a:r>
              <a:rPr lang="en-US" sz="2400" b="1" dirty="0">
                <a:latin typeface="Century Gothic"/>
                <a:ea typeface="Calibri"/>
                <a:cs typeface="Calibri"/>
              </a:rPr>
              <a:t>CARA</a:t>
            </a:r>
            <a:r>
              <a:rPr lang="en-US" sz="2400" dirty="0">
                <a:latin typeface="Century Gothic"/>
                <a:ea typeface="Calibri"/>
                <a:cs typeface="Calibri"/>
              </a:rPr>
              <a:t> (Centre for Action on Rape and Abuse) works with victims and survivors of sexual violence and child sexual abuse.</a:t>
            </a:r>
            <a:endParaRPr lang="en-US"/>
          </a:p>
          <a:p>
            <a:pPr marL="342900" indent="-342900">
              <a:buFont typeface="Arial"/>
              <a:buChar char="•"/>
            </a:pPr>
            <a:endParaRPr lang="en-US" sz="2400" dirty="0">
              <a:latin typeface="Century Gothic"/>
              <a:ea typeface="Calibri"/>
              <a:cs typeface="Calibri"/>
            </a:endParaRPr>
          </a:p>
          <a:p>
            <a:pPr marL="342900" indent="-342900">
              <a:buFont typeface="Arial"/>
              <a:buChar char="•"/>
            </a:pPr>
            <a:r>
              <a:rPr lang="en-US" sz="2400" dirty="0">
                <a:latin typeface="Century Gothic"/>
                <a:ea typeface="Calibri"/>
                <a:cs typeface="Calibri"/>
              </a:rPr>
              <a:t>CARA provide independent, specialist support and promotes and represents the rights and needs of victims and survivors.</a:t>
            </a:r>
          </a:p>
          <a:p>
            <a:pPr marL="342900" indent="-342900">
              <a:buFont typeface="Arial"/>
              <a:buChar char="•"/>
            </a:pPr>
            <a:endParaRPr lang="en-US" sz="2400" dirty="0">
              <a:latin typeface="Century Gothic"/>
              <a:ea typeface="Calibri"/>
              <a:cs typeface="Calibri"/>
            </a:endParaRPr>
          </a:p>
          <a:p>
            <a:pPr marL="342900" indent="-342900">
              <a:buFont typeface="Arial"/>
              <a:buChar char="•"/>
            </a:pPr>
            <a:r>
              <a:rPr lang="en-US" sz="2400" dirty="0">
                <a:latin typeface="Century Gothic"/>
                <a:ea typeface="Calibri"/>
                <a:cs typeface="Calibri"/>
              </a:rPr>
              <a:t>They work with adult women and men, young people (aged 13-19) and children aged 12 and under from across the UK and north Essex, they have a head office in Colchester. </a:t>
            </a:r>
          </a:p>
          <a:p>
            <a:pPr marL="342900" indent="-342900">
              <a:buFont typeface="Arial"/>
              <a:buChar char="•"/>
            </a:pPr>
            <a:endParaRPr lang="en-US" sz="2400" dirty="0">
              <a:latin typeface="Century Gothic"/>
              <a:ea typeface="Calibri"/>
              <a:cs typeface="Calibri"/>
            </a:endParaRPr>
          </a:p>
          <a:p>
            <a:pPr>
              <a:lnSpc>
                <a:spcPct val="150000"/>
              </a:lnSpc>
            </a:pPr>
            <a:r>
              <a:rPr lang="en-US" sz="2400" b="1" dirty="0">
                <a:latin typeface="Century Gothic"/>
                <a:ea typeface="+mn-lt"/>
                <a:cs typeface="+mn-lt"/>
              </a:rPr>
              <a:t>Website</a:t>
            </a:r>
            <a:r>
              <a:rPr lang="en-US" sz="2400" dirty="0">
                <a:latin typeface="Century Gothic"/>
                <a:ea typeface="+mn-lt"/>
                <a:cs typeface="+mn-lt"/>
              </a:rPr>
              <a:t>: </a:t>
            </a:r>
            <a:r>
              <a:rPr lang="en-US" sz="2400" dirty="0">
                <a:latin typeface="Century Gothic"/>
                <a:ea typeface="+mn-lt"/>
                <a:cs typeface="+mn-lt"/>
                <a:hlinkClick r:id="rId4">
                  <a:extLst>
                    <a:ext uri="{A12FA001-AC4F-418D-AE19-62706E023703}">
                      <ahyp:hlinkClr xmlns:ahyp="http://schemas.microsoft.com/office/drawing/2018/hyperlinkcolor" val="tx"/>
                    </a:ext>
                  </a:extLst>
                </a:hlinkClick>
              </a:rPr>
              <a:t>Centre for Action on Rape and Abuse in Essex - CARA (caraessex.org.uk)</a:t>
            </a:r>
            <a:endParaRPr lang="en-US" sz="2400" dirty="0">
              <a:latin typeface="Century Gothic"/>
              <a:ea typeface="+mn-lt"/>
              <a:cs typeface="+mn-lt"/>
            </a:endParaRPr>
          </a:p>
          <a:p>
            <a:pPr>
              <a:lnSpc>
                <a:spcPct val="150000"/>
              </a:lnSpc>
            </a:pPr>
            <a:r>
              <a:rPr lang="en-US" sz="2400" b="1" dirty="0">
                <a:latin typeface="Century Gothic"/>
                <a:ea typeface="+mn-lt"/>
                <a:cs typeface="+mn-lt"/>
              </a:rPr>
              <a:t>Phone</a:t>
            </a:r>
            <a:r>
              <a:rPr lang="en-US" sz="2400" dirty="0">
                <a:latin typeface="Century Gothic"/>
                <a:ea typeface="+mn-lt"/>
                <a:cs typeface="+mn-lt"/>
              </a:rPr>
              <a:t>: </a:t>
            </a:r>
            <a:r>
              <a:rPr lang="en-US" sz="2400" dirty="0">
                <a:latin typeface="Century Gothic"/>
                <a:ea typeface="+mn-lt"/>
                <a:cs typeface="+mn-lt"/>
                <a:hlinkClick r:id="rId5">
                  <a:extLst>
                    <a:ext uri="{A12FA001-AC4F-418D-AE19-62706E023703}">
                      <ahyp:hlinkClr xmlns:ahyp="http://schemas.microsoft.com/office/drawing/2018/hyperlinkcolor" val="tx"/>
                    </a:ext>
                  </a:extLst>
                </a:hlinkClick>
              </a:rPr>
              <a:t>01206 367881</a:t>
            </a:r>
            <a:endParaRPr lang="en-US" sz="2400" dirty="0">
              <a:latin typeface="Century Gothic"/>
              <a:ea typeface="+mn-lt"/>
              <a:cs typeface="+mn-lt"/>
            </a:endParaRPr>
          </a:p>
          <a:p>
            <a:pPr>
              <a:lnSpc>
                <a:spcPct val="150000"/>
              </a:lnSpc>
            </a:pPr>
            <a:r>
              <a:rPr lang="en-US" sz="2400" b="1" dirty="0">
                <a:latin typeface="Century Gothic"/>
                <a:ea typeface="+mn-lt"/>
                <a:cs typeface="+mn-lt"/>
              </a:rPr>
              <a:t>Email</a:t>
            </a:r>
            <a:r>
              <a:rPr lang="en-US" sz="2400" dirty="0">
                <a:latin typeface="Century Gothic"/>
                <a:ea typeface="+mn-lt"/>
                <a:cs typeface="+mn-lt"/>
              </a:rPr>
              <a:t>: </a:t>
            </a:r>
            <a:r>
              <a:rPr lang="en-US" sz="2400" dirty="0">
                <a:latin typeface="Century Gothic"/>
                <a:ea typeface="Lato"/>
                <a:cs typeface="Lato"/>
                <a:hlinkClick r:id="rId6">
                  <a:extLst>
                    <a:ext uri="{A12FA001-AC4F-418D-AE19-62706E023703}">
                      <ahyp:hlinkClr xmlns:ahyp="http://schemas.microsoft.com/office/drawing/2018/hyperlinkcolor" val="tx"/>
                    </a:ext>
                  </a:extLst>
                </a:hlinkClick>
              </a:rPr>
              <a:t>info@caraessex.org.uk</a:t>
            </a:r>
            <a:endParaRPr lang="en-US" sz="2400" dirty="0">
              <a:latin typeface="Century Gothic"/>
              <a:ea typeface="+mn-lt"/>
              <a:cs typeface="+mn-lt"/>
            </a:endParaRPr>
          </a:p>
          <a:p>
            <a:pPr>
              <a:lnSpc>
                <a:spcPct val="150000"/>
              </a:lnSpc>
            </a:pPr>
            <a:r>
              <a:rPr lang="en-US" sz="2400" b="1" dirty="0">
                <a:latin typeface="Century Gothic"/>
                <a:ea typeface="Lato"/>
                <a:cs typeface="Lato"/>
              </a:rPr>
              <a:t>Online Self-Referral Form</a:t>
            </a:r>
            <a:r>
              <a:rPr lang="en-US" sz="2400" dirty="0">
                <a:latin typeface="Century Gothic"/>
                <a:ea typeface="Lato"/>
                <a:cs typeface="Lato"/>
              </a:rPr>
              <a:t>: </a:t>
            </a:r>
            <a:r>
              <a:rPr lang="en-US" sz="2400" dirty="0">
                <a:latin typeface="Century Gothic"/>
                <a:ea typeface="+mn-lt"/>
                <a:cs typeface="+mn-lt"/>
                <a:hlinkClick r:id="rId7"/>
              </a:rPr>
              <a:t>VisiaCloud</a:t>
            </a:r>
            <a:endParaRPr lang="en-US" sz="2400">
              <a:latin typeface="Century Gothic"/>
              <a:ea typeface="+mn-lt"/>
              <a:cs typeface="+mn-lt"/>
            </a:endParaRPr>
          </a:p>
          <a:p>
            <a:pPr marL="457200" indent="-285750">
              <a:buFont typeface="Arial,Sans-Serif"/>
              <a:buChar char="•"/>
            </a:pPr>
            <a:endParaRPr lang="en-US" sz="2400">
              <a:latin typeface="Calibri"/>
              <a:ea typeface="+mn-lt"/>
              <a:cs typeface="+mn-lt"/>
            </a:endParaRPr>
          </a:p>
          <a:p>
            <a:pPr marL="457200" indent="-285750">
              <a:buFont typeface="Arial,Sans-Serif"/>
              <a:buChar char="•"/>
            </a:pPr>
            <a:endParaRPr lang="en-US" sz="2400">
              <a:latin typeface="Calibri"/>
              <a:ea typeface="+mn-lt"/>
              <a:cs typeface="+mn-lt"/>
            </a:endParaRPr>
          </a:p>
        </p:txBody>
      </p:sp>
      <p:pic>
        <p:nvPicPr>
          <p:cNvPr id="3" name="Picture 2" descr="A logo for a center for action&#10;&#10;Description automatically generated">
            <a:extLst>
              <a:ext uri="{FF2B5EF4-FFF2-40B4-BE49-F238E27FC236}">
                <a16:creationId xmlns:a16="http://schemas.microsoft.com/office/drawing/2014/main" id="{48FE987E-D4F2-A842-E934-2F14AC8AC951}"/>
              </a:ext>
            </a:extLst>
          </p:cNvPr>
          <p:cNvPicPr>
            <a:picLocks noChangeAspect="1"/>
          </p:cNvPicPr>
          <p:nvPr/>
        </p:nvPicPr>
        <p:blipFill>
          <a:blip r:embed="rId8"/>
          <a:stretch>
            <a:fillRect/>
          </a:stretch>
        </p:blipFill>
        <p:spPr>
          <a:xfrm>
            <a:off x="13601700" y="2576513"/>
            <a:ext cx="4314825" cy="3762375"/>
          </a:xfrm>
          <a:prstGeom prst="rect">
            <a:avLst/>
          </a:prstGeom>
        </p:spPr>
      </p:pic>
    </p:spTree>
    <p:extLst>
      <p:ext uri="{BB962C8B-B14F-4D97-AF65-F5344CB8AC3E}">
        <p14:creationId xmlns:p14="http://schemas.microsoft.com/office/powerpoint/2010/main" val="244786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CD00CA-5D1C-7138-FC6E-AF62B5606EC4}"/>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0CA81C35-0551-08A5-8C84-4FAD12185F43}"/>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B51A47A8-5C72-B54F-115F-65243297EB3A}"/>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3F09A25D-8A5E-EB91-3E5C-70F0D80A48B3}"/>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0DC50CF1-5A54-F82D-87D9-0DCF8EBF377A}"/>
              </a:ext>
            </a:extLst>
          </p:cNvPr>
          <p:cNvSpPr txBox="1"/>
          <p:nvPr/>
        </p:nvSpPr>
        <p:spPr>
          <a:xfrm>
            <a:off x="381000" y="2381"/>
            <a:ext cx="10238985" cy="10761920"/>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endParaRPr lang="en-US" sz="5400" dirty="0">
              <a:latin typeface="esu v2"/>
              <a:cs typeface="Calibri"/>
            </a:endParaRPr>
          </a:p>
          <a:p>
            <a:pPr marL="342900" indent="-342900">
              <a:buFont typeface="Arial"/>
              <a:buChar char="•"/>
            </a:pPr>
            <a:r>
              <a:rPr lang="en-US" sz="3200" b="1" dirty="0">
                <a:latin typeface="Century Gothic"/>
                <a:ea typeface="+mn-lt"/>
                <a:cs typeface="+mn-lt"/>
              </a:rPr>
              <a:t>OPEN ROAD</a:t>
            </a:r>
            <a:endParaRPr lang="en-US" sz="3200" b="1" dirty="0">
              <a:latin typeface="Century Gothic"/>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latin typeface="Century Gothic"/>
              <a:ea typeface="Calibri"/>
              <a:cs typeface="Calibri"/>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marL="342900" indent="-342900">
              <a:buFont typeface="Arial"/>
              <a:buChar char="•"/>
            </a:pPr>
            <a:endParaRPr lang="en-US" sz="2200" dirty="0">
              <a:solidFill>
                <a:srgbClr val="000000"/>
              </a:solidFill>
              <a:latin typeface="Century Gothic"/>
              <a:ea typeface="+mn-lt"/>
              <a:cs typeface="+mn-lt"/>
            </a:endParaRPr>
          </a:p>
          <a:p>
            <a:pPr algn="ctr"/>
            <a:endParaRPr lang="en-US" sz="4400" b="1" dirty="0">
              <a:solidFill>
                <a:srgbClr val="FFFFFF"/>
              </a:solidFill>
              <a:latin typeface="Century Gothic"/>
              <a:ea typeface="+mn-lt"/>
              <a:cs typeface="+mn-lt"/>
            </a:endParaRPr>
          </a:p>
          <a:p>
            <a:pPr>
              <a:lnSpc>
                <a:spcPts val="9119"/>
              </a:lnSpc>
            </a:pPr>
            <a:endParaRPr lang="en-US" dirty="0">
              <a:latin typeface="Calibri"/>
              <a:ea typeface="+mn-lt"/>
              <a:cs typeface="+mn-lt"/>
            </a:endParaRPr>
          </a:p>
          <a:p>
            <a:pPr>
              <a:lnSpc>
                <a:spcPts val="9119"/>
              </a:lnSpc>
            </a:pPr>
            <a:endParaRPr lang="en-US" sz="5400" dirty="0">
              <a:latin typeface="esu v2"/>
              <a:ea typeface="+mn-lt"/>
              <a:cs typeface="+mn-lt"/>
            </a:endParaRPr>
          </a:p>
          <a:p>
            <a:pPr>
              <a:lnSpc>
                <a:spcPts val="9119"/>
              </a:lnSpc>
            </a:pPr>
            <a:endParaRPr lang="en-US" sz="5400" dirty="0">
              <a:latin typeface="Calibri"/>
              <a:ea typeface="+mn-lt"/>
              <a:cs typeface="+mn-lt"/>
            </a:endParaRPr>
          </a:p>
          <a:p>
            <a:pPr marL="514350" indent="-342900">
              <a:buFont typeface="Arial"/>
              <a:buChar char="•"/>
            </a:pPr>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171450"/>
            <a:endParaRPr lang="en-US" sz="2400" dirty="0">
              <a:latin typeface="Century Gothic"/>
              <a:ea typeface="+mn-lt"/>
              <a:cs typeface="+mn-lt"/>
            </a:endParaRPr>
          </a:p>
          <a:p>
            <a:pPr marL="457200" indent="-285750">
              <a:buFont typeface="Arial,Sans-Serif"/>
              <a:buChar char="•"/>
            </a:pPr>
            <a:endParaRPr lang="en-US" sz="2400" dirty="0">
              <a:latin typeface="Century Gothic"/>
              <a:ea typeface="+mn-lt"/>
              <a:cs typeface="+mn-lt"/>
            </a:endParaRPr>
          </a:p>
          <a:p>
            <a:pPr marL="457200" indent="-285750">
              <a:buFont typeface="Arial,Sans-Serif"/>
              <a:buChar char="•"/>
            </a:pPr>
            <a:endParaRPr lang="en-US" sz="2400" dirty="0">
              <a:ea typeface="+mn-lt"/>
              <a:cs typeface="+mn-lt"/>
            </a:endParaRPr>
          </a:p>
          <a:p>
            <a:pPr marL="457200" indent="-285750">
              <a:buFont typeface="Arial,Sans-Serif"/>
              <a:buChar char="•"/>
            </a:pPr>
            <a:endParaRPr lang="en-US" sz="2400" dirty="0">
              <a:ea typeface="+mn-lt"/>
              <a:cs typeface="+mn-lt"/>
            </a:endParaRPr>
          </a:p>
        </p:txBody>
      </p:sp>
      <p:sp>
        <p:nvSpPr>
          <p:cNvPr id="4" name="TextBox 3">
            <a:extLst>
              <a:ext uri="{FF2B5EF4-FFF2-40B4-BE49-F238E27FC236}">
                <a16:creationId xmlns:a16="http://schemas.microsoft.com/office/drawing/2014/main" id="{508ED460-11B7-167D-7ABE-102EB5987CBE}"/>
              </a:ext>
            </a:extLst>
          </p:cNvPr>
          <p:cNvSpPr txBox="1"/>
          <p:nvPr/>
        </p:nvSpPr>
        <p:spPr>
          <a:xfrm>
            <a:off x="1127760" y="2880360"/>
            <a:ext cx="12086272"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latin typeface="Century Gothic"/>
                <a:ea typeface="+mn-lt"/>
                <a:cs typeface="+mn-lt"/>
              </a:rPr>
              <a:t>The University and SU work in partnership with Open Road a specialist support services for Drugs and Alcohol issues.</a:t>
            </a:r>
            <a:endParaRPr lang="en-US"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Ellie Bland is a dedicated support worker who offers 1 to 1 appointments in person or online to students at the Colchester Campus.</a:t>
            </a:r>
            <a:endParaRPr lang="en-US" dirty="0">
              <a:latin typeface="Century Gothic"/>
              <a:ea typeface="+mn-lt"/>
              <a:cs typeface="+mn-lt"/>
            </a:endParaRPr>
          </a:p>
          <a:p>
            <a:endParaRPr lang="en-GB" sz="2400" dirty="0">
              <a:latin typeface="Century Gothic"/>
              <a:ea typeface="+mn-lt"/>
              <a:cs typeface="+mn-lt"/>
            </a:endParaRPr>
          </a:p>
          <a:p>
            <a:r>
              <a:rPr lang="en-GB" sz="2400">
                <a:latin typeface="Century Gothic"/>
                <a:ea typeface="+mn-lt"/>
                <a:cs typeface="+mn-lt"/>
              </a:rPr>
              <a:t>Ellie offers:</a:t>
            </a:r>
            <a:endParaRPr lang="en-US">
              <a:latin typeface="Century Gothic"/>
              <a:ea typeface="+mn-lt"/>
              <a:cs typeface="+mn-lt"/>
            </a:endParaRPr>
          </a:p>
          <a:p>
            <a:r>
              <a:rPr lang="en-GB" sz="2400">
                <a:latin typeface="Century Gothic"/>
                <a:ea typeface="+mn-lt"/>
                <a:cs typeface="+mn-lt"/>
              </a:rPr>
              <a:t>• a confidential service</a:t>
            </a:r>
            <a:endParaRPr lang="en-US">
              <a:latin typeface="Century Gothic"/>
              <a:ea typeface="+mn-lt"/>
              <a:cs typeface="+mn-lt"/>
            </a:endParaRPr>
          </a:p>
          <a:p>
            <a:r>
              <a:rPr lang="en-GB" sz="2400" dirty="0">
                <a:latin typeface="Century Gothic"/>
                <a:ea typeface="+mn-lt"/>
                <a:cs typeface="+mn-lt"/>
              </a:rPr>
              <a:t>• personalised support</a:t>
            </a:r>
            <a:endParaRPr lang="en-US" dirty="0">
              <a:latin typeface="Century Gothic"/>
              <a:ea typeface="+mn-lt"/>
              <a:cs typeface="+mn-lt"/>
            </a:endParaRPr>
          </a:p>
          <a:p>
            <a:r>
              <a:rPr lang="en-GB" sz="2400">
                <a:latin typeface="Century Gothic"/>
                <a:ea typeface="+mn-lt"/>
                <a:cs typeface="+mn-lt"/>
              </a:rPr>
              <a:t>• ways to look after yourself</a:t>
            </a:r>
            <a:endParaRPr lang="en-US">
              <a:latin typeface="Century Gothic"/>
              <a:ea typeface="+mn-lt"/>
              <a:cs typeface="+mn-lt"/>
            </a:endParaRPr>
          </a:p>
          <a:p>
            <a:r>
              <a:rPr lang="en-GB" sz="2400" dirty="0">
                <a:latin typeface="Century Gothic"/>
                <a:ea typeface="+mn-lt"/>
                <a:cs typeface="+mn-lt"/>
              </a:rPr>
              <a:t>• referrals to other support if needed </a:t>
            </a:r>
            <a:endParaRPr lang="en-US"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To book an appointment, email Ellie Bland: ellie.bland@openroad.org.uk</a:t>
            </a:r>
            <a:endParaRPr lang="en-US">
              <a:latin typeface="Century Gothic"/>
            </a:endParaRPr>
          </a:p>
        </p:txBody>
      </p:sp>
      <p:pic>
        <p:nvPicPr>
          <p:cNvPr id="5" name="Picture 4" descr="A red and white logo&#10;&#10;AI-generated content may be incorrect.">
            <a:extLst>
              <a:ext uri="{FF2B5EF4-FFF2-40B4-BE49-F238E27FC236}">
                <a16:creationId xmlns:a16="http://schemas.microsoft.com/office/drawing/2014/main" id="{BC5E839E-2836-E630-CED9-1CBFE34D251C}"/>
              </a:ext>
            </a:extLst>
          </p:cNvPr>
          <p:cNvPicPr>
            <a:picLocks noChangeAspect="1"/>
          </p:cNvPicPr>
          <p:nvPr/>
        </p:nvPicPr>
        <p:blipFill>
          <a:blip r:embed="rId4"/>
          <a:stretch>
            <a:fillRect/>
          </a:stretch>
        </p:blipFill>
        <p:spPr>
          <a:xfrm>
            <a:off x="11891962" y="4486275"/>
            <a:ext cx="4748212" cy="2000250"/>
          </a:xfrm>
          <a:prstGeom prst="rect">
            <a:avLst/>
          </a:prstGeom>
        </p:spPr>
      </p:pic>
    </p:spTree>
    <p:extLst>
      <p:ext uri="{BB962C8B-B14F-4D97-AF65-F5344CB8AC3E}">
        <p14:creationId xmlns:p14="http://schemas.microsoft.com/office/powerpoint/2010/main" val="1800332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EC0661EF-8CED-EA4F-416C-7F525E8BBEB2}"/>
              </a:ext>
            </a:extLst>
          </p:cNvPr>
          <p:cNvSpPr txBox="1"/>
          <p:nvPr/>
        </p:nvSpPr>
        <p:spPr>
          <a:xfrm>
            <a:off x="566738" y="859631"/>
            <a:ext cx="13610835" cy="9166612"/>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cs typeface="Calibri"/>
              </a:rPr>
              <a:t>Conflicts within the society </a:t>
            </a:r>
          </a:p>
          <a:p>
            <a:pPr marL="571500" indent="-571500">
              <a:lnSpc>
                <a:spcPct val="200000"/>
              </a:lnSpc>
              <a:buFont typeface="Arial"/>
              <a:buChar char="•"/>
            </a:pPr>
            <a:r>
              <a:rPr lang="en-US" sz="2000" dirty="0">
                <a:latin typeface="Century Gothic"/>
                <a:ea typeface="+mn-lt"/>
                <a:cs typeface="+mn-lt"/>
              </a:rPr>
              <a:t>• If any conflicts or disagreements arise between society members and/or exec members, we encourage internal mediation as a first resort</a:t>
            </a:r>
            <a:endParaRPr lang="en-US" sz="2000" dirty="0">
              <a:latin typeface="Century Gothic"/>
              <a:ea typeface="+mn-lt"/>
              <a:cs typeface="Calibri"/>
            </a:endParaRPr>
          </a:p>
          <a:p>
            <a:pPr marL="571500" indent="-571500">
              <a:lnSpc>
                <a:spcPct val="200000"/>
              </a:lnSpc>
              <a:buFont typeface="Arial"/>
              <a:buChar char="•"/>
            </a:pPr>
            <a:r>
              <a:rPr lang="en-US" sz="2000" dirty="0">
                <a:latin typeface="Century Gothic"/>
                <a:ea typeface="+mn-lt"/>
                <a:cs typeface="+mn-lt"/>
              </a:rPr>
              <a:t>• </a:t>
            </a:r>
            <a:r>
              <a:rPr lang="en-US" sz="2000" b="1" dirty="0">
                <a:latin typeface="Century Gothic"/>
                <a:ea typeface="+mn-lt"/>
                <a:cs typeface="+mn-lt"/>
              </a:rPr>
              <a:t>Advice for mediation:</a:t>
            </a:r>
            <a:endParaRPr lang="en-US" sz="2000" b="1">
              <a:latin typeface="Century Gothic"/>
              <a:ea typeface="+mn-lt"/>
              <a:cs typeface="Calibri"/>
            </a:endParaRPr>
          </a:p>
          <a:p>
            <a:pPr marL="571500" indent="-571500">
              <a:lnSpc>
                <a:spcPct val="200000"/>
              </a:lnSpc>
              <a:buFont typeface="Arial"/>
              <a:buChar char="•"/>
            </a:pPr>
            <a:r>
              <a:rPr lang="en-US" sz="2000" dirty="0">
                <a:latin typeface="Century Gothic"/>
                <a:ea typeface="+mn-lt"/>
                <a:cs typeface="+mn-lt"/>
              </a:rPr>
              <a:t>• Lead with compassion – check in to see how people are doing, signpost to additional support if needed</a:t>
            </a:r>
            <a:endParaRPr lang="en-US" sz="2000" dirty="0">
              <a:latin typeface="Century Gothic"/>
              <a:ea typeface="+mn-lt"/>
              <a:cs typeface="Calibri"/>
            </a:endParaRPr>
          </a:p>
          <a:p>
            <a:pPr marL="571500" indent="-571500">
              <a:lnSpc>
                <a:spcPct val="200000"/>
              </a:lnSpc>
              <a:buFont typeface="Arial"/>
              <a:buChar char="•"/>
            </a:pPr>
            <a:r>
              <a:rPr lang="en-US" sz="2000">
                <a:latin typeface="Century Gothic"/>
                <a:ea typeface="+mn-lt"/>
                <a:cs typeface="+mn-lt"/>
              </a:rPr>
              <a:t>• Be respectful and open-minded to people’s situations when discussing concerns</a:t>
            </a:r>
            <a:endParaRPr lang="en-US" sz="2000" err="1">
              <a:latin typeface="Century Gothic"/>
              <a:ea typeface="+mn-lt"/>
              <a:cs typeface="Calibri"/>
            </a:endParaRPr>
          </a:p>
          <a:p>
            <a:pPr marL="571500" indent="-571500">
              <a:lnSpc>
                <a:spcPct val="200000"/>
              </a:lnSpc>
              <a:buFont typeface="Arial"/>
              <a:buChar char="•"/>
            </a:pPr>
            <a:r>
              <a:rPr lang="en-US" sz="2000" dirty="0">
                <a:latin typeface="Century Gothic"/>
                <a:ea typeface="+mn-lt"/>
                <a:cs typeface="+mn-lt"/>
              </a:rPr>
              <a:t>• Avoid accusatory language or placing blame – focus on active listening and problem-solving</a:t>
            </a:r>
            <a:endParaRPr lang="en-US" sz="2000" dirty="0">
              <a:latin typeface="Century Gothic"/>
              <a:ea typeface="+mn-lt"/>
              <a:cs typeface="Calibri"/>
            </a:endParaRPr>
          </a:p>
          <a:p>
            <a:pPr marL="571500" indent="-571500">
              <a:lnSpc>
                <a:spcPct val="200000"/>
              </a:lnSpc>
              <a:buFont typeface="Arial"/>
              <a:buChar char="•"/>
            </a:pPr>
            <a:r>
              <a:rPr lang="en-US" sz="2000" dirty="0">
                <a:latin typeface="Century Gothic"/>
                <a:ea typeface="+mn-lt"/>
                <a:cs typeface="+mn-lt"/>
              </a:rPr>
              <a:t>• If there are concerns about how someone is performing in their exec role, discuss expectations and mutually work out a plan to improve</a:t>
            </a:r>
            <a:endParaRPr lang="en-US" sz="2000" dirty="0">
              <a:latin typeface="Century Gothic"/>
              <a:ea typeface="+mn-lt"/>
              <a:cs typeface="Calibri"/>
            </a:endParaRPr>
          </a:p>
          <a:p>
            <a:pPr marL="571500" indent="-571500">
              <a:lnSpc>
                <a:spcPct val="200000"/>
              </a:lnSpc>
              <a:buFont typeface="Arial"/>
              <a:buChar char="•"/>
            </a:pPr>
            <a:r>
              <a:rPr lang="en-US" sz="2000" dirty="0">
                <a:latin typeface="Century Gothic"/>
                <a:ea typeface="+mn-lt"/>
                <a:cs typeface="+mn-lt"/>
              </a:rPr>
              <a:t>• If internal mediation is ineffective, those with the conflict can go to the VP Welfare, VP Student Experience and/or the Societies team to try and resolve the issue or escalate if needed</a:t>
            </a:r>
            <a:endParaRPr lang="en-US" sz="2000">
              <a:latin typeface="Century Gothic"/>
              <a:ea typeface="+mn-lt"/>
              <a:cs typeface="Calibri"/>
            </a:endParaRPr>
          </a:p>
          <a:p>
            <a:pPr>
              <a:lnSpc>
                <a:spcPts val="9119"/>
              </a:lnSpc>
            </a:pPr>
            <a:endParaRPr lang="en-US" sz="4400" dirty="0">
              <a:latin typeface="Century Gothic"/>
              <a:ea typeface="+mn-lt"/>
              <a:cs typeface="+mn-lt"/>
            </a:endParaRPr>
          </a:p>
          <a:p>
            <a:pPr marL="342900" indent="-342900">
              <a:buFont typeface="Arial"/>
            </a:pPr>
            <a:endParaRPr lang="en-US" sz="2000" b="1">
              <a:latin typeface="Century Gothic"/>
              <a:ea typeface="+mn-lt"/>
              <a:cs typeface="+mn-lt"/>
            </a:endParaRPr>
          </a:p>
          <a:p>
            <a:pPr marL="457200" indent="-285750">
              <a:buFont typeface="Arial,Sans-Serif"/>
            </a:pPr>
            <a:endParaRPr lang="en-US" sz="2400">
              <a:latin typeface="Calibri"/>
              <a:ea typeface="+mn-lt"/>
              <a:cs typeface="+mn-lt"/>
            </a:endParaRPr>
          </a:p>
        </p:txBody>
      </p:sp>
    </p:spTree>
    <p:extLst>
      <p:ext uri="{BB962C8B-B14F-4D97-AF65-F5344CB8AC3E}">
        <p14:creationId xmlns:p14="http://schemas.microsoft.com/office/powerpoint/2010/main" val="3675413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3B773E8F-90DD-B274-7607-4CE9567EBC9A}"/>
              </a:ext>
            </a:extLst>
          </p:cNvPr>
          <p:cNvSpPr txBox="1"/>
          <p:nvPr/>
        </p:nvSpPr>
        <p:spPr>
          <a:xfrm>
            <a:off x="623888" y="488156"/>
            <a:ext cx="13610835" cy="941539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cs typeface="Calibri"/>
              </a:rPr>
              <a:t>COMPLAINTS PROCEDURE</a:t>
            </a:r>
            <a:r>
              <a:rPr lang="en-US" sz="3600" b="1" dirty="0">
                <a:latin typeface="Century Gothic"/>
                <a:ea typeface="+mn-lt"/>
                <a:cs typeface="+mn-lt"/>
              </a:rPr>
              <a:t> </a:t>
            </a:r>
            <a:endParaRPr lang="en-US" b="1" dirty="0">
              <a:latin typeface="Century Gothic"/>
              <a:ea typeface="Calibri"/>
              <a:cs typeface="Calibri"/>
            </a:endParaRPr>
          </a:p>
          <a:p>
            <a:r>
              <a:rPr lang="en-US" sz="2800" dirty="0">
                <a:latin typeface="Century Gothic"/>
                <a:ea typeface="+mn-lt"/>
                <a:cs typeface="+mn-lt"/>
              </a:rPr>
              <a:t>If you have been made aware of any internal issues or complaints within your society that you feel cannot be addressed by the committee, please email susouthend@essex.ac.uk and we will deal with the issue in confidence.</a:t>
            </a:r>
            <a:endParaRPr lang="en-US" sz="2800" dirty="0">
              <a:ea typeface="Calibri"/>
              <a:cs typeface="Calibri"/>
            </a:endParaRPr>
          </a:p>
          <a:p>
            <a:endParaRPr lang="en-US" sz="2800" dirty="0">
              <a:latin typeface="Wingdings"/>
              <a:ea typeface="Calibri"/>
              <a:cs typeface="Calibri"/>
              <a:sym typeface="Wingdings"/>
            </a:endParaRPr>
          </a:p>
          <a:p>
            <a:r>
              <a:rPr lang="en-US" sz="2800" dirty="0">
                <a:latin typeface="Century Gothic"/>
                <a:ea typeface="+mn-lt"/>
                <a:cs typeface="+mn-lt"/>
              </a:rPr>
              <a:t>Please ensure that your members know they can also contact us/ the VP welfare or the VP experience  directly if they would like to make a complaint or report an issue.</a:t>
            </a:r>
            <a:endParaRPr lang="en-US" sz="2800" dirty="0">
              <a:ea typeface="Calibri"/>
              <a:cs typeface="Calibri"/>
            </a:endParaRPr>
          </a:p>
          <a:p>
            <a:endParaRPr lang="en-US" sz="2800" dirty="0">
              <a:latin typeface="Wingdings"/>
              <a:ea typeface="Calibri"/>
              <a:cs typeface="Calibri"/>
              <a:sym typeface="Wingdings"/>
            </a:endParaRPr>
          </a:p>
          <a:p>
            <a:r>
              <a:rPr lang="en-US" sz="2400" dirty="0">
                <a:solidFill>
                  <a:srgbClr val="000000"/>
                </a:solidFill>
                <a:latin typeface="Century Gothic"/>
                <a:ea typeface="+mn-lt"/>
                <a:cs typeface="+mn-lt"/>
              </a:rPr>
              <a:t>If you wish to complain about the </a:t>
            </a:r>
            <a:r>
              <a:rPr lang="en-US" sz="2400" dirty="0" err="1">
                <a:solidFill>
                  <a:srgbClr val="000000"/>
                </a:solidFill>
                <a:latin typeface="Century Gothic"/>
                <a:ea typeface="+mn-lt"/>
                <a:cs typeface="+mn-lt"/>
              </a:rPr>
              <a:t>behaviour</a:t>
            </a:r>
            <a:r>
              <a:rPr lang="en-US" sz="2400" dirty="0">
                <a:solidFill>
                  <a:srgbClr val="000000"/>
                </a:solidFill>
                <a:latin typeface="Century Gothic"/>
                <a:ea typeface="+mn-lt"/>
                <a:cs typeface="+mn-lt"/>
              </a:rPr>
              <a:t> of another student that may be in breach of the University’s Code of Student Conduct you can either:</a:t>
            </a:r>
          </a:p>
          <a:p>
            <a:r>
              <a:rPr lang="en-US" sz="2400">
                <a:solidFill>
                  <a:srgbClr val="000000"/>
                </a:solidFill>
                <a:latin typeface="Century Gothic"/>
                <a:ea typeface="+mn-lt"/>
                <a:cs typeface="+mn-lt"/>
              </a:rPr>
              <a:t>• Report a concern through Report &amp; Support</a:t>
            </a:r>
          </a:p>
          <a:p>
            <a:r>
              <a:rPr lang="en-US" sz="2400" dirty="0">
                <a:solidFill>
                  <a:srgbClr val="000000"/>
                </a:solidFill>
                <a:latin typeface="Century Gothic"/>
                <a:ea typeface="+mn-lt"/>
                <a:cs typeface="+mn-lt"/>
              </a:rPr>
              <a:t>• Complete a Student Conduct Incident Report</a:t>
            </a:r>
          </a:p>
          <a:p>
            <a:endParaRPr lang="en-US" sz="2400" dirty="0">
              <a:solidFill>
                <a:srgbClr val="000000"/>
              </a:solidFill>
              <a:latin typeface="Century Gothic"/>
              <a:ea typeface="+mn-lt"/>
              <a:cs typeface="+mn-lt"/>
            </a:endParaRPr>
          </a:p>
          <a:p>
            <a:r>
              <a:rPr lang="en-US" sz="2400" dirty="0">
                <a:solidFill>
                  <a:srgbClr val="000000"/>
                </a:solidFill>
                <a:latin typeface="Century Gothic"/>
                <a:ea typeface="+mn-lt"/>
                <a:cs typeface="+mn-lt"/>
              </a:rPr>
              <a:t>SU Advice (suadvice@essex.ac.uk) can help with either of these options</a:t>
            </a:r>
          </a:p>
          <a:p>
            <a:endParaRPr lang="en-US" sz="2400" dirty="0">
              <a:solidFill>
                <a:srgbClr val="000000"/>
              </a:solidFill>
              <a:latin typeface="Century Gothic"/>
              <a:ea typeface="+mn-lt"/>
              <a:cs typeface="+mn-lt"/>
            </a:endParaRPr>
          </a:p>
          <a:p>
            <a:r>
              <a:rPr lang="en-US" sz="2400" dirty="0">
                <a:solidFill>
                  <a:srgbClr val="000000"/>
                </a:solidFill>
                <a:latin typeface="Century Gothic"/>
                <a:ea typeface="+mn-lt"/>
                <a:cs typeface="+mn-lt"/>
              </a:rPr>
              <a:t>Complaints about the SU can also be raised through the SU Complaints </a:t>
            </a:r>
            <a:r>
              <a:rPr lang="en-US" sz="2400" dirty="0" err="1">
                <a:solidFill>
                  <a:srgbClr val="000000"/>
                </a:solidFill>
                <a:latin typeface="Century Gothic"/>
                <a:ea typeface="+mn-lt"/>
                <a:cs typeface="+mn-lt"/>
              </a:rPr>
              <a:t>ProcedureSee</a:t>
            </a:r>
          </a:p>
          <a:p>
            <a:endParaRPr lang="en-US" sz="2400" dirty="0">
              <a:solidFill>
                <a:srgbClr val="000000"/>
              </a:solidFill>
              <a:latin typeface="Century Gothic"/>
              <a:ea typeface="+mn-lt"/>
              <a:cs typeface="+mn-lt"/>
            </a:endParaRPr>
          </a:p>
          <a:p>
            <a:r>
              <a:rPr lang="en-US" sz="2400" dirty="0">
                <a:solidFill>
                  <a:srgbClr val="000000"/>
                </a:solidFill>
                <a:latin typeface="Century Gothic"/>
                <a:ea typeface="+mn-lt"/>
                <a:cs typeface="+mn-lt"/>
              </a:rPr>
              <a:t> something, say something!</a:t>
            </a:r>
            <a:endParaRPr lang="en-US" sz="2400" dirty="0">
              <a:latin typeface="Century Gothic"/>
            </a:endParaRPr>
          </a:p>
          <a:p>
            <a:endParaRPr lang="en-US" sz="2800" dirty="0">
              <a:latin typeface="Century Gothic"/>
              <a:ea typeface="+mn-lt"/>
              <a:cs typeface="+mn-lt"/>
            </a:endParaRPr>
          </a:p>
          <a:p>
            <a:pPr marL="342900" indent="-342900">
              <a:buFont typeface="Arial"/>
            </a:pPr>
            <a:endParaRPr lang="en-US" sz="2000" b="1" dirty="0">
              <a:latin typeface="Century Gothic"/>
              <a:ea typeface="+mn-lt"/>
              <a:cs typeface="+mn-lt"/>
            </a:endParaRPr>
          </a:p>
          <a:p>
            <a:pPr marL="457200" indent="-285750">
              <a:buFont typeface="Arial,Sans-Serif"/>
            </a:pPr>
            <a:endParaRPr lang="en-US" sz="2400" dirty="0">
              <a:latin typeface="Calibri"/>
              <a:ea typeface="+mn-lt"/>
              <a:cs typeface="+mn-lt"/>
            </a:endParaRPr>
          </a:p>
        </p:txBody>
      </p:sp>
    </p:spTree>
    <p:extLst>
      <p:ext uri="{BB962C8B-B14F-4D97-AF65-F5344CB8AC3E}">
        <p14:creationId xmlns:p14="http://schemas.microsoft.com/office/powerpoint/2010/main" val="26890101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6634399C-E099-EC41-B97F-33042A9EA040}"/>
              </a:ext>
            </a:extLst>
          </p:cNvPr>
          <p:cNvSpPr txBox="1"/>
          <p:nvPr/>
        </p:nvSpPr>
        <p:spPr>
          <a:xfrm>
            <a:off x="595313" y="645319"/>
            <a:ext cx="11224822" cy="8499385"/>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ea typeface="Calibri"/>
                <a:cs typeface="Calibri"/>
              </a:rPr>
              <a:t>LOOK OUT FOR YOUR MEMBERS </a:t>
            </a:r>
          </a:p>
          <a:p>
            <a:pPr marL="342900" indent="-342900">
              <a:buFont typeface="Arial"/>
              <a:buChar char="•"/>
            </a:pPr>
            <a:r>
              <a:rPr lang="en-US" sz="2400" b="1">
                <a:latin typeface="Century Gothic"/>
                <a:ea typeface="+mn-lt"/>
                <a:cs typeface="+mn-lt"/>
              </a:rPr>
              <a:t>Ensure everyone feels welcome</a:t>
            </a:r>
            <a:r>
              <a:rPr lang="en-US" sz="2400">
                <a:latin typeface="Century Gothic"/>
                <a:ea typeface="+mn-lt"/>
                <a:cs typeface="+mn-lt"/>
              </a:rPr>
              <a:t> and included in your club. Make a big effort at the start of the year to integrate new members and include them in training/activities and events. </a:t>
            </a:r>
            <a:endParaRPr lang="en-US" sz="2400">
              <a:latin typeface="Century Gothic"/>
              <a:ea typeface="Calibri"/>
              <a:cs typeface="Calibri"/>
            </a:endParaRPr>
          </a:p>
          <a:p>
            <a:pPr marL="342900" indent="-342900">
              <a:buFont typeface="Arial"/>
              <a:buChar char="•"/>
            </a:pPr>
            <a:endParaRPr lang="en-US" sz="2400">
              <a:latin typeface="Century Gothic"/>
              <a:ea typeface="Calibri"/>
              <a:cs typeface="Calibri"/>
            </a:endParaRPr>
          </a:p>
          <a:p>
            <a:pPr marL="342900" indent="-342900">
              <a:buFont typeface="Arial"/>
              <a:buChar char="•"/>
            </a:pPr>
            <a:r>
              <a:rPr lang="en-US" sz="2400" b="1">
                <a:latin typeface="Century Gothic"/>
                <a:ea typeface="+mn-lt"/>
                <a:cs typeface="+mn-lt"/>
              </a:rPr>
              <a:t>Identify changes in the </a:t>
            </a:r>
            <a:r>
              <a:rPr lang="en-US" sz="2400" b="1" dirty="0" err="1">
                <a:latin typeface="Century Gothic"/>
                <a:ea typeface="+mn-lt"/>
                <a:cs typeface="+mn-lt"/>
              </a:rPr>
              <a:t>behaviour</a:t>
            </a:r>
            <a:r>
              <a:rPr lang="en-US" sz="2400">
                <a:latin typeface="Century Gothic"/>
                <a:ea typeface="+mn-lt"/>
                <a:cs typeface="+mn-lt"/>
              </a:rPr>
              <a:t> of your members. If you notice your members are acting differently or becoming withdrawn, check-in with them. Ask them if they are ok and offer them support.</a:t>
            </a:r>
            <a:endParaRPr lang="en-US" sz="2400">
              <a:latin typeface="Century Gothic"/>
            </a:endParaRPr>
          </a:p>
          <a:p>
            <a:pPr marL="342900" indent="-342900">
              <a:buFont typeface="Arial"/>
              <a:buChar char="•"/>
            </a:pPr>
            <a:endParaRPr lang="en-US" sz="2400">
              <a:latin typeface="Century Gothic"/>
              <a:ea typeface="Calibri"/>
              <a:cs typeface="Calibri"/>
            </a:endParaRPr>
          </a:p>
          <a:p>
            <a:pPr marL="342900" indent="-342900">
              <a:buFont typeface="Arial"/>
              <a:buChar char="•"/>
            </a:pPr>
            <a:r>
              <a:rPr lang="en-US" sz="2400">
                <a:latin typeface="Century Gothic"/>
                <a:ea typeface="+mn-lt"/>
                <a:cs typeface="+mn-lt"/>
              </a:rPr>
              <a:t>Encourage your members to use free, </a:t>
            </a:r>
            <a:r>
              <a:rPr lang="en-US" sz="2400" b="1">
                <a:latin typeface="Century Gothic"/>
                <a:ea typeface="+mn-lt"/>
                <a:cs typeface="+mn-lt"/>
              </a:rPr>
              <a:t>confidential support services. </a:t>
            </a:r>
            <a:endParaRPr lang="en-US" sz="2400" b="1">
              <a:latin typeface="Century Gothic"/>
              <a:ea typeface="Calibri"/>
              <a:cs typeface="Calibri"/>
            </a:endParaRPr>
          </a:p>
          <a:p>
            <a:pPr marL="342900" indent="-342900">
              <a:buFont typeface="Arial"/>
              <a:buChar char="•"/>
            </a:pPr>
            <a:endParaRPr lang="en-US" sz="2400">
              <a:latin typeface="Century Gothic"/>
              <a:ea typeface="Calibri"/>
              <a:cs typeface="Calibri"/>
            </a:endParaRPr>
          </a:p>
          <a:p>
            <a:pPr marL="342900" indent="-342900">
              <a:buFont typeface="Arial"/>
              <a:buChar char="•"/>
            </a:pPr>
            <a:r>
              <a:rPr lang="en-US" sz="2400" b="1">
                <a:latin typeface="Century Gothic"/>
                <a:ea typeface="+mn-lt"/>
                <a:cs typeface="+mn-lt"/>
              </a:rPr>
              <a:t>Share your knowledge of the University and local area! </a:t>
            </a:r>
            <a:r>
              <a:rPr lang="en-US" sz="2400">
                <a:latin typeface="Century Gothic"/>
                <a:ea typeface="+mn-lt"/>
                <a:cs typeface="+mn-lt"/>
              </a:rPr>
              <a:t>Particularly helpful to new students. Show them SU Advice, Student Support, good study spaces, where the launderette is and how to use it, nice places to eat/drink, things to see.</a:t>
            </a:r>
            <a:endParaRPr lang="en-US" sz="2400">
              <a:ea typeface="Calibri"/>
              <a:cs typeface="Calibri"/>
            </a:endParaRPr>
          </a:p>
          <a:p>
            <a:pPr>
              <a:lnSpc>
                <a:spcPct val="150000"/>
              </a:lnSpc>
            </a:pPr>
            <a:endParaRPr lang="en-US" sz="2400">
              <a:latin typeface="Century Gothic"/>
              <a:ea typeface="+mn-lt"/>
              <a:cs typeface="+mn-lt"/>
            </a:endParaRPr>
          </a:p>
          <a:p>
            <a:pPr>
              <a:lnSpc>
                <a:spcPts val="9119"/>
              </a:lnSpc>
            </a:pPr>
            <a:endParaRPr lang="en-US" sz="4400">
              <a:latin typeface="esu v2"/>
              <a:ea typeface="+mn-lt"/>
              <a:cs typeface="+mn-lt"/>
            </a:endParaRPr>
          </a:p>
          <a:p>
            <a:pPr marL="457200" indent="-285750">
              <a:buFont typeface="Arial,Sans-Serif"/>
            </a:pPr>
            <a:endParaRPr lang="en-US" sz="2400">
              <a:latin typeface="Calibri"/>
              <a:ea typeface="+mn-lt"/>
              <a:cs typeface="+mn-lt"/>
            </a:endParaRPr>
          </a:p>
        </p:txBody>
      </p:sp>
    </p:spTree>
    <p:extLst>
      <p:ext uri="{BB962C8B-B14F-4D97-AF65-F5344CB8AC3E}">
        <p14:creationId xmlns:p14="http://schemas.microsoft.com/office/powerpoint/2010/main" val="583934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4869EFE6-376C-9B76-CFAB-39C7F87B094E}"/>
              </a:ext>
            </a:extLst>
          </p:cNvPr>
          <p:cNvSpPr txBox="1"/>
          <p:nvPr/>
        </p:nvSpPr>
        <p:spPr>
          <a:xfrm>
            <a:off x="2024063" y="988219"/>
            <a:ext cx="12539272" cy="7689284"/>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ea typeface="Calibri"/>
                <a:cs typeface="Calibri"/>
              </a:rPr>
              <a:t>LOOK OUT FOR YOUR MEMBERS </a:t>
            </a:r>
          </a:p>
          <a:p>
            <a:pPr marL="342900" indent="-342900">
              <a:buFont typeface="Arial"/>
              <a:buChar char="•"/>
            </a:pPr>
            <a:r>
              <a:rPr lang="en-US" sz="2400" b="1">
                <a:latin typeface="Century Gothic"/>
                <a:ea typeface="+mn-lt"/>
                <a:cs typeface="+mn-lt"/>
              </a:rPr>
              <a:t>International students </a:t>
            </a:r>
            <a:r>
              <a:rPr lang="en-US" sz="2400">
                <a:latin typeface="Century Gothic"/>
                <a:ea typeface="+mn-lt"/>
                <a:cs typeface="+mn-lt"/>
              </a:rPr>
              <a:t>– They may still be learning the language or feeling homesick. Sport activity can be a huge comfort for them.</a:t>
            </a:r>
            <a:endParaRPr lang="en-US" sz="2400">
              <a:latin typeface="Century Gothic"/>
              <a:ea typeface="Calibri"/>
              <a:cs typeface="Calibri"/>
            </a:endParaRPr>
          </a:p>
          <a:p>
            <a:pPr marL="342900" indent="-342900">
              <a:buFont typeface="Arial"/>
              <a:buChar char="•"/>
            </a:pPr>
            <a:endParaRPr lang="en-US" sz="2400">
              <a:latin typeface="Century Gothic"/>
              <a:ea typeface="+mn-lt"/>
              <a:cs typeface="+mn-lt"/>
            </a:endParaRPr>
          </a:p>
          <a:p>
            <a:pPr marL="342900" indent="-342900">
              <a:buFont typeface="Arial"/>
              <a:buChar char="•"/>
            </a:pPr>
            <a:r>
              <a:rPr lang="en-US" sz="2400" b="1">
                <a:latin typeface="Century Gothic"/>
                <a:ea typeface="+mn-lt"/>
                <a:cs typeface="+mn-lt"/>
              </a:rPr>
              <a:t>Under 18’s</a:t>
            </a:r>
            <a:r>
              <a:rPr lang="en-US" sz="2400">
                <a:latin typeface="Century Gothic"/>
                <a:ea typeface="+mn-lt"/>
                <a:cs typeface="+mn-lt"/>
              </a:rPr>
              <a:t> – Some students at the University under 18 years old. Be considerate that they are very young and away from home. Remember legally they may not be able to do things </a:t>
            </a:r>
            <a:r>
              <a:rPr lang="en-US" sz="2400">
                <a:latin typeface="Century Gothic"/>
                <a:ea typeface="Calibri"/>
                <a:cs typeface="Calibri"/>
              </a:rPr>
              <a:t>everyone</a:t>
            </a:r>
            <a:r>
              <a:rPr lang="en-US" sz="2400">
                <a:latin typeface="Century Gothic"/>
                <a:ea typeface="+mn-lt"/>
                <a:cs typeface="+mn-lt"/>
              </a:rPr>
              <a:t> else can! University safeguarding practice applies to under 18’s.</a:t>
            </a:r>
            <a:endParaRPr lang="en-US" sz="2400">
              <a:latin typeface="Calibri"/>
              <a:ea typeface="+mn-lt"/>
              <a:cs typeface="+mn-lt"/>
            </a:endParaRPr>
          </a:p>
          <a:p>
            <a:pPr marL="342900" indent="-342900">
              <a:buFont typeface="Arial"/>
              <a:buChar char="•"/>
            </a:pPr>
            <a:endParaRPr lang="en-US" sz="2400">
              <a:latin typeface="Century Gothic"/>
              <a:ea typeface="+mn-lt"/>
              <a:cs typeface="+mn-lt"/>
            </a:endParaRPr>
          </a:p>
          <a:p>
            <a:pPr marL="342900" indent="-342900">
              <a:buFont typeface="Arial"/>
              <a:buChar char="•"/>
            </a:pPr>
            <a:r>
              <a:rPr lang="en-US" sz="2400">
                <a:latin typeface="Century Gothic"/>
                <a:ea typeface="+mn-lt"/>
                <a:cs typeface="+mn-lt"/>
              </a:rPr>
              <a:t>All departments at the University have </a:t>
            </a:r>
            <a:r>
              <a:rPr lang="en-US" sz="2400" b="1">
                <a:latin typeface="Century Gothic"/>
                <a:ea typeface="+mn-lt"/>
                <a:cs typeface="+mn-lt"/>
              </a:rPr>
              <a:t>Designated Safeguarding Officers </a:t>
            </a:r>
            <a:r>
              <a:rPr lang="en-US" sz="2400">
                <a:latin typeface="Century Gothic"/>
                <a:ea typeface="+mn-lt"/>
                <a:cs typeface="+mn-lt"/>
              </a:rPr>
              <a:t>(DSO’s) as part of </a:t>
            </a:r>
            <a:r>
              <a:rPr lang="en-US" sz="2400">
                <a:latin typeface="Century Gothic"/>
                <a:ea typeface="+mn-lt"/>
                <a:cs typeface="+mn-lt"/>
                <a:hlinkClick r:id="rId4"/>
              </a:rPr>
              <a:t>University Safeguarding measures</a:t>
            </a:r>
            <a:r>
              <a:rPr lang="en-US" sz="2400">
                <a:latin typeface="Century Gothic"/>
                <a:ea typeface="+mn-lt"/>
                <a:cs typeface="+mn-lt"/>
              </a:rPr>
              <a:t>. This includes the Students’ Union. If you are ever concerned about one of your members, you can also contact </a:t>
            </a:r>
            <a:r>
              <a:rPr lang="en-US" sz="2400" err="1">
                <a:latin typeface="Century Gothic"/>
                <a:ea typeface="+mn-lt"/>
                <a:cs typeface="+mn-lt"/>
              </a:rPr>
              <a:t>th</a:t>
            </a:r>
            <a:r>
              <a:rPr lang="en-US" sz="2400">
                <a:latin typeface="Century Gothic"/>
                <a:ea typeface="+mn-lt"/>
                <a:cs typeface="+mn-lt"/>
              </a:rPr>
              <a:t> DSO'S: </a:t>
            </a:r>
            <a:r>
              <a:rPr lang="en-US" sz="2400">
                <a:latin typeface="Century Gothic"/>
                <a:ea typeface="+mn-lt"/>
                <a:cs typeface="+mn-lt"/>
                <a:hlinkClick r:id="rId5"/>
              </a:rPr>
              <a:t>Sian Lovesy</a:t>
            </a:r>
            <a:r>
              <a:rPr lang="en-US" sz="2400">
                <a:latin typeface="Century Gothic"/>
                <a:ea typeface="+mn-lt"/>
                <a:cs typeface="+mn-lt"/>
              </a:rPr>
              <a:t>, </a:t>
            </a:r>
            <a:r>
              <a:rPr lang="en-US" sz="2400">
                <a:latin typeface="Century Gothic"/>
                <a:ea typeface="+mn-lt"/>
                <a:cs typeface="+mn-lt"/>
                <a:hlinkClick r:id="rId6"/>
              </a:rPr>
              <a:t>Chris Moore</a:t>
            </a:r>
            <a:r>
              <a:rPr lang="en-US" sz="2400">
                <a:latin typeface="Century Gothic"/>
                <a:ea typeface="+mn-lt"/>
                <a:cs typeface="+mn-lt"/>
              </a:rPr>
              <a:t>. </a:t>
            </a:r>
            <a:endParaRPr lang="en-US" sz="2400">
              <a:latin typeface="Century Gothic"/>
              <a:ea typeface="Calibri"/>
              <a:cs typeface="Calibri"/>
            </a:endParaRPr>
          </a:p>
          <a:p>
            <a:pPr marL="342900" indent="-342900">
              <a:lnSpc>
                <a:spcPct val="150000"/>
              </a:lnSpc>
              <a:buFont typeface="Arial"/>
              <a:buChar char="•"/>
            </a:pPr>
            <a:endParaRPr lang="en-US" sz="2400">
              <a:latin typeface="Century Gothic"/>
              <a:ea typeface="+mn-lt"/>
              <a:cs typeface="+mn-lt"/>
            </a:endParaRPr>
          </a:p>
          <a:p>
            <a:pPr>
              <a:lnSpc>
                <a:spcPts val="9119"/>
              </a:lnSpc>
            </a:pPr>
            <a:endParaRPr lang="en-US" sz="4400">
              <a:latin typeface="esu v2"/>
              <a:ea typeface="+mn-lt"/>
              <a:cs typeface="+mn-lt"/>
            </a:endParaRPr>
          </a:p>
          <a:p>
            <a:pPr marL="457200" indent="-285750">
              <a:buFont typeface="Arial,Sans-Serif"/>
            </a:pPr>
            <a:endParaRPr lang="en-US" sz="2400">
              <a:latin typeface="Calibri"/>
              <a:ea typeface="+mn-lt"/>
              <a:cs typeface="+mn-lt"/>
            </a:endParaRPr>
          </a:p>
        </p:txBody>
      </p:sp>
    </p:spTree>
    <p:extLst>
      <p:ext uri="{BB962C8B-B14F-4D97-AF65-F5344CB8AC3E}">
        <p14:creationId xmlns:p14="http://schemas.microsoft.com/office/powerpoint/2010/main" val="418565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3503E5AD-DBF6-9061-6596-E1930859FB12}"/>
              </a:ext>
            </a:extLst>
          </p:cNvPr>
          <p:cNvSpPr txBox="1"/>
          <p:nvPr/>
        </p:nvSpPr>
        <p:spPr>
          <a:xfrm>
            <a:off x="366713" y="1016794"/>
            <a:ext cx="13610835" cy="1844095"/>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cs typeface="Calibri"/>
              </a:rPr>
              <a:t>SOCIAL MEDIA AND GROUP CHAT MODERATION</a:t>
            </a:r>
            <a:r>
              <a:rPr lang="en-US" sz="4400" b="1" dirty="0">
                <a:latin typeface="esu v2"/>
                <a:cs typeface="Calibri"/>
              </a:rPr>
              <a:t> </a:t>
            </a:r>
            <a:endParaRPr lang="en-US" b="1" dirty="0"/>
          </a:p>
          <a:p>
            <a:pPr marL="342900" indent="-342900">
              <a:buFont typeface="Arial"/>
            </a:pPr>
            <a:endParaRPr lang="en-US" sz="2000" b="1">
              <a:latin typeface="Century Gothic"/>
              <a:ea typeface="+mn-lt"/>
              <a:cs typeface="+mn-lt"/>
            </a:endParaRPr>
          </a:p>
          <a:p>
            <a:pPr marL="457200" indent="-285750">
              <a:buFont typeface="Arial,Sans-Serif"/>
            </a:pPr>
            <a:endParaRPr lang="en-US" sz="2400">
              <a:latin typeface="Calibri"/>
              <a:ea typeface="+mn-lt"/>
              <a:cs typeface="+mn-lt"/>
            </a:endParaRPr>
          </a:p>
        </p:txBody>
      </p:sp>
      <p:sp>
        <p:nvSpPr>
          <p:cNvPr id="3" name="TextBox 2">
            <a:extLst>
              <a:ext uri="{FF2B5EF4-FFF2-40B4-BE49-F238E27FC236}">
                <a16:creationId xmlns:a16="http://schemas.microsoft.com/office/drawing/2014/main" id="{6FC671CC-746F-28D6-9698-032DA6EA9FD4}"/>
              </a:ext>
            </a:extLst>
          </p:cNvPr>
          <p:cNvSpPr txBox="1"/>
          <p:nvPr/>
        </p:nvSpPr>
        <p:spPr>
          <a:xfrm>
            <a:off x="474849" y="2188509"/>
            <a:ext cx="16925644" cy="76636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en-GB" sz="2400" dirty="0">
                <a:solidFill>
                  <a:srgbClr val="000000"/>
                </a:solidFill>
                <a:latin typeface="Century Gothic"/>
                <a:ea typeface="Century Gothic"/>
                <a:cs typeface="Century Gothic"/>
              </a:rPr>
              <a:t>All group chats and Social Media are created and moderated my members of the committee and should abide by the following:</a:t>
            </a:r>
            <a:endParaRPr lang="en-US" dirty="0">
              <a:solidFill>
                <a:srgbClr val="000000"/>
              </a:solidFill>
              <a:latin typeface="Aptos" panose="02110004020202020204"/>
              <a:ea typeface="Century Gothic"/>
              <a:cs typeface="Century Gothic"/>
            </a:endParaRPr>
          </a:p>
          <a:p>
            <a:pPr marL="171450" indent="-171450">
              <a:buFont typeface="Arial"/>
              <a:buChar char="•"/>
            </a:pPr>
            <a:endParaRPr lang="en-GB" sz="2400" dirty="0">
              <a:solidFill>
                <a:srgbClr val="000000"/>
              </a:solidFill>
              <a:latin typeface="Century Gothic"/>
              <a:ea typeface="Century Gothic"/>
              <a:cs typeface="Century Gothic"/>
            </a:endParaRPr>
          </a:p>
          <a:p>
            <a:pPr marL="628650" lvl="1" indent="-171450">
              <a:buFont typeface="Arial"/>
              <a:buChar char="•"/>
            </a:pPr>
            <a:r>
              <a:rPr lang="en-GB" sz="2000" dirty="0">
                <a:solidFill>
                  <a:srgbClr val="000000"/>
                </a:solidFill>
                <a:latin typeface="Century Gothic"/>
                <a:ea typeface="Century Gothic"/>
                <a:cs typeface="Century Gothic"/>
              </a:rPr>
              <a:t> </a:t>
            </a:r>
            <a:r>
              <a:rPr lang="en-GB" sz="2000" b="1" dirty="0">
                <a:solidFill>
                  <a:srgbClr val="000000"/>
                </a:solidFill>
                <a:latin typeface="Century Gothic"/>
                <a:ea typeface="Century Gothic"/>
                <a:cs typeface="Century Gothic"/>
              </a:rPr>
              <a:t>Respect for All</a:t>
            </a:r>
            <a:endParaRPr lang="en-GB" sz="2000" b="1">
              <a:latin typeface="Century Gothic"/>
            </a:endParaRPr>
          </a:p>
          <a:p>
            <a:pPr lvl="1"/>
            <a:r>
              <a:rPr lang="en-GB" sz="2000" dirty="0">
                <a:solidFill>
                  <a:srgbClr val="000000"/>
                </a:solidFill>
                <a:latin typeface="Century Gothic"/>
                <a:ea typeface="Century Gothic"/>
                <a:cs typeface="Century Gothic"/>
              </a:rPr>
              <a:t>We treat each other with </a:t>
            </a:r>
            <a:r>
              <a:rPr lang="en-GB" sz="2000" dirty="0" err="1">
                <a:solidFill>
                  <a:srgbClr val="000000"/>
                </a:solidFill>
                <a:latin typeface="Century Gothic"/>
                <a:ea typeface="Century Gothic"/>
                <a:cs typeface="Century Gothic"/>
              </a:rPr>
              <a:t>repect</a:t>
            </a:r>
            <a:r>
              <a:rPr lang="en-GB" sz="2000" dirty="0">
                <a:solidFill>
                  <a:srgbClr val="000000"/>
                </a:solidFill>
                <a:latin typeface="Century Gothic"/>
                <a:ea typeface="Century Gothic"/>
                <a:cs typeface="Century Gothic"/>
              </a:rPr>
              <a:t> at all times</a:t>
            </a:r>
            <a:endParaRPr lang="en-GB" sz="2000" b="1" dirty="0">
              <a:solidFill>
                <a:srgbClr val="000000"/>
              </a:solidFill>
              <a:latin typeface="Century Gothic"/>
              <a:ea typeface="Century Gothic"/>
              <a:cs typeface="Century Gothic"/>
            </a:endParaRPr>
          </a:p>
          <a:p>
            <a:pPr marL="628650" lvl="1" indent="-171450">
              <a:buFont typeface="Arial"/>
              <a:buChar char="•"/>
            </a:pPr>
            <a:r>
              <a:rPr lang="en-GB" sz="2000" b="1" dirty="0">
                <a:solidFill>
                  <a:srgbClr val="000000"/>
                </a:solidFill>
                <a:latin typeface="Century Gothic"/>
                <a:ea typeface="Century Gothic"/>
                <a:cs typeface="Century Gothic"/>
              </a:rPr>
              <a:t>Confidentiality</a:t>
            </a:r>
          </a:p>
          <a:p>
            <a:pPr lvl="1"/>
            <a:r>
              <a:rPr lang="en-GB" sz="2000" dirty="0">
                <a:solidFill>
                  <a:srgbClr val="000000"/>
                </a:solidFill>
                <a:latin typeface="Century Gothic"/>
                <a:ea typeface="Century Gothic"/>
                <a:cs typeface="Century Gothic"/>
              </a:rPr>
              <a:t>Any personal information shared within the group, such as phone numbers, must remain private and not be shared with anyone outside the group.</a:t>
            </a:r>
          </a:p>
          <a:p>
            <a:pPr marL="628650" lvl="1" indent="-171450">
              <a:buFont typeface="Arial,Sans-Serif"/>
              <a:buChar char="•"/>
            </a:pPr>
            <a:r>
              <a:rPr lang="en-GB" sz="2000" b="1" dirty="0">
                <a:solidFill>
                  <a:srgbClr val="000000"/>
                </a:solidFill>
                <a:latin typeface="Century Gothic"/>
                <a:ea typeface="Century Gothic"/>
                <a:cs typeface="Century Gothic"/>
              </a:rPr>
              <a:t>Unacceptable behaviour</a:t>
            </a:r>
          </a:p>
          <a:p>
            <a:pPr lvl="1"/>
            <a:r>
              <a:rPr lang="en-GB" sz="2000" dirty="0">
                <a:solidFill>
                  <a:srgbClr val="000000"/>
                </a:solidFill>
                <a:latin typeface="Century Gothic"/>
                <a:ea typeface="Century Gothic"/>
                <a:cs typeface="Century Gothic"/>
              </a:rPr>
              <a:t>The following actions are not tolerated and may result in removal from the group:</a:t>
            </a:r>
          </a:p>
          <a:p>
            <a:pPr marL="1257300" lvl="2" indent="-342900">
              <a:buFont typeface="Arial"/>
              <a:buChar char="•"/>
            </a:pPr>
            <a:r>
              <a:rPr lang="en-GB" sz="2000" dirty="0">
                <a:solidFill>
                  <a:srgbClr val="000000"/>
                </a:solidFill>
                <a:latin typeface="Century Gothic"/>
                <a:ea typeface="Century Gothic"/>
                <a:cs typeface="Century Gothic"/>
              </a:rPr>
              <a:t>Making fun or embarrassing each other</a:t>
            </a:r>
          </a:p>
          <a:p>
            <a:pPr marL="1257300" lvl="2" indent="-342900">
              <a:buFont typeface="Arial"/>
              <a:buChar char="•"/>
            </a:pPr>
            <a:r>
              <a:rPr lang="en-GB" sz="2000" dirty="0">
                <a:solidFill>
                  <a:srgbClr val="000000"/>
                </a:solidFill>
                <a:latin typeface="Century Gothic"/>
                <a:ea typeface="Century Gothic"/>
                <a:cs typeface="Century Gothic"/>
              </a:rPr>
              <a:t>Using offensive, insulting, or abusive language</a:t>
            </a:r>
          </a:p>
          <a:p>
            <a:pPr marL="1257300" lvl="2" indent="-342900">
              <a:buFont typeface="Arial"/>
              <a:buChar char="•"/>
            </a:pPr>
            <a:r>
              <a:rPr lang="en-GB" sz="2000" dirty="0">
                <a:solidFill>
                  <a:srgbClr val="000000"/>
                </a:solidFill>
                <a:latin typeface="Century Gothic"/>
                <a:ea typeface="Century Gothic"/>
                <a:cs typeface="Century Gothic"/>
              </a:rPr>
              <a:t>Disrespecting other members (including the execs)</a:t>
            </a:r>
          </a:p>
          <a:p>
            <a:pPr marL="1257300" lvl="2" indent="-342900">
              <a:buFont typeface="Arial"/>
              <a:buChar char="•"/>
            </a:pPr>
            <a:r>
              <a:rPr lang="en-GB" sz="2000" dirty="0">
                <a:solidFill>
                  <a:srgbClr val="000000"/>
                </a:solidFill>
                <a:latin typeface="Century Gothic"/>
                <a:ea typeface="Century Gothic"/>
                <a:cs typeface="Century Gothic"/>
              </a:rPr>
              <a:t>Engaging in bullying, either individually or as a group, including:</a:t>
            </a:r>
          </a:p>
          <a:p>
            <a:pPr marL="1714500" lvl="3" indent="-342900">
              <a:buFont typeface="Arial"/>
              <a:buChar char="•"/>
            </a:pPr>
            <a:r>
              <a:rPr lang="en-GB" sz="2000" b="1" dirty="0">
                <a:solidFill>
                  <a:srgbClr val="000000"/>
                </a:solidFill>
                <a:latin typeface="Century Gothic"/>
              </a:rPr>
              <a:t>Verbal</a:t>
            </a:r>
            <a:r>
              <a:rPr lang="en-GB" sz="2000" dirty="0">
                <a:solidFill>
                  <a:srgbClr val="000000"/>
                </a:solidFill>
                <a:latin typeface="Century Gothic"/>
              </a:rPr>
              <a:t>: name calling, spreading rumours, teasing, or sarcasm</a:t>
            </a:r>
          </a:p>
          <a:p>
            <a:pPr marL="1714500" lvl="3" indent="-342900">
              <a:buFont typeface="Arial"/>
              <a:buChar char="•"/>
            </a:pPr>
            <a:r>
              <a:rPr lang="en-GB" sz="2000" b="1" dirty="0">
                <a:solidFill>
                  <a:srgbClr val="000000"/>
                </a:solidFill>
                <a:latin typeface="Century Gothic"/>
              </a:rPr>
              <a:t>Emotional: </a:t>
            </a:r>
            <a:r>
              <a:rPr lang="en-GB" sz="2000" dirty="0">
                <a:solidFill>
                  <a:srgbClr val="000000"/>
                </a:solidFill>
                <a:latin typeface="Century Gothic"/>
              </a:rPr>
              <a:t>ridiculing, humiliating, or excluding others.</a:t>
            </a:r>
          </a:p>
          <a:p>
            <a:pPr marL="1714500" lvl="3" indent="-342900">
              <a:buFont typeface="Arial"/>
              <a:buChar char="•"/>
            </a:pPr>
            <a:r>
              <a:rPr lang="en-GB" sz="2000" b="1" dirty="0">
                <a:solidFill>
                  <a:srgbClr val="000000"/>
                </a:solidFill>
                <a:latin typeface="Century Gothic"/>
              </a:rPr>
              <a:t>Sexual:</a:t>
            </a:r>
            <a:r>
              <a:rPr lang="en-GB" sz="2000" dirty="0">
                <a:solidFill>
                  <a:srgbClr val="000000"/>
                </a:solidFill>
                <a:latin typeface="Century Gothic"/>
              </a:rPr>
              <a:t> unwanted physical contact or verbal sexual abuse</a:t>
            </a:r>
          </a:p>
          <a:p>
            <a:pPr marL="1714500" lvl="3" indent="-342900">
              <a:buFont typeface="Arial"/>
              <a:buChar char="•"/>
            </a:pPr>
            <a:r>
              <a:rPr lang="en-GB" sz="2000" b="1" dirty="0">
                <a:solidFill>
                  <a:srgbClr val="000000"/>
                </a:solidFill>
                <a:latin typeface="Century Gothic"/>
              </a:rPr>
              <a:t>Digital:</a:t>
            </a:r>
            <a:r>
              <a:rPr lang="en-GB" sz="2000" dirty="0">
                <a:solidFill>
                  <a:srgbClr val="000000"/>
                </a:solidFill>
                <a:latin typeface="Century Gothic"/>
              </a:rPr>
              <a:t> sending unwelcome texts, calls, or online messages.</a:t>
            </a:r>
          </a:p>
          <a:p>
            <a:r>
              <a:rPr lang="en-GB" sz="2000" dirty="0">
                <a:solidFill>
                  <a:srgbClr val="000000"/>
                </a:solidFill>
                <a:latin typeface="Century Gothic"/>
              </a:rPr>
              <a:t> </a:t>
            </a:r>
            <a:endParaRPr lang="en-GB" sz="2000" dirty="0">
              <a:latin typeface="Century Gothic"/>
            </a:endParaRPr>
          </a:p>
          <a:p>
            <a:pPr marL="628650" lvl="1" indent="-171450">
              <a:buFont typeface="Arial,Sans-Serif"/>
              <a:buChar char="•"/>
            </a:pPr>
            <a:r>
              <a:rPr lang="en-GB" sz="2000" dirty="0">
                <a:solidFill>
                  <a:srgbClr val="000000"/>
                </a:solidFill>
                <a:latin typeface="Century Gothic"/>
                <a:ea typeface="Century Gothic"/>
                <a:cs typeface="Century Gothic"/>
              </a:rPr>
              <a:t> </a:t>
            </a:r>
            <a:r>
              <a:rPr lang="en-GB" sz="2000" b="1" dirty="0">
                <a:solidFill>
                  <a:srgbClr val="000000"/>
                </a:solidFill>
                <a:latin typeface="Century Gothic"/>
                <a:ea typeface="Century Gothic"/>
                <a:cs typeface="Century Gothic"/>
              </a:rPr>
              <a:t>No advertising or spamming</a:t>
            </a:r>
            <a:endParaRPr lang="en-GB" sz="2000" dirty="0">
              <a:solidFill>
                <a:srgbClr val="000000"/>
              </a:solidFill>
              <a:latin typeface="Century Gothic"/>
              <a:ea typeface="Century Gothic"/>
              <a:cs typeface="Century Gothic"/>
            </a:endParaRPr>
          </a:p>
          <a:p>
            <a:pPr lvl="1"/>
            <a:r>
              <a:rPr lang="en-GB" sz="2000" dirty="0">
                <a:solidFill>
                  <a:srgbClr val="000000"/>
                </a:solidFill>
                <a:latin typeface="Century Gothic"/>
                <a:ea typeface="Century Gothic"/>
                <a:cs typeface="Century Gothic"/>
              </a:rPr>
              <a:t>The group chat is a space for community and support, not for promotion. Advertising external events, businesses, or services,</a:t>
            </a:r>
            <a:endParaRPr lang="en-GB" sz="2000" b="1">
              <a:solidFill>
                <a:srgbClr val="000000"/>
              </a:solidFill>
              <a:latin typeface="Century Gothic"/>
              <a:ea typeface="Century Gothic"/>
              <a:cs typeface="Century Gothic"/>
            </a:endParaRPr>
          </a:p>
          <a:p>
            <a:pPr lvl="1"/>
            <a:r>
              <a:rPr lang="en-GB" sz="2000" dirty="0">
                <a:solidFill>
                  <a:srgbClr val="000000"/>
                </a:solidFill>
                <a:latin typeface="Century Gothic"/>
                <a:ea typeface="Century Gothic"/>
                <a:cs typeface="Century Gothic"/>
              </a:rPr>
              <a:t>as well as excessive promotion, is strictly prohibited.</a:t>
            </a:r>
            <a:endParaRPr lang="en-GB" sz="2000" b="1" dirty="0">
              <a:solidFill>
                <a:srgbClr val="000000"/>
              </a:solidFill>
              <a:latin typeface="Century Gothic"/>
              <a:ea typeface="Century Gothic"/>
              <a:cs typeface="Century Gothic"/>
            </a:endParaRPr>
          </a:p>
          <a:p>
            <a:pPr lvl="1"/>
            <a:endParaRPr lang="en-GB" sz="2000" b="1" dirty="0">
              <a:solidFill>
                <a:srgbClr val="000000"/>
              </a:solidFill>
              <a:latin typeface="Century Gothic"/>
              <a:ea typeface="Century Gothic"/>
              <a:cs typeface="Century Gothic"/>
            </a:endParaRPr>
          </a:p>
          <a:p>
            <a:endParaRPr lang="en-GB" sz="2000" b="1" dirty="0">
              <a:latin typeface="Century Gothic"/>
            </a:endParaRPr>
          </a:p>
        </p:txBody>
      </p:sp>
    </p:spTree>
    <p:extLst>
      <p:ext uri="{BB962C8B-B14F-4D97-AF65-F5344CB8AC3E}">
        <p14:creationId xmlns:p14="http://schemas.microsoft.com/office/powerpoint/2010/main" val="3707890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E191EF22-950C-2EE0-6F88-E10D03988CF7}"/>
              </a:ext>
            </a:extLst>
          </p:cNvPr>
          <p:cNvSpPr txBox="1"/>
          <p:nvPr/>
        </p:nvSpPr>
        <p:spPr>
          <a:xfrm>
            <a:off x="692537" y="1088231"/>
            <a:ext cx="13989975" cy="8015015"/>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ea typeface="Calibri"/>
                <a:cs typeface="Calibri"/>
              </a:rPr>
              <a:t>Socials </a:t>
            </a:r>
          </a:p>
          <a:p>
            <a:pPr marL="342900" indent="-342900">
              <a:buFont typeface="Arial"/>
              <a:buChar char="•"/>
            </a:pPr>
            <a:r>
              <a:rPr lang="en-US" sz="3200" dirty="0">
                <a:latin typeface="Century Gothic"/>
                <a:ea typeface="+mn-lt"/>
                <a:cs typeface="+mn-lt"/>
              </a:rPr>
              <a:t>Socials are one of the best parts of being part of a Society, so make sure everyone feels welcome and enjoys themselves.</a:t>
            </a:r>
          </a:p>
          <a:p>
            <a:pPr marL="342900" indent="-342900">
              <a:buFont typeface="Arial"/>
              <a:buChar char="•"/>
            </a:pPr>
            <a:endParaRPr lang="en-US" sz="3200">
              <a:latin typeface="Wingdings"/>
              <a:ea typeface="Calibri"/>
              <a:cs typeface="Calibri"/>
              <a:sym typeface="Wingdings"/>
            </a:endParaRPr>
          </a:p>
          <a:p>
            <a:pPr marL="342900" indent="-342900">
              <a:buFont typeface="Arial"/>
              <a:buChar char="•"/>
            </a:pPr>
            <a:r>
              <a:rPr lang="en-US" sz="3200" dirty="0">
                <a:latin typeface="Century Gothic"/>
                <a:ea typeface="+mn-lt"/>
                <a:cs typeface="+mn-lt"/>
              </a:rPr>
              <a:t>Ensure socials are conducted in a positive, safe and equal environment.</a:t>
            </a:r>
            <a:endParaRPr lang="en-US" sz="3200" dirty="0">
              <a:ea typeface="Calibri"/>
              <a:cs typeface="Calibri"/>
            </a:endParaRPr>
          </a:p>
          <a:p>
            <a:pPr marL="342900" indent="-342900">
              <a:buFont typeface="Arial"/>
              <a:buChar char="•"/>
            </a:pPr>
            <a:endParaRPr lang="en-US" sz="3200">
              <a:latin typeface="Century Gothic"/>
              <a:ea typeface="+mn-lt"/>
              <a:cs typeface="+mn-lt"/>
            </a:endParaRPr>
          </a:p>
          <a:p>
            <a:pPr marL="342900" indent="-342900">
              <a:buFont typeface="Arial"/>
              <a:buChar char="•"/>
            </a:pPr>
            <a:r>
              <a:rPr lang="en-US" sz="3200" dirty="0">
                <a:latin typeface="Century Gothic"/>
                <a:ea typeface="+mn-lt"/>
                <a:cs typeface="+mn-lt"/>
              </a:rPr>
              <a:t>Avoid any controversial and/or possibly offensive games, language and activities. </a:t>
            </a:r>
            <a:endParaRPr lang="en-US" sz="3200" dirty="0">
              <a:ea typeface="Calibri"/>
              <a:cs typeface="Calibri"/>
            </a:endParaRPr>
          </a:p>
          <a:p>
            <a:pPr marL="342900" indent="-342900">
              <a:buFont typeface="Arial"/>
              <a:buChar char="•"/>
            </a:pPr>
            <a:endParaRPr lang="en-US" sz="3200">
              <a:latin typeface="Century Gothic"/>
              <a:ea typeface="+mn-lt"/>
              <a:cs typeface="+mn-lt"/>
            </a:endParaRPr>
          </a:p>
          <a:p>
            <a:pPr marL="342900" indent="-342900">
              <a:buFont typeface="Arial"/>
              <a:buChar char="•"/>
            </a:pPr>
            <a:r>
              <a:rPr lang="en-US" sz="3200" dirty="0">
                <a:latin typeface="Century Gothic"/>
                <a:ea typeface="+mn-lt"/>
                <a:cs typeface="+mn-lt"/>
              </a:rPr>
              <a:t>Ensure that nobody feels forced or pressured into an activity, and that everybody should have the ability to say no to anything, without any consequence. </a:t>
            </a:r>
            <a:endParaRPr lang="en-US" sz="3200" dirty="0">
              <a:ea typeface="Calibri"/>
              <a:cs typeface="Calibri"/>
            </a:endParaRPr>
          </a:p>
          <a:p>
            <a:endParaRPr lang="en-US">
              <a:latin typeface="Wingdings"/>
              <a:ea typeface="Calibri"/>
              <a:cs typeface="Calibri"/>
              <a:sym typeface="Wingdings"/>
            </a:endParaRPr>
          </a:p>
          <a:p>
            <a:endParaRPr lang="en-US" sz="1900" b="1">
              <a:latin typeface="Century Gothic"/>
              <a:ea typeface="+mn-lt"/>
              <a:cs typeface="+mn-lt"/>
            </a:endParaRPr>
          </a:p>
          <a:p>
            <a:pPr marL="457200" indent="-285750">
              <a:buFont typeface="Arial,Sans-Serif"/>
            </a:pPr>
            <a:endParaRPr lang="en-US" sz="2400">
              <a:latin typeface="Calibri"/>
              <a:ea typeface="+mn-lt"/>
              <a:cs typeface="+mn-lt"/>
            </a:endParaRPr>
          </a:p>
        </p:txBody>
      </p:sp>
    </p:spTree>
    <p:extLst>
      <p:ext uri="{BB962C8B-B14F-4D97-AF65-F5344CB8AC3E}">
        <p14:creationId xmlns:p14="http://schemas.microsoft.com/office/powerpoint/2010/main" val="2240165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0BC4DA15-696E-C13E-DE72-7099C797871E}"/>
              </a:ext>
            </a:extLst>
          </p:cNvPr>
          <p:cNvSpPr txBox="1"/>
          <p:nvPr/>
        </p:nvSpPr>
        <p:spPr>
          <a:xfrm>
            <a:off x="949712" y="273844"/>
            <a:ext cx="10489538" cy="842794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latin typeface="Century Gothic"/>
                <a:ea typeface="Calibri"/>
                <a:cs typeface="Calibri"/>
              </a:rPr>
              <a:t>SOCIALS CONTINUED </a:t>
            </a:r>
            <a:endParaRPr lang="en-US" sz="5400" b="1" dirty="0">
              <a:latin typeface="esu v2"/>
              <a:ea typeface="Calibri"/>
              <a:cs typeface="Calibri"/>
            </a:endParaRPr>
          </a:p>
          <a:p>
            <a:pPr>
              <a:lnSpc>
                <a:spcPts val="9119"/>
              </a:lnSpc>
            </a:pPr>
            <a:endParaRPr lang="en-US" sz="4400" b="1" dirty="0">
              <a:latin typeface="Century Gothic"/>
              <a:ea typeface="Calibri"/>
              <a:cs typeface="Calibri"/>
            </a:endParaRPr>
          </a:p>
          <a:p>
            <a:r>
              <a:rPr lang="en-US" sz="2400" dirty="0">
                <a:latin typeface="Century Gothic"/>
                <a:ea typeface="+mn-lt"/>
                <a:cs typeface="+mn-lt"/>
              </a:rPr>
              <a:t>• There have been cases of students who have been subjected to initiations or hazing leaving University, being arrested/given a criminal record, and in some tragic cases, losing their lives.</a:t>
            </a:r>
            <a:endParaRPr lang="en-US" dirty="0">
              <a:latin typeface="Century Gothic"/>
              <a:ea typeface="+mn-lt"/>
              <a:cs typeface="+mn-lt"/>
            </a:endParaRPr>
          </a:p>
          <a:p>
            <a:endParaRPr lang="en-US" sz="2400" dirty="0">
              <a:latin typeface="Century Gothic"/>
              <a:ea typeface="+mn-lt"/>
              <a:cs typeface="+mn-lt"/>
            </a:endParaRPr>
          </a:p>
          <a:p>
            <a:r>
              <a:rPr lang="en-US" sz="2400" dirty="0">
                <a:latin typeface="Century Gothic"/>
                <a:ea typeface="+mn-lt"/>
                <a:cs typeface="+mn-lt"/>
              </a:rPr>
              <a:t>• The majority of students that arrive at Essex will be 18 years old (or some even younger), just out of full-time education and living away from home for the first time. They may be impressionable and want to show off to senior members of a Society. It is therefore vital that you as senior and committee members are respectful, responsible and welcoming to all.</a:t>
            </a:r>
            <a:endParaRPr lang="en-US" dirty="0">
              <a:latin typeface="Century Gothic"/>
              <a:ea typeface="+mn-lt"/>
              <a:cs typeface="+mn-lt"/>
            </a:endParaRPr>
          </a:p>
          <a:p>
            <a:endParaRPr lang="en-US" sz="2400" dirty="0">
              <a:latin typeface="Century Gothic"/>
              <a:ea typeface="+mn-lt"/>
              <a:cs typeface="+mn-lt"/>
            </a:endParaRPr>
          </a:p>
          <a:p>
            <a:r>
              <a:rPr lang="en-US" sz="2400" dirty="0">
                <a:latin typeface="Century Gothic"/>
                <a:ea typeface="+mn-lt"/>
                <a:cs typeface="+mn-lt"/>
              </a:rPr>
              <a:t>• Please don’t feel the need to conform to ‘tradition’ and hold initiations for new members. It doesn’t matter if you think an initiation has always happened in your society and you think it’s normal, it isn’t. </a:t>
            </a:r>
            <a:endParaRPr lang="en-US">
              <a:latin typeface="Century Gothic"/>
            </a:endParaRPr>
          </a:p>
          <a:p>
            <a:pPr marL="342900" indent="-342900">
              <a:buFont typeface="Arial"/>
              <a:buChar char="•"/>
            </a:pPr>
            <a:endParaRPr lang="en-US" sz="2000">
              <a:latin typeface="Century Gothic"/>
              <a:ea typeface="+mn-lt"/>
              <a:cs typeface="+mn-lt"/>
            </a:endParaRPr>
          </a:p>
          <a:p>
            <a:endParaRPr lang="en-US" sz="1600">
              <a:latin typeface="Wingdings"/>
              <a:ea typeface="+mn-lt"/>
              <a:cs typeface="+mn-lt"/>
              <a:sym typeface="Wingdings"/>
            </a:endParaRPr>
          </a:p>
          <a:p>
            <a:pPr marL="457200" indent="-285750">
              <a:buFont typeface="Arial,Sans-Serif"/>
            </a:pPr>
            <a:endParaRPr lang="en-US" sz="2400">
              <a:latin typeface="Calibri"/>
              <a:ea typeface="+mn-lt"/>
              <a:cs typeface="+mn-lt"/>
            </a:endParaRPr>
          </a:p>
        </p:txBody>
      </p:sp>
    </p:spTree>
    <p:extLst>
      <p:ext uri="{BB962C8B-B14F-4D97-AF65-F5344CB8AC3E}">
        <p14:creationId xmlns:p14="http://schemas.microsoft.com/office/powerpoint/2010/main" val="1851653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3" name="TextBox 5">
            <a:extLst>
              <a:ext uri="{FF2B5EF4-FFF2-40B4-BE49-F238E27FC236}">
                <a16:creationId xmlns:a16="http://schemas.microsoft.com/office/drawing/2014/main" id="{E7775EC8-929E-435E-ED64-EAFC20563C5E}"/>
              </a:ext>
            </a:extLst>
          </p:cNvPr>
          <p:cNvSpPr txBox="1"/>
          <p:nvPr/>
        </p:nvSpPr>
        <p:spPr>
          <a:xfrm>
            <a:off x="5791318" y="1140370"/>
            <a:ext cx="6697154" cy="1302857"/>
          </a:xfrm>
          <a:prstGeom prst="rect">
            <a:avLst/>
          </a:prstGeom>
        </p:spPr>
        <p:txBody>
          <a:bodyPr wrap="square" lIns="0" tIns="0" rIns="0" bIns="0" rtlCol="0" anchor="t">
            <a:spAutoFit/>
          </a:bodyPr>
          <a:lstStyle/>
          <a:p>
            <a:pPr algn="ctr">
              <a:lnSpc>
                <a:spcPts val="10860"/>
              </a:lnSpc>
            </a:pPr>
            <a:r>
              <a:rPr lang="en-US" sz="6600" b="1" dirty="0">
                <a:solidFill>
                  <a:srgbClr val="000000"/>
                </a:solidFill>
                <a:latin typeface="Century Gothic"/>
              </a:rPr>
              <a:t>Training aims</a:t>
            </a:r>
            <a:r>
              <a:rPr lang="en-US" sz="9050" b="1" dirty="0">
                <a:solidFill>
                  <a:srgbClr val="000000"/>
                </a:solidFill>
                <a:latin typeface="esu v2"/>
              </a:rPr>
              <a:t> </a:t>
            </a:r>
          </a:p>
        </p:txBody>
      </p:sp>
      <p:pic>
        <p:nvPicPr>
          <p:cNvPr id="4" name="Picture 3" descr="A white text on a white background&#10;&#10;AI-generated content may be incorrect.">
            <a:extLst>
              <a:ext uri="{FF2B5EF4-FFF2-40B4-BE49-F238E27FC236}">
                <a16:creationId xmlns:a16="http://schemas.microsoft.com/office/drawing/2014/main" id="{4B6B5D5F-A36D-C501-5522-0CBA634906D0}"/>
              </a:ext>
            </a:extLst>
          </p:cNvPr>
          <p:cNvPicPr>
            <a:picLocks noChangeAspect="1"/>
          </p:cNvPicPr>
          <p:nvPr/>
        </p:nvPicPr>
        <p:blipFill>
          <a:blip r:embed="rId4"/>
          <a:stretch>
            <a:fillRect/>
          </a:stretch>
        </p:blipFill>
        <p:spPr>
          <a:xfrm>
            <a:off x="2562226" y="2905126"/>
            <a:ext cx="12634912" cy="4248150"/>
          </a:xfrm>
          <a:prstGeom prst="rect">
            <a:avLst/>
          </a:prstGeom>
        </p:spPr>
      </p:pic>
    </p:spTree>
    <p:extLst>
      <p:ext uri="{BB962C8B-B14F-4D97-AF65-F5344CB8AC3E}">
        <p14:creationId xmlns:p14="http://schemas.microsoft.com/office/powerpoint/2010/main" val="812681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B03D4AF1-46A7-4D14-39B9-379BA4C66C59}"/>
              </a:ext>
            </a:extLst>
          </p:cNvPr>
          <p:cNvSpPr txBox="1"/>
          <p:nvPr/>
        </p:nvSpPr>
        <p:spPr>
          <a:xfrm>
            <a:off x="438150" y="902494"/>
            <a:ext cx="17182711" cy="7753405"/>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4400" b="1" dirty="0">
                <a:solidFill>
                  <a:srgbClr val="000000"/>
                </a:solidFill>
                <a:latin typeface="Century Gothic"/>
                <a:cs typeface="Calibri"/>
              </a:rPr>
              <a:t>THE LAW (SEXAL OFFENCES ACT)</a:t>
            </a:r>
          </a:p>
          <a:p>
            <a:pPr>
              <a:buFont typeface="Arial"/>
              <a:buChar char="•"/>
            </a:pPr>
            <a:r>
              <a:rPr lang="en-US" sz="2400">
                <a:latin typeface="Century Gothic"/>
              </a:rPr>
              <a:t>It is important that you understand the </a:t>
            </a:r>
            <a:r>
              <a:rPr lang="en-US" sz="2400">
                <a:latin typeface="Century Gothic"/>
                <a:hlinkClick r:id="rId4"/>
              </a:rPr>
              <a:t>Sexual Offences Act</a:t>
            </a:r>
            <a:r>
              <a:rPr lang="en-US" sz="2400">
                <a:latin typeface="Century Gothic"/>
              </a:rPr>
              <a:t> to ensure that all club activities fall within safe settings to prevent any risk to members. </a:t>
            </a:r>
          </a:p>
          <a:p>
            <a:pPr>
              <a:buFont typeface="Arial"/>
              <a:buChar char="•"/>
            </a:pPr>
            <a:endParaRPr lang="en-US" sz="2400">
              <a:latin typeface="Century Gothic"/>
            </a:endParaRPr>
          </a:p>
          <a:p>
            <a:pPr>
              <a:buFont typeface="Arial"/>
              <a:buChar char="•"/>
            </a:pPr>
            <a:r>
              <a:rPr lang="en-US" sz="2400">
                <a:latin typeface="Century Gothic"/>
              </a:rPr>
              <a:t>Understanding Coercion and Controlling Behavior</a:t>
            </a:r>
            <a:endParaRPr lang="en-US" sz="2400">
              <a:latin typeface="Century Gothic"/>
              <a:ea typeface="+mn-lt"/>
              <a:cs typeface="+mn-lt"/>
            </a:endParaRPr>
          </a:p>
          <a:p>
            <a:pPr>
              <a:buFont typeface="Arial"/>
              <a:buChar char="•"/>
            </a:pPr>
            <a:endParaRPr lang="en-US" sz="2800">
              <a:latin typeface="Century Gothic"/>
              <a:ea typeface="+mn-lt"/>
              <a:cs typeface="+mn-lt"/>
            </a:endParaRPr>
          </a:p>
          <a:p>
            <a:pPr marL="342900" indent="-342900">
              <a:buFont typeface="Arial"/>
              <a:buChar char="•"/>
            </a:pPr>
            <a:r>
              <a:rPr lang="en-US" sz="2400" b="1">
                <a:latin typeface="Century Gothic"/>
                <a:ea typeface="+mn-lt"/>
                <a:cs typeface="+mn-lt"/>
              </a:rPr>
              <a:t>Coercive Behavior</a:t>
            </a:r>
            <a:r>
              <a:rPr lang="en-US" sz="2400">
                <a:latin typeface="Century Gothic"/>
                <a:ea typeface="+mn-lt"/>
                <a:cs typeface="+mn-lt"/>
              </a:rPr>
              <a:t>: This involves a persistent pattern of actions or threats aimed at assaulting, intimidating, humiliating, or otherwise abusing someone. These behaviors are designed to harm, punish, or instill fear in the victim.</a:t>
            </a:r>
            <a:endParaRPr lang="en-US">
              <a:latin typeface="Century Gothic"/>
              <a:ea typeface="Calibri"/>
              <a:cs typeface="Calibri"/>
            </a:endParaRPr>
          </a:p>
          <a:p>
            <a:pPr marL="342900" indent="-342900">
              <a:buFont typeface="Arial"/>
              <a:buChar char="•"/>
            </a:pPr>
            <a:endParaRPr lang="en-US" sz="2400">
              <a:latin typeface="Century Gothic"/>
              <a:ea typeface="+mn-lt"/>
              <a:cs typeface="+mn-lt"/>
            </a:endParaRPr>
          </a:p>
          <a:p>
            <a:pPr marL="342900" indent="-342900">
              <a:buFont typeface="Arial"/>
              <a:buChar char="•"/>
            </a:pPr>
            <a:r>
              <a:rPr lang="en-US" sz="2400" b="1">
                <a:latin typeface="Century Gothic"/>
                <a:ea typeface="+mn-lt"/>
                <a:cs typeface="+mn-lt"/>
              </a:rPr>
              <a:t>Controlling Behavior</a:t>
            </a:r>
            <a:r>
              <a:rPr lang="en-US" sz="2400">
                <a:latin typeface="Century Gothic"/>
                <a:ea typeface="+mn-lt"/>
                <a:cs typeface="+mn-lt"/>
              </a:rPr>
              <a:t>: This includes a series of actions intended to make someone dependent or submissive. It often involves isolating the person from support systems, exploiting them for personal gain, stripping them of independence, and regulating their daily activities to maintain control.</a:t>
            </a:r>
            <a:endParaRPr lang="en-US" sz="2400">
              <a:latin typeface="Century Gothic"/>
              <a:ea typeface="Calibri"/>
              <a:cs typeface="Calibri"/>
            </a:endParaRPr>
          </a:p>
          <a:p>
            <a:endParaRPr lang="en-US" sz="2400">
              <a:latin typeface="Century Gothic"/>
              <a:ea typeface="+mn-lt"/>
              <a:cs typeface="+mn-lt"/>
            </a:endParaRPr>
          </a:p>
          <a:p>
            <a:r>
              <a:rPr lang="en-US" sz="2400">
                <a:latin typeface="Century Gothic"/>
                <a:ea typeface="+mn-lt"/>
                <a:cs typeface="+mn-lt"/>
              </a:rPr>
              <a:t>If you witness any of these behaviors, please report them immediately. If you are experiencing them, support services are available to help you.</a:t>
            </a:r>
            <a:endParaRPr lang="en-US">
              <a:latin typeface="Century Gothic"/>
              <a:ea typeface="Calibri"/>
              <a:cs typeface="Calibri"/>
            </a:endParaRPr>
          </a:p>
          <a:p>
            <a:pPr marL="457200" indent="-285750">
              <a:buFont typeface="Arial,Sans-Serif"/>
              <a:buChar char="•"/>
            </a:pPr>
            <a:endParaRPr lang="en-US" sz="2400">
              <a:ea typeface="+mn-lt"/>
              <a:cs typeface="+mn-lt"/>
            </a:endParaRPr>
          </a:p>
          <a:p>
            <a:pPr marL="457200" indent="-285750">
              <a:buFont typeface="Arial,Sans-Serif"/>
              <a:buChar char="•"/>
            </a:pPr>
            <a:endParaRPr lang="en-US" sz="2400">
              <a:ea typeface="+mn-lt"/>
              <a:cs typeface="+mn-lt"/>
            </a:endParaRPr>
          </a:p>
        </p:txBody>
      </p:sp>
    </p:spTree>
    <p:extLst>
      <p:ext uri="{BB962C8B-B14F-4D97-AF65-F5344CB8AC3E}">
        <p14:creationId xmlns:p14="http://schemas.microsoft.com/office/powerpoint/2010/main" val="31741270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E799F3F7-E8CA-03D7-72EF-099BB0C37E42}"/>
              </a:ext>
            </a:extLst>
          </p:cNvPr>
          <p:cNvSpPr txBox="1"/>
          <p:nvPr/>
        </p:nvSpPr>
        <p:spPr>
          <a:xfrm>
            <a:off x="1006862" y="645319"/>
            <a:ext cx="7807915" cy="6460743"/>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5400" dirty="0">
                <a:latin typeface="esu v2"/>
                <a:ea typeface="Calibri"/>
                <a:cs typeface="Calibri"/>
              </a:rPr>
              <a:t>Additional Support </a:t>
            </a:r>
          </a:p>
          <a:p>
            <a:pPr marL="285750" indent="-285750">
              <a:buFont typeface="Arial"/>
              <a:buChar char="•"/>
            </a:pPr>
            <a:endParaRPr lang="en-US" sz="2800" dirty="0">
              <a:latin typeface="Century Gothic"/>
              <a:ea typeface="+mn-lt"/>
              <a:cs typeface="+mn-lt"/>
            </a:endParaRPr>
          </a:p>
          <a:p>
            <a:pPr marL="285750" indent="-285750">
              <a:buFont typeface="Arial"/>
              <a:buChar char="•"/>
            </a:pPr>
            <a:endParaRPr lang="en-US" sz="2800" dirty="0">
              <a:latin typeface="Century Gothic"/>
              <a:ea typeface="Calibri"/>
              <a:cs typeface="Calibri"/>
            </a:endParaRPr>
          </a:p>
          <a:p>
            <a:r>
              <a:rPr lang="en-US" b="1" dirty="0">
                <a:latin typeface="Century Gothic"/>
                <a:ea typeface="+mn-lt"/>
                <a:cs typeface="+mn-lt"/>
              </a:rPr>
              <a:t>‘</a:t>
            </a:r>
            <a:r>
              <a:rPr lang="en-US" sz="2000" b="1" dirty="0">
                <a:latin typeface="Century Gothic"/>
                <a:ea typeface="+mn-lt"/>
                <a:cs typeface="+mn-lt"/>
              </a:rPr>
              <a:t>Ask for Angela’</a:t>
            </a:r>
            <a:r>
              <a:rPr lang="en-US" sz="2000" dirty="0">
                <a:latin typeface="Century Gothic"/>
                <a:ea typeface="+mn-lt"/>
                <a:cs typeface="+mn-lt"/>
              </a:rPr>
              <a:t> - Anyone who is feeling unsafe, vulnerable or threatened can discreetly seek help by approaching staff in venues and asking them for ‘Angela’. This code-phrase will indicate to  staff that they require help. This might be through reuniting them with a friend, seeing them to a taxi, or calling campus security.</a:t>
            </a:r>
          </a:p>
          <a:p>
            <a:endParaRPr lang="en-US" sz="2000" dirty="0">
              <a:latin typeface="Wingdings"/>
              <a:ea typeface="+mn-lt"/>
              <a:cs typeface="+mn-lt"/>
              <a:sym typeface="Wingdings"/>
            </a:endParaRPr>
          </a:p>
          <a:p>
            <a:r>
              <a:rPr lang="en-US" sz="2000" b="1" dirty="0">
                <a:latin typeface="Century Gothic"/>
                <a:ea typeface="+mn-lt"/>
                <a:cs typeface="+mn-lt"/>
              </a:rPr>
              <a:t>University anonymous reporting system – </a:t>
            </a:r>
            <a:r>
              <a:rPr lang="en-US" sz="2000" dirty="0">
                <a:solidFill>
                  <a:srgbClr val="000000"/>
                </a:solidFill>
                <a:latin typeface="Century Gothic"/>
                <a:ea typeface="+mn-lt"/>
                <a:cs typeface="+mn-lt"/>
              </a:rPr>
              <a:t>You can report things to the University using the anonymous reporting system. All information is treated in the strictest confidence.   </a:t>
            </a:r>
            <a:r>
              <a:rPr lang="en-US" sz="2000" dirty="0">
                <a:solidFill>
                  <a:srgbClr val="FF0000"/>
                </a:solidFill>
                <a:latin typeface="Century Gothic"/>
                <a:ea typeface="+mn-lt"/>
                <a:cs typeface="+mn-lt"/>
                <a:hlinkClick r:id="rId4"/>
              </a:rPr>
              <a:t>https://reportandsupport.essex.ac.uk/</a:t>
            </a:r>
            <a:r>
              <a:rPr lang="en-US" sz="2000" dirty="0">
                <a:solidFill>
                  <a:srgbClr val="FF0000"/>
                </a:solidFill>
                <a:latin typeface="Century Gothic"/>
                <a:ea typeface="+mn-lt"/>
                <a:cs typeface="+mn-lt"/>
              </a:rPr>
              <a:t> </a:t>
            </a:r>
            <a:endParaRPr lang="en-US" dirty="0">
              <a:ea typeface="Calibri"/>
              <a:cs typeface="Calibri"/>
            </a:endParaRPr>
          </a:p>
          <a:p>
            <a:pPr marL="285750" indent="-285750">
              <a:buFont typeface="Arial"/>
              <a:buChar char="•"/>
            </a:pPr>
            <a:endParaRPr lang="en-US" sz="2800" dirty="0">
              <a:latin typeface="Century Gothic"/>
              <a:ea typeface="+mn-lt"/>
              <a:cs typeface="+mn-lt"/>
            </a:endParaRPr>
          </a:p>
          <a:p>
            <a:pPr marL="285750" indent="-285750">
              <a:buFont typeface="Arial"/>
              <a:buChar char="•"/>
            </a:pPr>
            <a:endParaRPr lang="en-US" sz="1600" dirty="0">
              <a:latin typeface="Wingdings"/>
              <a:ea typeface="+mn-lt"/>
              <a:cs typeface="+mn-lt"/>
              <a:sym typeface="Wingdings"/>
            </a:endParaRPr>
          </a:p>
          <a:p>
            <a:pPr marL="457200" indent="-285750">
              <a:buFont typeface="Arial,Sans-Serif"/>
            </a:pPr>
            <a:endParaRPr lang="en-US" sz="2400" dirty="0">
              <a:latin typeface="Calibri"/>
              <a:ea typeface="+mn-lt"/>
              <a:cs typeface="+mn-lt"/>
            </a:endParaRPr>
          </a:p>
        </p:txBody>
      </p:sp>
    </p:spTree>
    <p:extLst>
      <p:ext uri="{BB962C8B-B14F-4D97-AF65-F5344CB8AC3E}">
        <p14:creationId xmlns:p14="http://schemas.microsoft.com/office/powerpoint/2010/main" val="33487869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7E02523-6E3E-C8DE-B792-46C5B88707ED}"/>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DE57007B-95FD-07A9-5559-FA7B973C4A2C}"/>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5CB89CC1-FD4A-2512-AD1F-2022A12C28B5}"/>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C19A953A-46AC-55E2-807D-406E171216C8}"/>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979A69D5-0586-2C44-209B-9BF38C015F29}"/>
              </a:ext>
            </a:extLst>
          </p:cNvPr>
          <p:cNvSpPr txBox="1"/>
          <p:nvPr/>
        </p:nvSpPr>
        <p:spPr>
          <a:xfrm>
            <a:off x="1006862" y="645319"/>
            <a:ext cx="13551490" cy="6881371"/>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endParaRPr lang="en-US" sz="5400" dirty="0">
              <a:ea typeface="+mn-lt"/>
              <a:cs typeface="+mn-lt"/>
            </a:endParaRPr>
          </a:p>
          <a:p>
            <a:pPr>
              <a:lnSpc>
                <a:spcPts val="9119"/>
              </a:lnSpc>
            </a:pPr>
            <a:r>
              <a:rPr lang="en-US" sz="5400" dirty="0">
                <a:ea typeface="+mn-lt"/>
                <a:cs typeface="+mn-lt"/>
              </a:rPr>
              <a:t>ANY QUESTIONS?</a:t>
            </a:r>
            <a:endParaRPr lang="en-US" dirty="0">
              <a:ea typeface="+mn-lt"/>
              <a:cs typeface="+mn-lt"/>
            </a:endParaRPr>
          </a:p>
          <a:p>
            <a:pPr>
              <a:lnSpc>
                <a:spcPts val="9119"/>
              </a:lnSpc>
            </a:pPr>
            <a:endParaRPr lang="en-US" sz="5400" dirty="0">
              <a:ea typeface="+mn-lt"/>
              <a:cs typeface="+mn-lt"/>
            </a:endParaRPr>
          </a:p>
          <a:p>
            <a:pPr>
              <a:lnSpc>
                <a:spcPts val="9119"/>
              </a:lnSpc>
            </a:pPr>
            <a:r>
              <a:rPr lang="en-US" sz="5400" dirty="0">
                <a:ea typeface="+mn-lt"/>
                <a:cs typeface="+mn-lt"/>
              </a:rPr>
              <a:t>• We now have an opportunity for any questions should you have any. </a:t>
            </a:r>
            <a:endParaRPr lang="en-US"/>
          </a:p>
          <a:p>
            <a:pPr marL="285750" indent="-285750">
              <a:buFont typeface="Arial"/>
              <a:buChar char="•"/>
            </a:pPr>
            <a:endParaRPr lang="en-US" sz="2800" dirty="0">
              <a:latin typeface="Century Gothic"/>
              <a:ea typeface="+mn-lt"/>
              <a:cs typeface="+mn-lt"/>
            </a:endParaRPr>
          </a:p>
          <a:p>
            <a:pPr marL="285750" indent="-285750">
              <a:buFont typeface="Arial"/>
              <a:buChar char="•"/>
            </a:pPr>
            <a:endParaRPr lang="en-US" sz="1600" dirty="0">
              <a:latin typeface="Wingdings"/>
              <a:ea typeface="+mn-lt"/>
              <a:cs typeface="+mn-lt"/>
              <a:sym typeface="Wingdings"/>
            </a:endParaRPr>
          </a:p>
          <a:p>
            <a:pPr marL="457200" indent="-285750">
              <a:buFont typeface="Arial,Sans-Serif"/>
            </a:pPr>
            <a:endParaRPr lang="en-US" sz="2400" dirty="0">
              <a:latin typeface="Calibri"/>
              <a:ea typeface="+mn-lt"/>
              <a:cs typeface="+mn-lt"/>
            </a:endParaRPr>
          </a:p>
        </p:txBody>
      </p:sp>
    </p:spTree>
    <p:extLst>
      <p:ext uri="{BB962C8B-B14F-4D97-AF65-F5344CB8AC3E}">
        <p14:creationId xmlns:p14="http://schemas.microsoft.com/office/powerpoint/2010/main" val="544761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131A4D-5889-C689-5ED2-B36F3B2FC489}"/>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49525C51-BD8B-5AE3-A70A-D995B19B0C94}"/>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58898697-B043-CAF4-55AF-6C2D897F9A12}"/>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2AED67D0-872A-81D5-3241-E1197196C576}"/>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12">
            <a:extLst>
              <a:ext uri="{FF2B5EF4-FFF2-40B4-BE49-F238E27FC236}">
                <a16:creationId xmlns:a16="http://schemas.microsoft.com/office/drawing/2014/main" id="{7BC574AC-2216-7A63-67E8-AA6BF811B17E}"/>
              </a:ext>
            </a:extLst>
          </p:cNvPr>
          <p:cNvSpPr txBox="1"/>
          <p:nvPr/>
        </p:nvSpPr>
        <p:spPr>
          <a:xfrm>
            <a:off x="1006862" y="645319"/>
            <a:ext cx="13551490" cy="6881371"/>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9119"/>
              </a:lnSpc>
            </a:pPr>
            <a:r>
              <a:rPr lang="en-US" sz="5400" b="1" dirty="0">
                <a:ea typeface="+mn-lt"/>
                <a:cs typeface="+mn-lt"/>
              </a:rPr>
              <a:t>SCENARIO</a:t>
            </a:r>
            <a:endParaRPr lang="en-US" b="1" dirty="0">
              <a:ea typeface="+mn-lt"/>
              <a:cs typeface="+mn-lt"/>
            </a:endParaRPr>
          </a:p>
          <a:p>
            <a:pPr>
              <a:lnSpc>
                <a:spcPts val="9119"/>
              </a:lnSpc>
            </a:pPr>
            <a:r>
              <a:rPr lang="en-US" sz="5400" dirty="0">
                <a:ea typeface="+mn-lt"/>
                <a:cs typeface="+mn-lt"/>
              </a:rPr>
              <a:t> </a:t>
            </a:r>
            <a:r>
              <a:rPr lang="en-US" sz="2400" dirty="0">
                <a:latin typeface="Century Gothic"/>
                <a:ea typeface="+mn-lt"/>
                <a:cs typeface="+mn-lt"/>
              </a:rPr>
              <a:t>You are at a society event, and you notice a member is acting differently. They are usually friendly and confident and make an effort to </a:t>
            </a:r>
            <a:r>
              <a:rPr lang="en-US" sz="2400" err="1">
                <a:latin typeface="Century Gothic"/>
                <a:ea typeface="+mn-lt"/>
                <a:cs typeface="+mn-lt"/>
              </a:rPr>
              <a:t>socialise</a:t>
            </a:r>
            <a:r>
              <a:rPr lang="en-US" sz="2400" dirty="0">
                <a:latin typeface="Century Gothic"/>
                <a:ea typeface="+mn-lt"/>
                <a:cs typeface="+mn-lt"/>
              </a:rPr>
              <a:t>. During the event, they appear quiet, withdrawn and not like their usual self. What would you do?</a:t>
            </a:r>
            <a:endParaRPr lang="en-US" sz="2400" dirty="0">
              <a:latin typeface="Century Gothic"/>
            </a:endParaRPr>
          </a:p>
          <a:p>
            <a:pPr>
              <a:lnSpc>
                <a:spcPts val="9119"/>
              </a:lnSpc>
            </a:pPr>
            <a:endParaRPr lang="en-US" sz="5400" dirty="0"/>
          </a:p>
          <a:p>
            <a:pPr marL="285750" indent="-285750">
              <a:buFont typeface="Arial"/>
              <a:buChar char="•"/>
            </a:pPr>
            <a:endParaRPr lang="en-US" sz="2800" dirty="0">
              <a:latin typeface="Century Gothic"/>
              <a:ea typeface="+mn-lt"/>
              <a:cs typeface="+mn-lt"/>
            </a:endParaRPr>
          </a:p>
          <a:p>
            <a:pPr marL="285750" indent="-285750">
              <a:buFont typeface="Arial"/>
              <a:buChar char="•"/>
            </a:pPr>
            <a:endParaRPr lang="en-US" sz="1600" dirty="0">
              <a:latin typeface="Wingdings"/>
              <a:ea typeface="+mn-lt"/>
              <a:cs typeface="+mn-lt"/>
              <a:sym typeface="Wingdings"/>
            </a:endParaRPr>
          </a:p>
          <a:p>
            <a:pPr marL="457200" indent="-285750">
              <a:buFont typeface="Arial,Sans-Serif"/>
            </a:pPr>
            <a:endParaRPr lang="en-US" sz="2400" dirty="0">
              <a:latin typeface="Calibri"/>
              <a:ea typeface="+mn-lt"/>
              <a:cs typeface="+mn-lt"/>
            </a:endParaRPr>
          </a:p>
        </p:txBody>
      </p:sp>
    </p:spTree>
    <p:extLst>
      <p:ext uri="{BB962C8B-B14F-4D97-AF65-F5344CB8AC3E}">
        <p14:creationId xmlns:p14="http://schemas.microsoft.com/office/powerpoint/2010/main" val="11621945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6D7607-073C-C0FE-D1C5-3050DB661FA8}"/>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09DDBCBF-3C3C-E67E-8DEC-AAB540C7E187}"/>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E666920D-B07B-386E-BBC3-8C29A36179BA}"/>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D9F0186A-FC2C-BA2A-B310-69D1C6222ACE}"/>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3" name="TextBox 2">
            <a:extLst>
              <a:ext uri="{FF2B5EF4-FFF2-40B4-BE49-F238E27FC236}">
                <a16:creationId xmlns:a16="http://schemas.microsoft.com/office/drawing/2014/main" id="{2BE54D60-EFB6-EE56-E02A-0630987DEB97}"/>
              </a:ext>
            </a:extLst>
          </p:cNvPr>
          <p:cNvSpPr txBox="1"/>
          <p:nvPr/>
        </p:nvSpPr>
        <p:spPr>
          <a:xfrm>
            <a:off x="1036320" y="2072640"/>
            <a:ext cx="13929360" cy="65556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600" b="1" dirty="0">
                <a:latin typeface="Century Gothic"/>
                <a:ea typeface="+mn-lt"/>
                <a:cs typeface="+mn-lt"/>
              </a:rPr>
              <a:t>SUGGESTED APPROACH</a:t>
            </a:r>
            <a:endParaRPr lang="en-US" sz="3600" b="1" dirty="0">
              <a:latin typeface="Century Gothic"/>
              <a:ea typeface="+mn-lt"/>
              <a:cs typeface="+mn-lt"/>
            </a:endParaRPr>
          </a:p>
          <a:p>
            <a:endParaRPr lang="en-GB"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Initiate a conversation – think about a quiet location without interruptions if possible</a:t>
            </a:r>
            <a:endParaRPr lang="en-US"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•Ask how they are – you can say you have noticed they don’t seem to be quite themselves and state any specific behaviours you have observed</a:t>
            </a:r>
            <a:endParaRPr lang="en-US"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 Listen with empathy and without judgement</a:t>
            </a:r>
            <a:endParaRPr lang="en-US"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 Respect that they may not want to talk or disclose – don’t push but reassure you are their if they want to chat</a:t>
            </a:r>
            <a:endParaRPr lang="en-US"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 Make some suggestions for other support services and maybe give some info for them to take away – SWIS, SU Advice, 24 Hour Support line etc</a:t>
            </a:r>
            <a:endParaRPr lang="en-US"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 If you are still concerned, consider ‘Report a concern about a student’ form</a:t>
            </a:r>
            <a:endParaRPr lang="en-US" sz="2400">
              <a:latin typeface="Century Gothic"/>
            </a:endParaRPr>
          </a:p>
        </p:txBody>
      </p:sp>
    </p:spTree>
    <p:extLst>
      <p:ext uri="{BB962C8B-B14F-4D97-AF65-F5344CB8AC3E}">
        <p14:creationId xmlns:p14="http://schemas.microsoft.com/office/powerpoint/2010/main" val="4688887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608C15-082E-732A-92DA-2464AAE2CDF5}"/>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755CA95C-5C43-158E-9AF7-B4A91CEA166F}"/>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92D3155A-62C7-C3B5-8DDD-E8452311BF89}"/>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B3EE9E7E-2898-006B-AA55-16B69D7D50EA}"/>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3" name="TextBox 2">
            <a:extLst>
              <a:ext uri="{FF2B5EF4-FFF2-40B4-BE49-F238E27FC236}">
                <a16:creationId xmlns:a16="http://schemas.microsoft.com/office/drawing/2014/main" id="{3ED0A0CB-2D7A-0247-A3E6-1C14A1CCFAFB}"/>
              </a:ext>
            </a:extLst>
          </p:cNvPr>
          <p:cNvSpPr txBox="1"/>
          <p:nvPr/>
        </p:nvSpPr>
        <p:spPr>
          <a:xfrm>
            <a:off x="1036320" y="2072640"/>
            <a:ext cx="13929360" cy="61863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600" b="1" dirty="0">
                <a:ea typeface="+mn-lt"/>
                <a:cs typeface="+mn-lt"/>
              </a:rPr>
              <a:t>SCENARIO </a:t>
            </a:r>
            <a:endParaRPr lang="en-US" b="1">
              <a:ea typeface="+mn-lt"/>
              <a:cs typeface="+mn-lt"/>
            </a:endParaRPr>
          </a:p>
          <a:p>
            <a:pPr algn="ctr"/>
            <a:endParaRPr lang="en-GB" sz="3600" dirty="0">
              <a:ea typeface="+mn-lt"/>
              <a:cs typeface="+mn-lt"/>
            </a:endParaRPr>
          </a:p>
          <a:p>
            <a:r>
              <a:rPr lang="en-GB" sz="3600" dirty="0">
                <a:ea typeface="+mn-lt"/>
                <a:cs typeface="+mn-lt"/>
              </a:rPr>
              <a:t>A society member reports to you as Welfare Exec that they have concerns about another members behaviour – they say they have a friend who’s told them they have been harassed/victimised by the other society member. The society member asks you to ban them </a:t>
            </a:r>
            <a:r>
              <a:rPr lang="en-GB" sz="3600">
                <a:ea typeface="+mn-lt"/>
                <a:cs typeface="+mn-lt"/>
              </a:rPr>
              <a:t>from the society.</a:t>
            </a:r>
            <a:endParaRPr lang="en-US">
              <a:ea typeface="+mn-lt"/>
              <a:cs typeface="+mn-lt"/>
            </a:endParaRPr>
          </a:p>
          <a:p>
            <a:endParaRPr lang="en-GB" sz="3600" dirty="0">
              <a:ea typeface="+mn-lt"/>
              <a:cs typeface="+mn-lt"/>
            </a:endParaRPr>
          </a:p>
          <a:p>
            <a:r>
              <a:rPr lang="en-GB" sz="3600">
                <a:ea typeface="+mn-lt"/>
                <a:cs typeface="+mn-lt"/>
              </a:rPr>
              <a:t> What would you do?</a:t>
            </a:r>
            <a:endParaRPr lang="en-US"/>
          </a:p>
          <a:p>
            <a:endParaRPr lang="en-GB" sz="2400" dirty="0">
              <a:latin typeface="Century Gothic"/>
              <a:ea typeface="+mn-lt"/>
              <a:cs typeface="+mn-lt"/>
            </a:endParaRPr>
          </a:p>
          <a:p>
            <a:endParaRPr lang="en-GB" sz="2400" dirty="0">
              <a:latin typeface="Century Gothic"/>
              <a:ea typeface="+mn-lt"/>
              <a:cs typeface="+mn-lt"/>
            </a:endParaRPr>
          </a:p>
          <a:p>
            <a:endParaRPr lang="en-GB" sz="2400" dirty="0">
              <a:latin typeface="Century Gothic"/>
            </a:endParaRPr>
          </a:p>
        </p:txBody>
      </p:sp>
    </p:spTree>
    <p:extLst>
      <p:ext uri="{BB962C8B-B14F-4D97-AF65-F5344CB8AC3E}">
        <p14:creationId xmlns:p14="http://schemas.microsoft.com/office/powerpoint/2010/main" val="14694600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1BA556-549F-ED41-9271-31A7D1E0C247}"/>
            </a:ext>
          </a:extLst>
        </p:cNvPr>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355C25F6-66D0-B3D2-365A-FF0392B5A1B2}"/>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0A9EACA-A4BE-5710-03B8-201B9D1D46FA}"/>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0A52B39F-752F-E5B1-29C8-1CD4EAAC47C1}"/>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3" name="TextBox 2">
            <a:extLst>
              <a:ext uri="{FF2B5EF4-FFF2-40B4-BE49-F238E27FC236}">
                <a16:creationId xmlns:a16="http://schemas.microsoft.com/office/drawing/2014/main" id="{C3F51FE3-94FF-951F-AAF1-D7DD1E51D37A}"/>
              </a:ext>
            </a:extLst>
          </p:cNvPr>
          <p:cNvSpPr txBox="1"/>
          <p:nvPr/>
        </p:nvSpPr>
        <p:spPr>
          <a:xfrm>
            <a:off x="1036320" y="2072640"/>
            <a:ext cx="1392936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600" b="1" dirty="0">
                <a:latin typeface="Century Gothic"/>
                <a:ea typeface="+mn-lt"/>
                <a:cs typeface="+mn-lt"/>
              </a:rPr>
              <a:t>SUGGESTED APPROACH</a:t>
            </a:r>
            <a:endParaRPr lang="en-US" sz="3600" b="1" dirty="0">
              <a:latin typeface="Century Gothic"/>
              <a:ea typeface="+mn-lt"/>
              <a:cs typeface="+mn-lt"/>
            </a:endParaRPr>
          </a:p>
          <a:p>
            <a:endParaRPr lang="en-GB" sz="2400" dirty="0">
              <a:latin typeface="Century Gothic"/>
              <a:ea typeface="+mn-lt"/>
              <a:cs typeface="+mn-lt"/>
            </a:endParaRPr>
          </a:p>
          <a:p>
            <a:endParaRPr lang="en-GB" sz="2400" dirty="0">
              <a:latin typeface="Century Gothic"/>
              <a:ea typeface="+mn-lt"/>
              <a:cs typeface="+mn-lt"/>
            </a:endParaRPr>
          </a:p>
          <a:p>
            <a:endParaRPr lang="en-GB" sz="2400" dirty="0">
              <a:latin typeface="Century Gothic"/>
            </a:endParaRPr>
          </a:p>
        </p:txBody>
      </p:sp>
      <p:sp>
        <p:nvSpPr>
          <p:cNvPr id="2" name="TextBox 1">
            <a:extLst>
              <a:ext uri="{FF2B5EF4-FFF2-40B4-BE49-F238E27FC236}">
                <a16:creationId xmlns:a16="http://schemas.microsoft.com/office/drawing/2014/main" id="{F8B0AE81-D5A8-9912-2702-F30E069AD725}"/>
              </a:ext>
            </a:extLst>
          </p:cNvPr>
          <p:cNvSpPr txBox="1"/>
          <p:nvPr/>
        </p:nvSpPr>
        <p:spPr>
          <a:xfrm>
            <a:off x="2105978" y="2947035"/>
            <a:ext cx="13350240"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latin typeface="Century Gothic"/>
                <a:ea typeface="+mn-lt"/>
                <a:cs typeface="+mn-lt"/>
              </a:rPr>
              <a:t>• Make them aware that banning a member may not be possible without going through the appropriate process</a:t>
            </a:r>
            <a:endParaRPr lang="en-US" sz="2400" dirty="0">
              <a:latin typeface="Century Gothic"/>
              <a:ea typeface="+mn-lt"/>
              <a:cs typeface="+mn-lt"/>
            </a:endParaRPr>
          </a:p>
          <a:p>
            <a:endParaRPr lang="en-GB" sz="2400" dirty="0">
              <a:latin typeface="Century Gothic"/>
              <a:ea typeface="+mn-lt"/>
              <a:cs typeface="+mn-lt"/>
            </a:endParaRPr>
          </a:p>
          <a:p>
            <a:r>
              <a:rPr lang="en-GB" sz="2400">
                <a:latin typeface="Century Gothic"/>
                <a:ea typeface="+mn-lt"/>
                <a:cs typeface="+mn-lt"/>
              </a:rPr>
              <a:t>• Encourage the student (and their friend) to speak to someone about what they have experienced (SWIS, SU Advice etc)</a:t>
            </a:r>
            <a:endParaRPr lang="en-US" sz="240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Encourage the student (and their friend) to report behaviour that might be a breach of student conduct (Report &amp; Support or Student Conduct Incident form). The Exec member could also lodge an anonymous report and support if they have enough information to do so but this is unlikely to result in any investigatory action being taken</a:t>
            </a:r>
            <a:endParaRPr lang="en-US" sz="2400" dirty="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Speak to SU Socs team/VP Welfare – might not be able to ban but can any </a:t>
            </a:r>
            <a:r>
              <a:rPr lang="en-GB" sz="2400">
                <a:latin typeface="Century Gothic"/>
                <a:ea typeface="+mn-lt"/>
                <a:cs typeface="+mn-lt"/>
              </a:rPr>
              <a:t>adjustments be put in place to minimise potentially difficult situations</a:t>
            </a:r>
            <a:endParaRPr lang="en-US" sz="2400">
              <a:latin typeface="Century Gothic"/>
              <a:ea typeface="+mn-lt"/>
              <a:cs typeface="+mn-lt"/>
            </a:endParaRPr>
          </a:p>
          <a:p>
            <a:endParaRPr lang="en-GB" sz="2400" dirty="0">
              <a:latin typeface="Century Gothic"/>
              <a:ea typeface="+mn-lt"/>
              <a:cs typeface="+mn-lt"/>
            </a:endParaRPr>
          </a:p>
          <a:p>
            <a:r>
              <a:rPr lang="en-GB" sz="2400" dirty="0">
                <a:latin typeface="Century Gothic"/>
                <a:ea typeface="+mn-lt"/>
                <a:cs typeface="+mn-lt"/>
              </a:rPr>
              <a:t>• Try to avoid rumours or gossip about the situation and warn the society member who is speaking to you that they should try to avoid this too</a:t>
            </a:r>
            <a:endParaRPr lang="en-US" sz="2400">
              <a:latin typeface="Century Gothic"/>
            </a:endParaRPr>
          </a:p>
        </p:txBody>
      </p:sp>
    </p:spTree>
    <p:extLst>
      <p:ext uri="{BB962C8B-B14F-4D97-AF65-F5344CB8AC3E}">
        <p14:creationId xmlns:p14="http://schemas.microsoft.com/office/powerpoint/2010/main" val="2075262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7A4C5A-205E-006D-33AA-B8245C906EFC}"/>
              </a:ext>
            </a:extLst>
          </p:cNvPr>
          <p:cNvSpPr txBox="1"/>
          <p:nvPr/>
        </p:nvSpPr>
        <p:spPr>
          <a:xfrm>
            <a:off x="1943100" y="2571750"/>
            <a:ext cx="13444536" cy="47807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lnSpc>
                <a:spcPts val="2250"/>
              </a:lnSpc>
            </a:pPr>
            <a:r>
              <a:rPr lang="en-GB" sz="2000" u="sng" baseline="0" dirty="0">
                <a:latin typeface="Calibri"/>
                <a:ea typeface="Segoe UI"/>
                <a:cs typeface="Segoe UI"/>
              </a:rPr>
              <a:t>If you have been affected by anything discussed during this event, the following support is available: </a:t>
            </a:r>
            <a:r>
              <a:rPr lang="en-US" sz="2000" dirty="0">
                <a:latin typeface="Calibri"/>
                <a:ea typeface="Segoe UI"/>
                <a:cs typeface="Segoe UI"/>
              </a:rPr>
              <a:t>​</a:t>
            </a:r>
          </a:p>
          <a:p>
            <a:pPr algn="ctr" rtl="0">
              <a:lnSpc>
                <a:spcPts val="2025"/>
              </a:lnSpc>
            </a:pPr>
            <a:r>
              <a:rPr lang="en-GB" sz="1800" dirty="0">
                <a:latin typeface="Calibri"/>
                <a:ea typeface="Segoe UI"/>
                <a:cs typeface="Segoe UI"/>
              </a:rPr>
              <a:t>​</a:t>
            </a:r>
          </a:p>
          <a:p>
            <a:pPr algn="ctr" rtl="0">
              <a:lnSpc>
                <a:spcPts val="2175"/>
              </a:lnSpc>
            </a:pPr>
            <a:r>
              <a:rPr lang="en-GB" sz="1900" b="1" baseline="0" dirty="0">
                <a:latin typeface="Calibri"/>
                <a:ea typeface="Segoe UI"/>
                <a:cs typeface="Segoe UI"/>
              </a:rPr>
              <a:t>The Student Wellbeing and Inclusivity Service (SWIS) </a:t>
            </a:r>
            <a:r>
              <a:rPr lang="en-GB" sz="1900" dirty="0">
                <a:latin typeface="Calibri"/>
                <a:ea typeface="Segoe UI"/>
                <a:cs typeface="Segoe UI"/>
              </a:rPr>
              <a:t>​</a:t>
            </a:r>
          </a:p>
          <a:p>
            <a:pPr algn="ctr" rtl="0">
              <a:lnSpc>
                <a:spcPts val="2175"/>
              </a:lnSpc>
            </a:pPr>
            <a:r>
              <a:rPr lang="en-GB" sz="1900" baseline="0" dirty="0">
                <a:latin typeface="Calibri"/>
                <a:ea typeface="Segoe UI"/>
                <a:cs typeface="Segoe UI"/>
              </a:rPr>
              <a:t>Wellbeing@essex.ac.uk | 01206 873133 </a:t>
            </a:r>
            <a:r>
              <a:rPr lang="en-GB" sz="1900" dirty="0">
                <a:latin typeface="Calibri"/>
                <a:ea typeface="Segoe UI"/>
                <a:cs typeface="Segoe UI"/>
              </a:rPr>
              <a:t>​</a:t>
            </a:r>
          </a:p>
          <a:p>
            <a:pPr algn="ctr" rtl="0">
              <a:lnSpc>
                <a:spcPts val="2025"/>
              </a:lnSpc>
            </a:pPr>
            <a:r>
              <a:rPr lang="en-GB" sz="1800" dirty="0">
                <a:latin typeface="Calibri"/>
                <a:ea typeface="Segoe UI"/>
                <a:cs typeface="Segoe UI"/>
              </a:rPr>
              <a:t>​</a:t>
            </a:r>
          </a:p>
          <a:p>
            <a:pPr algn="ctr" rtl="0">
              <a:lnSpc>
                <a:spcPts val="2175"/>
              </a:lnSpc>
            </a:pPr>
            <a:r>
              <a:rPr lang="en-GB" sz="1900" b="1" baseline="0" dirty="0">
                <a:latin typeface="Calibri"/>
                <a:ea typeface="Segoe UI"/>
                <a:cs typeface="Segoe UI"/>
              </a:rPr>
              <a:t>SU Advice </a:t>
            </a:r>
            <a:r>
              <a:rPr lang="en-GB" sz="1900" dirty="0">
                <a:latin typeface="Calibri"/>
                <a:ea typeface="Segoe UI"/>
                <a:cs typeface="Segoe UI"/>
              </a:rPr>
              <a:t>​</a:t>
            </a:r>
          </a:p>
          <a:p>
            <a:pPr algn="ctr">
              <a:lnSpc>
                <a:spcPts val="2175"/>
              </a:lnSpc>
            </a:pPr>
            <a:r>
              <a:rPr lang="en-GB" sz="1900" dirty="0">
                <a:latin typeface="Calibri"/>
                <a:ea typeface="Segoe UI"/>
                <a:cs typeface="Segoe UI"/>
              </a:rPr>
              <a:t>SUacsou</a:t>
            </a:r>
            <a:r>
              <a:rPr lang="en-GB" sz="1900" baseline="0" dirty="0">
                <a:latin typeface="Calibri"/>
                <a:ea typeface="Segoe UI"/>
                <a:cs typeface="Segoe UI"/>
              </a:rPr>
              <a:t>@essex.ac.uk | </a:t>
            </a:r>
            <a:r>
              <a:rPr lang="en-GB" sz="1900" dirty="0">
                <a:latin typeface="Calibri"/>
                <a:ea typeface="Segoe UI"/>
                <a:cs typeface="Segoe UI"/>
              </a:rPr>
              <a:t>01702 328235 ​</a:t>
            </a:r>
          </a:p>
          <a:p>
            <a:pPr algn="ctr" rtl="0">
              <a:lnSpc>
                <a:spcPts val="2025"/>
              </a:lnSpc>
            </a:pPr>
            <a:r>
              <a:rPr lang="en-GB" sz="1800" dirty="0">
                <a:latin typeface="Calibri"/>
                <a:ea typeface="Segoe UI"/>
                <a:cs typeface="Segoe UI"/>
              </a:rPr>
              <a:t>​</a:t>
            </a:r>
          </a:p>
          <a:p>
            <a:pPr algn="ctr" rtl="0">
              <a:lnSpc>
                <a:spcPts val="2250"/>
              </a:lnSpc>
            </a:pPr>
            <a:r>
              <a:rPr lang="en-GB" sz="2000" u="sng" baseline="0" dirty="0">
                <a:latin typeface="Calibri"/>
                <a:ea typeface="Segoe UI"/>
                <a:cs typeface="Segoe UI"/>
              </a:rPr>
              <a:t>If out of hours service is required:</a:t>
            </a:r>
            <a:r>
              <a:rPr lang="en-GB" sz="2000" dirty="0">
                <a:latin typeface="Calibri"/>
                <a:ea typeface="Segoe UI"/>
                <a:cs typeface="Segoe UI"/>
              </a:rPr>
              <a:t>​</a:t>
            </a:r>
          </a:p>
          <a:p>
            <a:pPr algn="ctr" rtl="0">
              <a:lnSpc>
                <a:spcPts val="2025"/>
              </a:lnSpc>
            </a:pPr>
            <a:r>
              <a:rPr lang="en-GB" sz="1800" dirty="0">
                <a:latin typeface="Calibri"/>
                <a:ea typeface="Segoe UI"/>
                <a:cs typeface="Segoe UI"/>
              </a:rPr>
              <a:t>​</a:t>
            </a:r>
          </a:p>
          <a:p>
            <a:pPr algn="ctr" rtl="0">
              <a:lnSpc>
                <a:spcPts val="2175"/>
              </a:lnSpc>
            </a:pPr>
            <a:r>
              <a:rPr lang="en-GB" sz="1900" b="1" baseline="0" dirty="0">
                <a:latin typeface="Calibri"/>
                <a:ea typeface="Segoe UI"/>
                <a:cs typeface="Segoe UI"/>
              </a:rPr>
              <a:t>Student Wellbeing Support Line</a:t>
            </a:r>
            <a:r>
              <a:rPr lang="en-GB" sz="1900" baseline="0" dirty="0">
                <a:latin typeface="Calibri"/>
                <a:ea typeface="Segoe UI"/>
                <a:cs typeface="Segoe UI"/>
              </a:rPr>
              <a:t>: A 24/7 phone line for students, provided by Health Assured. The number is 0800 028 3766.</a:t>
            </a:r>
            <a:r>
              <a:rPr lang="en-GB" sz="1900" dirty="0">
                <a:latin typeface="Calibri"/>
                <a:ea typeface="Segoe UI"/>
                <a:cs typeface="Segoe UI"/>
              </a:rPr>
              <a:t>​</a:t>
            </a:r>
          </a:p>
          <a:p>
            <a:pPr algn="ctr" rtl="0">
              <a:lnSpc>
                <a:spcPts val="2025"/>
              </a:lnSpc>
            </a:pPr>
            <a:r>
              <a:rPr lang="en-GB" sz="1800" dirty="0">
                <a:latin typeface="Calibri"/>
                <a:ea typeface="Segoe UI"/>
                <a:cs typeface="Segoe UI"/>
              </a:rPr>
              <a:t>​</a:t>
            </a:r>
          </a:p>
          <a:p>
            <a:pPr algn="ctr" rtl="0">
              <a:lnSpc>
                <a:spcPts val="2175"/>
              </a:lnSpc>
            </a:pPr>
            <a:r>
              <a:rPr lang="en-GB" sz="1900" b="1" baseline="0" dirty="0">
                <a:latin typeface="Calibri"/>
                <a:ea typeface="Segoe UI"/>
                <a:cs typeface="Segoe UI"/>
              </a:rPr>
              <a:t>SHOUT: </a:t>
            </a:r>
            <a:r>
              <a:rPr lang="en-GB" sz="1900" baseline="0" dirty="0">
                <a:latin typeface="Calibri"/>
                <a:ea typeface="Segoe UI"/>
                <a:cs typeface="Segoe UI"/>
              </a:rPr>
              <a:t>A free, confidential text service available 24/7. Text "SHOUT" to 85258.</a:t>
            </a:r>
            <a:r>
              <a:rPr lang="en-GB" sz="1900" dirty="0">
                <a:latin typeface="Calibri"/>
                <a:ea typeface="Segoe UI"/>
                <a:cs typeface="Segoe UI"/>
              </a:rPr>
              <a:t>​</a:t>
            </a:r>
          </a:p>
          <a:p>
            <a:pPr algn="ctr" rtl="0">
              <a:lnSpc>
                <a:spcPts val="2175"/>
              </a:lnSpc>
            </a:pPr>
            <a:r>
              <a:rPr lang="en-GB" sz="1900" dirty="0">
                <a:latin typeface="Calibri"/>
                <a:ea typeface="Segoe UI"/>
                <a:cs typeface="Segoe UI"/>
              </a:rPr>
              <a:t>​</a:t>
            </a:r>
          </a:p>
          <a:p>
            <a:pPr algn="ctr" rtl="0">
              <a:lnSpc>
                <a:spcPts val="2175"/>
              </a:lnSpc>
            </a:pPr>
            <a:r>
              <a:rPr lang="en-GB" sz="1900" b="1" baseline="0" dirty="0">
                <a:latin typeface="Calibri"/>
                <a:ea typeface="Segoe UI"/>
                <a:cs typeface="Segoe UI"/>
              </a:rPr>
              <a:t>Student Space/Student Minds: </a:t>
            </a:r>
            <a:r>
              <a:rPr lang="en-GB" sz="1900" baseline="0" dirty="0">
                <a:latin typeface="Calibri"/>
                <a:ea typeface="Segoe UI"/>
                <a:cs typeface="Segoe UI"/>
              </a:rPr>
              <a:t>Online support resources offering advice and information on a range of topics.</a:t>
            </a:r>
            <a:r>
              <a:rPr lang="en-US" sz="1900" dirty="0">
                <a:latin typeface="Calibri"/>
                <a:ea typeface="Segoe UI"/>
                <a:cs typeface="Segoe UI"/>
              </a:rPr>
              <a:t>​</a:t>
            </a:r>
          </a:p>
          <a:p>
            <a:pPr algn="ctr" rtl="0">
              <a:lnSpc>
                <a:spcPts val="2175"/>
              </a:lnSpc>
            </a:pPr>
            <a:r>
              <a:rPr lang="en-GB" sz="1900" baseline="0" dirty="0">
                <a:latin typeface="Calibri"/>
                <a:ea typeface="Segoe UI"/>
                <a:cs typeface="Segoe UI"/>
              </a:rPr>
              <a:t>www.studentspace.org.uk</a:t>
            </a:r>
            <a:r>
              <a:rPr lang="en-GB" sz="1900" dirty="0">
                <a:latin typeface="Calibri"/>
                <a:ea typeface="Segoe UI"/>
                <a:cs typeface="Segoe UI"/>
              </a:rPr>
              <a:t>​</a:t>
            </a:r>
          </a:p>
          <a:p>
            <a:pPr algn="ctr"/>
            <a:endParaRPr lang="en-GB"/>
          </a:p>
        </p:txBody>
      </p:sp>
      <p:sp>
        <p:nvSpPr>
          <p:cNvPr id="4" name="Right Triangle 3">
            <a:extLst>
              <a:ext uri="{FF2B5EF4-FFF2-40B4-BE49-F238E27FC236}">
                <a16:creationId xmlns:a16="http://schemas.microsoft.com/office/drawing/2014/main" id="{96D72672-E8E9-5990-021A-EFCC385AAA3D}"/>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6" name="Right Triangle 5">
            <a:extLst>
              <a:ext uri="{FF2B5EF4-FFF2-40B4-BE49-F238E27FC236}">
                <a16:creationId xmlns:a16="http://schemas.microsoft.com/office/drawing/2014/main" id="{A9A07EB2-A973-BA13-CBA4-212997CEC652}"/>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pic>
        <p:nvPicPr>
          <p:cNvPr id="8" name="Picture 7" descr="A black and white logo&#10;&#10;Description automatically generated">
            <a:extLst>
              <a:ext uri="{FF2B5EF4-FFF2-40B4-BE49-F238E27FC236}">
                <a16:creationId xmlns:a16="http://schemas.microsoft.com/office/drawing/2014/main" id="{8F3B1FCF-6D99-B133-3F63-AC7F96D5B80F}"/>
              </a:ext>
            </a:extLst>
          </p:cNvPr>
          <p:cNvPicPr>
            <a:picLocks noChangeAspect="1"/>
          </p:cNvPicPr>
          <p:nvPr/>
        </p:nvPicPr>
        <p:blipFill>
          <a:blip r:embed="rId2"/>
          <a:stretch>
            <a:fillRect/>
          </a:stretch>
        </p:blipFill>
        <p:spPr>
          <a:xfrm>
            <a:off x="16268700" y="8043863"/>
            <a:ext cx="1466850" cy="2000250"/>
          </a:xfrm>
          <a:prstGeom prst="rect">
            <a:avLst/>
          </a:prstGeom>
        </p:spPr>
      </p:pic>
    </p:spTree>
    <p:extLst>
      <p:ext uri="{BB962C8B-B14F-4D97-AF65-F5344CB8AC3E}">
        <p14:creationId xmlns:p14="http://schemas.microsoft.com/office/powerpoint/2010/main" val="134829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screenshot of a website&#10;&#10;AI-generated content may be incorrect.">
            <a:extLst>
              <a:ext uri="{FF2B5EF4-FFF2-40B4-BE49-F238E27FC236}">
                <a16:creationId xmlns:a16="http://schemas.microsoft.com/office/drawing/2014/main" id="{5A14C6A7-B257-34FA-D3BC-5961400DBE4A}"/>
              </a:ext>
            </a:extLst>
          </p:cNvPr>
          <p:cNvPicPr>
            <a:picLocks noChangeAspect="1"/>
          </p:cNvPicPr>
          <p:nvPr/>
        </p:nvPicPr>
        <p:blipFill>
          <a:blip r:embed="rId2"/>
          <a:stretch>
            <a:fillRect/>
          </a:stretch>
        </p:blipFill>
        <p:spPr>
          <a:xfrm>
            <a:off x="0" y="890588"/>
            <a:ext cx="18087975" cy="9148762"/>
          </a:xfrm>
          <a:prstGeom prst="rect">
            <a:avLst/>
          </a:prstGeom>
        </p:spPr>
      </p:pic>
      <p:sp>
        <p:nvSpPr>
          <p:cNvPr id="4" name="Right Triangle 3">
            <a:extLst>
              <a:ext uri="{FF2B5EF4-FFF2-40B4-BE49-F238E27FC236}">
                <a16:creationId xmlns:a16="http://schemas.microsoft.com/office/drawing/2014/main" id="{D0A213AE-1197-7B27-2CBE-975A2FC629DF}"/>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6" name="Right Triangle 5">
            <a:extLst>
              <a:ext uri="{FF2B5EF4-FFF2-40B4-BE49-F238E27FC236}">
                <a16:creationId xmlns:a16="http://schemas.microsoft.com/office/drawing/2014/main" id="{DE6B7F37-6A90-28FF-59F0-3A5EC203B2DC}"/>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pic>
        <p:nvPicPr>
          <p:cNvPr id="8" name="Picture 7" descr="A black and white logo&#10;&#10;Description automatically generated">
            <a:extLst>
              <a:ext uri="{FF2B5EF4-FFF2-40B4-BE49-F238E27FC236}">
                <a16:creationId xmlns:a16="http://schemas.microsoft.com/office/drawing/2014/main" id="{6140642C-DB95-3AC5-8A29-7EF0B47417FB}"/>
              </a:ext>
            </a:extLst>
          </p:cNvPr>
          <p:cNvPicPr>
            <a:picLocks noChangeAspect="1"/>
          </p:cNvPicPr>
          <p:nvPr/>
        </p:nvPicPr>
        <p:blipFill>
          <a:blip r:embed="rId3"/>
          <a:stretch>
            <a:fillRect/>
          </a:stretch>
        </p:blipFill>
        <p:spPr>
          <a:xfrm>
            <a:off x="16268700" y="8043863"/>
            <a:ext cx="1466850" cy="2000250"/>
          </a:xfrm>
          <a:prstGeom prst="rect">
            <a:avLst/>
          </a:prstGeom>
        </p:spPr>
      </p:pic>
    </p:spTree>
    <p:extLst>
      <p:ext uri="{BB962C8B-B14F-4D97-AF65-F5344CB8AC3E}">
        <p14:creationId xmlns:p14="http://schemas.microsoft.com/office/powerpoint/2010/main" val="298650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5">
            <a:extLst>
              <a:ext uri="{FF2B5EF4-FFF2-40B4-BE49-F238E27FC236}">
                <a16:creationId xmlns:a16="http://schemas.microsoft.com/office/drawing/2014/main" id="{7FF508CD-5DE7-FF01-98C8-B4A1BA11DF1B}"/>
              </a:ext>
            </a:extLst>
          </p:cNvPr>
          <p:cNvSpPr txBox="1"/>
          <p:nvPr/>
        </p:nvSpPr>
        <p:spPr>
          <a:xfrm>
            <a:off x="1668569" y="821459"/>
            <a:ext cx="14946206" cy="2687531"/>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10860"/>
              </a:lnSpc>
            </a:pPr>
            <a:r>
              <a:rPr lang="en-GB" sz="6600" b="1">
                <a:latin typeface="Century Gothic"/>
              </a:rPr>
              <a:t>WHAT IS A WELFARE OFFICER?</a:t>
            </a:r>
            <a:endParaRPr lang="en-US"/>
          </a:p>
          <a:p>
            <a:pPr algn="just">
              <a:lnSpc>
                <a:spcPts val="10860"/>
              </a:lnSpc>
            </a:pPr>
            <a:endParaRPr lang="en-US" sz="9050">
              <a:solidFill>
                <a:srgbClr val="000000"/>
              </a:solidFill>
              <a:latin typeface="esu v2"/>
            </a:endParaRPr>
          </a:p>
        </p:txBody>
      </p:sp>
      <p:sp>
        <p:nvSpPr>
          <p:cNvPr id="3" name="TextBox 4">
            <a:extLst>
              <a:ext uri="{FF2B5EF4-FFF2-40B4-BE49-F238E27FC236}">
                <a16:creationId xmlns:a16="http://schemas.microsoft.com/office/drawing/2014/main" id="{C680FB78-D8F0-EBA0-087E-15B9A6AB9C12}"/>
              </a:ext>
            </a:extLst>
          </p:cNvPr>
          <p:cNvSpPr txBox="1"/>
          <p:nvPr/>
        </p:nvSpPr>
        <p:spPr>
          <a:xfrm>
            <a:off x="1513260" y="2704860"/>
            <a:ext cx="15251006" cy="6353021"/>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23315" lvl="1" indent="-561340">
              <a:lnSpc>
                <a:spcPts val="7285"/>
              </a:lnSpc>
              <a:buFont typeface="Arial"/>
              <a:buChar char="•"/>
            </a:pPr>
            <a:r>
              <a:rPr lang="en-US" sz="3200" b="1" dirty="0">
                <a:solidFill>
                  <a:srgbClr val="000000"/>
                </a:solidFill>
                <a:latin typeface="Century Gothic"/>
              </a:rPr>
              <a:t>A CORE COMMITTEE POSITION FOR ALL SOCIETIES </a:t>
            </a:r>
            <a:endParaRPr lang="en-US" dirty="0">
              <a:latin typeface="Century Gothic"/>
            </a:endParaRPr>
          </a:p>
          <a:p>
            <a:pPr marL="1123315" lvl="1" indent="-561340">
              <a:buFont typeface="Arial"/>
              <a:buChar char="•"/>
            </a:pPr>
            <a:endParaRPr lang="en-US" sz="4400" b="1" dirty="0">
              <a:solidFill>
                <a:srgbClr val="000000"/>
              </a:solidFill>
              <a:latin typeface="Courier New"/>
              <a:cs typeface="Courier New"/>
            </a:endParaRPr>
          </a:p>
          <a:p>
            <a:pPr marL="457200">
              <a:buFont typeface="Arial" panose="020B0604020202020204" pitchFamily="34" charset="0"/>
              <a:buChar char="•"/>
            </a:pPr>
            <a:r>
              <a:rPr lang="en-US" sz="2800" dirty="0">
                <a:solidFill>
                  <a:srgbClr val="000000"/>
                </a:solidFill>
                <a:latin typeface="Century Gothic"/>
                <a:cs typeface="Courier New"/>
              </a:rPr>
              <a:t> </a:t>
            </a:r>
            <a:r>
              <a:rPr lang="en-US" sz="2800" dirty="0">
                <a:solidFill>
                  <a:srgbClr val="000000"/>
                </a:solidFill>
                <a:latin typeface="Century Gothic"/>
                <a:ea typeface="+mn-lt"/>
                <a:cs typeface="+mn-lt"/>
              </a:rPr>
              <a:t>The Welfare Officer is responsible for the safety and welfare of the society. They</a:t>
            </a:r>
          </a:p>
          <a:p>
            <a:pPr lvl="1"/>
            <a:r>
              <a:rPr lang="en-US" sz="2800" dirty="0">
                <a:solidFill>
                  <a:srgbClr val="000000"/>
                </a:solidFill>
                <a:latin typeface="Century Gothic"/>
                <a:ea typeface="+mn-lt"/>
                <a:cs typeface="+mn-lt"/>
              </a:rPr>
              <a:t>provide guidance, support and signposting to their society members,</a:t>
            </a:r>
            <a:endParaRPr lang="en-US">
              <a:latin typeface="Century Gothic"/>
              <a:cs typeface="Courier New"/>
            </a:endParaRPr>
          </a:p>
          <a:p>
            <a:pPr lvl="1"/>
            <a:r>
              <a:rPr lang="en-US" sz="2800" dirty="0">
                <a:solidFill>
                  <a:srgbClr val="000000"/>
                </a:solidFill>
                <a:latin typeface="Century Gothic"/>
                <a:ea typeface="+mn-lt"/>
                <a:cs typeface="+mn-lt"/>
              </a:rPr>
              <a:t>responding to welfare queries and conflicts, within agreed boundaries.</a:t>
            </a:r>
            <a:endParaRPr lang="en-US">
              <a:latin typeface="Century Gothic"/>
              <a:cs typeface="Courier New"/>
            </a:endParaRPr>
          </a:p>
          <a:p>
            <a:pPr lvl="1"/>
            <a:r>
              <a:rPr lang="en-US" sz="2800" dirty="0">
                <a:solidFill>
                  <a:srgbClr val="000000"/>
                </a:solidFill>
                <a:latin typeface="Century Gothic"/>
                <a:ea typeface="+mn-lt"/>
                <a:cs typeface="+mn-lt"/>
              </a:rPr>
              <a:t>Responsibilities include, but are not limited to:</a:t>
            </a:r>
          </a:p>
          <a:p>
            <a:pPr lvl="1"/>
            <a:endParaRPr lang="en-US" sz="2800" dirty="0">
              <a:latin typeface="Century Gothic"/>
              <a:ea typeface="+mn-lt"/>
              <a:cs typeface="+mn-lt"/>
            </a:endParaRPr>
          </a:p>
          <a:p>
            <a:pPr marL="914400" lvl="1" indent="-457200">
              <a:buFont typeface="Arial"/>
              <a:buChar char="•"/>
            </a:pPr>
            <a:r>
              <a:rPr lang="en-US" sz="2800" dirty="0">
                <a:latin typeface="Century Gothic"/>
                <a:ea typeface="+mn-lt"/>
                <a:cs typeface="+mn-lt"/>
              </a:rPr>
              <a:t>Attending welfare training</a:t>
            </a:r>
            <a:endParaRPr lang="en-US" dirty="0">
              <a:latin typeface="Century Gothic"/>
              <a:ea typeface="+mn-lt"/>
              <a:cs typeface="+mn-lt"/>
            </a:endParaRPr>
          </a:p>
          <a:p>
            <a:pPr marL="914400" lvl="1" indent="-457200">
              <a:buFont typeface="Arial"/>
              <a:buChar char="•"/>
            </a:pPr>
            <a:r>
              <a:rPr lang="en-US" sz="2800" dirty="0">
                <a:latin typeface="Century Gothic"/>
                <a:ea typeface="+mn-lt"/>
                <a:cs typeface="+mn-lt"/>
              </a:rPr>
              <a:t>Signposting members  to the correct services </a:t>
            </a:r>
            <a:endParaRPr lang="en-US">
              <a:latin typeface="Century Gothic"/>
              <a:ea typeface="+mn-lt"/>
              <a:cs typeface="+mn-lt"/>
            </a:endParaRPr>
          </a:p>
          <a:p>
            <a:pPr marL="914400" lvl="1" indent="-457200">
              <a:buFont typeface="Arial"/>
              <a:buChar char="•"/>
            </a:pPr>
            <a:r>
              <a:rPr lang="en-US" sz="2800" dirty="0">
                <a:latin typeface="Century Gothic"/>
                <a:ea typeface="+mn-lt"/>
                <a:cs typeface="+mn-lt"/>
              </a:rPr>
              <a:t>Ensuring that the society’s activities are welcoming, accessible and inclusive for members</a:t>
            </a:r>
            <a:endParaRPr lang="en-US" dirty="0">
              <a:latin typeface="Century Gothic"/>
              <a:ea typeface="+mn-lt"/>
              <a:cs typeface="+mn-lt"/>
            </a:endParaRPr>
          </a:p>
          <a:p>
            <a:pPr marL="914400" lvl="1" indent="-457200">
              <a:buFont typeface="Arial"/>
              <a:buChar char="•"/>
            </a:pPr>
            <a:r>
              <a:rPr lang="en-US" sz="2800" dirty="0">
                <a:latin typeface="Century Gothic"/>
                <a:ea typeface="+mn-lt"/>
                <a:cs typeface="+mn-lt"/>
              </a:rPr>
              <a:t>Acting as the point of contact for any conflicts within the society </a:t>
            </a:r>
            <a:endParaRPr lang="en-US" dirty="0">
              <a:latin typeface="Century Gothic"/>
            </a:endParaRPr>
          </a:p>
          <a:p>
            <a:pPr marL="1018540" lvl="1" indent="-457200">
              <a:buFont typeface="Arial" panose="020B0604020202020204" pitchFamily="34" charset="0"/>
              <a:buChar char="•"/>
            </a:pPr>
            <a:endParaRPr lang="en-US" sz="2800" dirty="0">
              <a:solidFill>
                <a:srgbClr val="000000"/>
              </a:solidFill>
              <a:latin typeface="Century Gothic"/>
            </a:endParaRPr>
          </a:p>
        </p:txBody>
      </p:sp>
    </p:spTree>
    <p:extLst>
      <p:ext uri="{BB962C8B-B14F-4D97-AF65-F5344CB8AC3E}">
        <p14:creationId xmlns:p14="http://schemas.microsoft.com/office/powerpoint/2010/main" val="2549578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4" name="TextBox 12">
            <a:extLst>
              <a:ext uri="{FF2B5EF4-FFF2-40B4-BE49-F238E27FC236}">
                <a16:creationId xmlns:a16="http://schemas.microsoft.com/office/drawing/2014/main" id="{BB875C9A-0374-2E4B-304A-EB208AD92342}"/>
              </a:ext>
            </a:extLst>
          </p:cNvPr>
          <p:cNvSpPr txBox="1"/>
          <p:nvPr/>
        </p:nvSpPr>
        <p:spPr>
          <a:xfrm>
            <a:off x="738188" y="288131"/>
            <a:ext cx="17182711" cy="1033872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9119"/>
              </a:lnSpc>
            </a:pPr>
            <a:r>
              <a:rPr lang="en-US" sz="5400" b="1" dirty="0">
                <a:solidFill>
                  <a:srgbClr val="000000"/>
                </a:solidFill>
                <a:latin typeface="Century Gothic"/>
                <a:cs typeface="Calibri"/>
              </a:rPr>
              <a:t>Zero tolerance policy </a:t>
            </a:r>
          </a:p>
          <a:p>
            <a:pPr marL="171450"/>
            <a:r>
              <a:rPr lang="en-US" sz="2400" b="1" dirty="0">
                <a:latin typeface="Century Gothic"/>
                <a:cs typeface="Calibri"/>
              </a:rPr>
              <a:t>The Students' Union has a zero-tolerance policy including sexual harassment meaning that the Students' Union will take action.</a:t>
            </a:r>
            <a:r>
              <a:rPr lang="en-US" sz="2400" dirty="0">
                <a:latin typeface="Century Gothic"/>
                <a:cs typeface="Calibri"/>
              </a:rPr>
              <a:t> Please </a:t>
            </a:r>
            <a:r>
              <a:rPr lang="en-US" sz="2400" dirty="0" err="1">
                <a:latin typeface="Century Gothic"/>
                <a:cs typeface="Calibri"/>
              </a:rPr>
              <a:t>familiarise</a:t>
            </a:r>
            <a:r>
              <a:rPr lang="en-US" sz="2400" dirty="0">
                <a:latin typeface="Century Gothic"/>
                <a:cs typeface="Calibri"/>
              </a:rPr>
              <a:t> yourself with the document below. </a:t>
            </a:r>
            <a:endParaRPr lang="en-US" sz="2400" dirty="0">
              <a:latin typeface="Century Gothic"/>
              <a:ea typeface="+mn-lt"/>
              <a:cs typeface="+mn-lt"/>
            </a:endParaRPr>
          </a:p>
          <a:p>
            <a:pPr marL="171450"/>
            <a:endParaRPr lang="en-US" sz="2400" dirty="0">
              <a:latin typeface="Century Gothic"/>
              <a:ea typeface="+mn-lt"/>
              <a:cs typeface="+mn-lt"/>
            </a:endParaRPr>
          </a:p>
          <a:p>
            <a:pPr marL="171450"/>
            <a:r>
              <a:rPr lang="en-US" sz="2400" dirty="0">
                <a:latin typeface="Century Gothic"/>
                <a:ea typeface="+mn-lt"/>
                <a:cs typeface="+mn-lt"/>
                <a:hlinkClick r:id="rId4"/>
              </a:rPr>
              <a:t>Zero-tolerance-policy-V2.pdf</a:t>
            </a:r>
            <a:endParaRPr lang="en-US" sz="2400" dirty="0">
              <a:latin typeface="Century Gothic"/>
              <a:cs typeface="Calibri"/>
            </a:endParaRPr>
          </a:p>
          <a:p>
            <a:pPr marL="171450"/>
            <a:endParaRPr lang="en-US" sz="2400" dirty="0">
              <a:latin typeface="Century Gothic"/>
              <a:ea typeface="+mn-lt"/>
              <a:cs typeface="+mn-lt"/>
            </a:endParaRPr>
          </a:p>
          <a:p>
            <a:pPr marL="171450"/>
            <a:r>
              <a:rPr lang="en-US" sz="2400" b="1" dirty="0">
                <a:latin typeface="Century Gothic"/>
                <a:ea typeface="+mn-lt"/>
                <a:cs typeface="+mn-lt"/>
              </a:rPr>
              <a:t>Staff and students are expected to be treated and to treat each other with dignity and respect regardless of:</a:t>
            </a:r>
          </a:p>
          <a:p>
            <a:pPr marL="514350" indent="-342900">
              <a:buFont typeface="Arial"/>
              <a:buChar char="•"/>
            </a:pPr>
            <a:endParaRPr lang="en-US" sz="2400" dirty="0">
              <a:latin typeface="Century Gothic"/>
              <a:ea typeface="+mn-lt"/>
              <a:cs typeface="+mn-lt"/>
            </a:endParaRPr>
          </a:p>
          <a:p>
            <a:pPr marL="285750" indent="-285750">
              <a:buFont typeface="Arial"/>
              <a:buChar char="•"/>
            </a:pPr>
            <a:r>
              <a:rPr lang="en-GB" sz="2400" dirty="0">
                <a:latin typeface="Century Gothic"/>
                <a:ea typeface="+mn-lt"/>
                <a:cs typeface="+mn-lt"/>
              </a:rPr>
              <a:t>Gender expression, identity, affirmation or reassignment</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Race, ethnic origin or national origin</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Age</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Socio-economic background</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Disability</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Religious beliefs or affiliations, or absence of religious beliefs or affiliations</a:t>
            </a:r>
            <a:endParaRPr lang="en-US" sz="2400" dirty="0">
              <a:latin typeface="Century Gothic"/>
              <a:cs typeface="Calibri"/>
            </a:endParaRPr>
          </a:p>
          <a:p>
            <a:pPr marL="285750" indent="-285750">
              <a:buFont typeface="Arial"/>
              <a:buChar char="•"/>
            </a:pPr>
            <a:r>
              <a:rPr lang="en-GB" sz="2400" dirty="0">
                <a:latin typeface="Century Gothic"/>
                <a:ea typeface="+mn-lt"/>
                <a:cs typeface="+mn-lt"/>
              </a:rPr>
              <a:t>Political beliefs or affiliations</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Family circumstances, including maternity and paternity</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Marital or civil partnership status</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Pregnancy and maternity</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Sexual orientation</a:t>
            </a:r>
            <a:endParaRPr lang="en-GB" sz="2400" b="1">
              <a:solidFill>
                <a:srgbClr val="FFFFFF"/>
              </a:solidFill>
              <a:latin typeface="Century Gothic"/>
              <a:ea typeface="+mn-lt"/>
              <a:cs typeface="+mn-lt"/>
            </a:endParaRPr>
          </a:p>
          <a:p>
            <a:pPr marL="285750" indent="-285750">
              <a:buFont typeface="Arial"/>
              <a:buChar char="•"/>
            </a:pPr>
            <a:r>
              <a:rPr lang="en-GB" sz="2400" dirty="0">
                <a:latin typeface="Century Gothic"/>
                <a:ea typeface="+mn-lt"/>
                <a:cs typeface="+mn-lt"/>
              </a:rPr>
              <a:t>Sex</a:t>
            </a:r>
            <a:endParaRPr lang="en-US" sz="2400" dirty="0">
              <a:latin typeface="Century Gothic"/>
              <a:cs typeface="Calibri"/>
            </a:endParaRPr>
          </a:p>
          <a:p>
            <a:pPr marL="514350" indent="-342900">
              <a:buFont typeface="Arial"/>
              <a:buChar char="•"/>
            </a:pPr>
            <a:endParaRPr lang="en-US" sz="2200">
              <a:latin typeface="Century Gothic"/>
              <a:ea typeface="+mn-lt"/>
              <a:cs typeface="+mn-lt"/>
            </a:endParaRPr>
          </a:p>
          <a:p>
            <a:pPr marL="457200" indent="-285750">
              <a:buFont typeface="Arial,Sans-Serif"/>
              <a:buChar char="•"/>
            </a:pPr>
            <a:endParaRPr lang="en-US" sz="2200">
              <a:latin typeface="Century Gothic"/>
              <a:ea typeface="+mn-lt"/>
              <a:cs typeface="+mn-lt"/>
            </a:endParaRPr>
          </a:p>
          <a:p>
            <a:pPr marL="171450"/>
            <a:endParaRPr lang="en-US" sz="2400">
              <a:latin typeface="Century Gothic"/>
              <a:ea typeface="+mn-lt"/>
              <a:cs typeface="+mn-lt"/>
            </a:endParaRPr>
          </a:p>
          <a:p>
            <a:pPr marL="457200" indent="-285750">
              <a:buFont typeface="Arial,Sans-Serif"/>
              <a:buChar char="•"/>
            </a:pPr>
            <a:endParaRPr lang="en-US" sz="2400">
              <a:latin typeface="Century Gothic"/>
              <a:ea typeface="+mn-lt"/>
              <a:cs typeface="+mn-lt"/>
            </a:endParaRPr>
          </a:p>
          <a:p>
            <a:pPr marL="457200" indent="-285750">
              <a:buFont typeface="Arial,Sans-Serif"/>
              <a:buChar char="•"/>
            </a:pPr>
            <a:endParaRPr lang="en-US" sz="2400">
              <a:ea typeface="+mn-lt"/>
              <a:cs typeface="+mn-lt"/>
            </a:endParaRPr>
          </a:p>
          <a:p>
            <a:pPr marL="457200" indent="-285750">
              <a:buFont typeface="Arial,Sans-Serif"/>
              <a:buChar char="•"/>
            </a:pPr>
            <a:endParaRPr lang="en-US" sz="2400">
              <a:ea typeface="+mn-lt"/>
              <a:cs typeface="+mn-lt"/>
            </a:endParaRPr>
          </a:p>
        </p:txBody>
      </p:sp>
    </p:spTree>
    <p:extLst>
      <p:ext uri="{BB962C8B-B14F-4D97-AF65-F5344CB8AC3E}">
        <p14:creationId xmlns:p14="http://schemas.microsoft.com/office/powerpoint/2010/main" val="2177842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5">
            <a:extLst>
              <a:ext uri="{FF2B5EF4-FFF2-40B4-BE49-F238E27FC236}">
                <a16:creationId xmlns:a16="http://schemas.microsoft.com/office/drawing/2014/main" id="{ACD31C7D-7EFF-449C-028E-17B138B05E79}"/>
              </a:ext>
            </a:extLst>
          </p:cNvPr>
          <p:cNvSpPr txBox="1"/>
          <p:nvPr/>
        </p:nvSpPr>
        <p:spPr>
          <a:xfrm>
            <a:off x="1668569" y="646712"/>
            <a:ext cx="14946206" cy="548316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10860"/>
              </a:lnSpc>
            </a:pPr>
            <a:r>
              <a:rPr lang="en-GB" sz="6600" b="1">
                <a:latin typeface="Century Gothic"/>
              </a:rPr>
              <a:t>RISK ASSESSMENTS</a:t>
            </a:r>
            <a:endParaRPr lang="en-US"/>
          </a:p>
          <a:p>
            <a:pPr algn="just">
              <a:lnSpc>
                <a:spcPts val="10860"/>
              </a:lnSpc>
            </a:pPr>
            <a:endParaRPr lang="en-GB" sz="6600" b="1">
              <a:solidFill>
                <a:srgbClr val="000000"/>
              </a:solidFill>
              <a:latin typeface="esu v2"/>
            </a:endParaRPr>
          </a:p>
          <a:p>
            <a:pPr algn="just">
              <a:lnSpc>
                <a:spcPts val="10860"/>
              </a:lnSpc>
            </a:pPr>
            <a:endParaRPr lang="en-GB" sz="6600" b="1">
              <a:solidFill>
                <a:srgbClr val="000000"/>
              </a:solidFill>
              <a:latin typeface="esu v2"/>
            </a:endParaRPr>
          </a:p>
          <a:p>
            <a:pPr algn="just">
              <a:lnSpc>
                <a:spcPts val="10860"/>
              </a:lnSpc>
            </a:pPr>
            <a:endParaRPr lang="en-US" sz="9050">
              <a:solidFill>
                <a:srgbClr val="000000"/>
              </a:solidFill>
              <a:latin typeface="esu v2"/>
            </a:endParaRPr>
          </a:p>
        </p:txBody>
      </p:sp>
      <p:sp>
        <p:nvSpPr>
          <p:cNvPr id="3" name="TextBox 14">
            <a:extLst>
              <a:ext uri="{FF2B5EF4-FFF2-40B4-BE49-F238E27FC236}">
                <a16:creationId xmlns:a16="http://schemas.microsoft.com/office/drawing/2014/main" id="{295C245F-3AB8-1C3F-AEF8-8BCFE4FB890A}"/>
              </a:ext>
            </a:extLst>
          </p:cNvPr>
          <p:cNvSpPr txBox="1"/>
          <p:nvPr/>
        </p:nvSpPr>
        <p:spPr>
          <a:xfrm>
            <a:off x="1675151" y="2565005"/>
            <a:ext cx="14946247" cy="569386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14400" lvl="1" indent="-457200">
              <a:buFont typeface="Arial"/>
              <a:buChar char="•"/>
            </a:pPr>
            <a:r>
              <a:rPr lang="en-US" sz="2800" dirty="0">
                <a:solidFill>
                  <a:srgbClr val="000000"/>
                </a:solidFill>
                <a:latin typeface="Century Gothic"/>
                <a:ea typeface="+mn-lt"/>
                <a:cs typeface="+mn-lt"/>
              </a:rPr>
              <a:t>Essential to ensuring the safety of your members. </a:t>
            </a:r>
            <a:r>
              <a:rPr lang="en-US" sz="2800" b="1" dirty="0">
                <a:solidFill>
                  <a:srgbClr val="000000"/>
                </a:solidFill>
                <a:latin typeface="Century Gothic"/>
                <a:ea typeface="+mn-lt"/>
                <a:cs typeface="+mn-lt"/>
              </a:rPr>
              <a:t>No risk assessment = no activity.</a:t>
            </a:r>
          </a:p>
          <a:p>
            <a:pPr marL="914400" lvl="1" indent="-457200">
              <a:buFont typeface="Arial"/>
              <a:buChar char="•"/>
            </a:pPr>
            <a:endParaRPr lang="en-US" sz="2800">
              <a:solidFill>
                <a:srgbClr val="000000"/>
              </a:solidFill>
              <a:latin typeface="Century Gothic"/>
              <a:ea typeface="+mn-lt"/>
              <a:cs typeface="+mn-lt"/>
            </a:endParaRPr>
          </a:p>
          <a:p>
            <a:pPr marL="914400" lvl="1" indent="-457200">
              <a:buFont typeface="Arial"/>
              <a:buChar char="•"/>
            </a:pPr>
            <a:r>
              <a:rPr lang="en-US" sz="2800" dirty="0">
                <a:solidFill>
                  <a:srgbClr val="000000"/>
                </a:solidFill>
                <a:latin typeface="Century Gothic"/>
                <a:ea typeface="+mn-lt"/>
                <a:cs typeface="+mn-lt"/>
              </a:rPr>
              <a:t>Take a copy of your risk assessment to your come &amp; try/trial sessions, as well as sending it to all members to ensure they have read it. </a:t>
            </a:r>
          </a:p>
          <a:p>
            <a:pPr marL="914400" lvl="1" indent="-457200">
              <a:buFont typeface="Arial"/>
              <a:buChar char="•"/>
            </a:pPr>
            <a:endParaRPr lang="en-US" sz="2800">
              <a:solidFill>
                <a:srgbClr val="000000"/>
              </a:solidFill>
              <a:latin typeface="Century Gothic"/>
              <a:ea typeface="+mn-lt"/>
              <a:cs typeface="+mn-lt"/>
            </a:endParaRPr>
          </a:p>
          <a:p>
            <a:pPr marL="914400" lvl="1" indent="-457200">
              <a:buFont typeface="Arial"/>
              <a:buChar char="•"/>
            </a:pPr>
            <a:r>
              <a:rPr lang="en-US" sz="2800" dirty="0">
                <a:solidFill>
                  <a:srgbClr val="000000"/>
                </a:solidFill>
                <a:latin typeface="Century Gothic"/>
                <a:ea typeface="+mn-lt"/>
                <a:cs typeface="+mn-lt"/>
              </a:rPr>
              <a:t>If you are performing away from your usual location (e.g. on Squares) you must complete an additional risk assessment for this activity. Be sure to consider additional risk such as members of the public, buildings etc.</a:t>
            </a:r>
          </a:p>
          <a:p>
            <a:pPr marL="914400" lvl="1" indent="-457200">
              <a:buFont typeface="Arial"/>
              <a:buChar char="•"/>
            </a:pPr>
            <a:endParaRPr lang="en-US" sz="2800">
              <a:solidFill>
                <a:srgbClr val="000000"/>
              </a:solidFill>
              <a:latin typeface="Century Gothic"/>
              <a:ea typeface="+mn-lt"/>
              <a:cs typeface="+mn-lt"/>
            </a:endParaRPr>
          </a:p>
          <a:p>
            <a:pPr marL="914400" lvl="1" indent="-457200">
              <a:buFont typeface="Arial"/>
              <a:buChar char="•"/>
            </a:pPr>
            <a:r>
              <a:rPr lang="en-US" sz="2800" dirty="0">
                <a:solidFill>
                  <a:srgbClr val="000000"/>
                </a:solidFill>
                <a:latin typeface="Century Gothic"/>
                <a:ea typeface="+mn-lt"/>
                <a:cs typeface="+mn-lt"/>
              </a:rPr>
              <a:t>Additional events will also require a risk assessment submitted to staff with sufficient notice, which for large events should be a minimum of 4 weeks before.</a:t>
            </a:r>
          </a:p>
          <a:p>
            <a:pPr marL="914400" lvl="1" indent="-457200">
              <a:buFont typeface="Arial"/>
              <a:buChar char="•"/>
            </a:pPr>
            <a:endParaRPr lang="en-US" sz="2800">
              <a:solidFill>
                <a:srgbClr val="000000"/>
              </a:solidFill>
              <a:latin typeface="Century Gothic"/>
              <a:ea typeface="Calibri"/>
              <a:cs typeface="Calibri"/>
            </a:endParaRPr>
          </a:p>
        </p:txBody>
      </p:sp>
    </p:spTree>
    <p:extLst>
      <p:ext uri="{BB962C8B-B14F-4D97-AF65-F5344CB8AC3E}">
        <p14:creationId xmlns:p14="http://schemas.microsoft.com/office/powerpoint/2010/main" val="3622816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black and white logo&#10;&#10;Description automatically generated">
            <a:extLst>
              <a:ext uri="{FF2B5EF4-FFF2-40B4-BE49-F238E27FC236}">
                <a16:creationId xmlns:a16="http://schemas.microsoft.com/office/drawing/2014/main" id="{52E0B12C-FAA1-474A-0687-A9734B443310}"/>
              </a:ext>
            </a:extLst>
          </p:cNvPr>
          <p:cNvPicPr>
            <a:picLocks noChangeAspect="1"/>
          </p:cNvPicPr>
          <p:nvPr/>
        </p:nvPicPr>
        <p:blipFill>
          <a:blip r:embed="rId3"/>
          <a:stretch>
            <a:fillRect/>
          </a:stretch>
        </p:blipFill>
        <p:spPr>
          <a:xfrm>
            <a:off x="16268700" y="8043863"/>
            <a:ext cx="1466850" cy="2000250"/>
          </a:xfrm>
          <a:prstGeom prst="rect">
            <a:avLst/>
          </a:prstGeom>
        </p:spPr>
      </p:pic>
      <p:sp>
        <p:nvSpPr>
          <p:cNvPr id="14" name="Right Triangle 13">
            <a:extLst>
              <a:ext uri="{FF2B5EF4-FFF2-40B4-BE49-F238E27FC236}">
                <a16:creationId xmlns:a16="http://schemas.microsoft.com/office/drawing/2014/main" id="{8E5CE948-35CB-481C-9D6F-DBF5C217D8A0}"/>
              </a:ext>
            </a:extLst>
          </p:cNvPr>
          <p:cNvSpPr/>
          <p:nvPr/>
        </p:nvSpPr>
        <p:spPr>
          <a:xfrm rot="10800000">
            <a:off x="6205538" y="2391"/>
            <a:ext cx="12087224" cy="128588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Right Triangle 15">
            <a:extLst>
              <a:ext uri="{FF2B5EF4-FFF2-40B4-BE49-F238E27FC236}">
                <a16:creationId xmlns:a16="http://schemas.microsoft.com/office/drawing/2014/main" id="{EEEED6CA-F345-4FE6-AA13-DCE03111C889}"/>
              </a:ext>
            </a:extLst>
          </p:cNvPr>
          <p:cNvSpPr/>
          <p:nvPr/>
        </p:nvSpPr>
        <p:spPr>
          <a:xfrm>
            <a:off x="0" y="8475332"/>
            <a:ext cx="11887200" cy="1814537"/>
          </a:xfrm>
          <a:prstGeom prst="rtTriangle">
            <a:avLst/>
          </a:prstGeom>
          <a:solidFill>
            <a:srgbClr val="FCDE28"/>
          </a:solidFill>
          <a:ln>
            <a:solidFill>
              <a:srgbClr val="FCD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 name="TextBox 5">
            <a:extLst>
              <a:ext uri="{FF2B5EF4-FFF2-40B4-BE49-F238E27FC236}">
                <a16:creationId xmlns:a16="http://schemas.microsoft.com/office/drawing/2014/main" id="{2991A504-2264-EA45-D403-33B4D5784148}"/>
              </a:ext>
            </a:extLst>
          </p:cNvPr>
          <p:cNvSpPr txBox="1"/>
          <p:nvPr/>
        </p:nvSpPr>
        <p:spPr>
          <a:xfrm>
            <a:off x="2325794" y="646712"/>
            <a:ext cx="14946206" cy="5483168"/>
          </a:xfrm>
          <a:prstGeom prst="rect">
            <a:avLst/>
          </a:prstGeom>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10860"/>
              </a:lnSpc>
            </a:pPr>
            <a:r>
              <a:rPr lang="en-GB" sz="6600" b="1">
                <a:latin typeface="Century Gothic"/>
              </a:rPr>
              <a:t>RISK ASSESSMENTS – support </a:t>
            </a:r>
            <a:endParaRPr lang="en-US"/>
          </a:p>
          <a:p>
            <a:pPr algn="just">
              <a:lnSpc>
                <a:spcPts val="10860"/>
              </a:lnSpc>
            </a:pPr>
            <a:endParaRPr lang="en-GB" sz="6600" b="1">
              <a:solidFill>
                <a:srgbClr val="000000"/>
              </a:solidFill>
              <a:latin typeface="esu v2"/>
            </a:endParaRPr>
          </a:p>
          <a:p>
            <a:pPr algn="just">
              <a:lnSpc>
                <a:spcPts val="10860"/>
              </a:lnSpc>
            </a:pPr>
            <a:endParaRPr lang="en-GB" sz="6600" b="1">
              <a:solidFill>
                <a:srgbClr val="000000"/>
              </a:solidFill>
              <a:latin typeface="esu v2"/>
            </a:endParaRPr>
          </a:p>
          <a:p>
            <a:pPr algn="just">
              <a:lnSpc>
                <a:spcPts val="10860"/>
              </a:lnSpc>
            </a:pPr>
            <a:endParaRPr lang="en-US" sz="9050">
              <a:solidFill>
                <a:srgbClr val="000000"/>
              </a:solidFill>
              <a:latin typeface="esu v2"/>
            </a:endParaRPr>
          </a:p>
        </p:txBody>
      </p:sp>
      <p:sp>
        <p:nvSpPr>
          <p:cNvPr id="4" name="TextBox 14">
            <a:extLst>
              <a:ext uri="{FF2B5EF4-FFF2-40B4-BE49-F238E27FC236}">
                <a16:creationId xmlns:a16="http://schemas.microsoft.com/office/drawing/2014/main" id="{295C245F-3AB8-1C3F-AEF8-8BCFE4FB890A}"/>
              </a:ext>
            </a:extLst>
          </p:cNvPr>
          <p:cNvSpPr txBox="1"/>
          <p:nvPr/>
        </p:nvSpPr>
        <p:spPr>
          <a:xfrm>
            <a:off x="1017926" y="2322118"/>
            <a:ext cx="11460097" cy="181588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14400" lvl="1" indent="-457200">
              <a:buFont typeface="Arial"/>
              <a:buChar char="•"/>
            </a:pPr>
            <a:r>
              <a:rPr lang="en-US" sz="2800" dirty="0">
                <a:solidFill>
                  <a:srgbClr val="000000"/>
                </a:solidFill>
                <a:latin typeface="Century Gothic"/>
                <a:ea typeface="Calibri"/>
                <a:cs typeface="Calibri"/>
              </a:rPr>
              <a:t>Lots of helpful information about how to complete a risk assessment, and some blank risk assessments can be found on the Sports Toolkit.</a:t>
            </a:r>
          </a:p>
          <a:p>
            <a:pPr marL="914400" lvl="1" indent="-457200">
              <a:buFont typeface="Arial"/>
              <a:buChar char="•"/>
            </a:pPr>
            <a:r>
              <a:rPr lang="en-US" sz="2800" dirty="0">
                <a:solidFill>
                  <a:srgbClr val="000000"/>
                </a:solidFill>
                <a:latin typeface="Century Gothic"/>
                <a:ea typeface="Calibri"/>
                <a:cs typeface="Calibri"/>
              </a:rPr>
              <a:t>If you ever need help email susouthend@essex.ac.uk</a:t>
            </a:r>
          </a:p>
        </p:txBody>
      </p:sp>
      <p:pic>
        <p:nvPicPr>
          <p:cNvPr id="5" name="Picture 4" descr="A screenshot of a white background&#10;&#10;Description automatically generated">
            <a:extLst>
              <a:ext uri="{FF2B5EF4-FFF2-40B4-BE49-F238E27FC236}">
                <a16:creationId xmlns:a16="http://schemas.microsoft.com/office/drawing/2014/main" id="{8F83A2BD-61E0-99FA-D177-62A50F3AE5BF}"/>
              </a:ext>
            </a:extLst>
          </p:cNvPr>
          <p:cNvPicPr>
            <a:picLocks noChangeAspect="1"/>
          </p:cNvPicPr>
          <p:nvPr/>
        </p:nvPicPr>
        <p:blipFill>
          <a:blip r:embed="rId4"/>
          <a:stretch>
            <a:fillRect/>
          </a:stretch>
        </p:blipFill>
        <p:spPr>
          <a:xfrm>
            <a:off x="6198943" y="4403848"/>
            <a:ext cx="8763000" cy="4629150"/>
          </a:xfrm>
          <a:prstGeom prst="rect">
            <a:avLst/>
          </a:prstGeom>
        </p:spPr>
      </p:pic>
    </p:spTree>
    <p:extLst>
      <p:ext uri="{BB962C8B-B14F-4D97-AF65-F5344CB8AC3E}">
        <p14:creationId xmlns:p14="http://schemas.microsoft.com/office/powerpoint/2010/main" val="32072118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3233</Words>
  <Application>Microsoft Office PowerPoint</Application>
  <PresentationFormat>Custom</PresentationFormat>
  <Paragraphs>384</Paragraphs>
  <Slides>36</Slides>
  <Notes>33</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 PowerPoint Template</dc:title>
  <dc:creator>Elliott, Lorna M</dc:creator>
  <cp:lastModifiedBy>Firmin, Alfie</cp:lastModifiedBy>
  <cp:revision>538</cp:revision>
  <dcterms:created xsi:type="dcterms:W3CDTF">2006-08-16T00:00:00Z</dcterms:created>
  <dcterms:modified xsi:type="dcterms:W3CDTF">2025-12-12T16:21:23Z</dcterms:modified>
  <dc:identifier>DAFscPIt9Gs</dc:identifier>
</cp:coreProperties>
</file>