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4"/>
  </p:notesMasterIdLst>
  <p:sldIdLst>
    <p:sldId id="256" r:id="rId2"/>
    <p:sldId id="264" r:id="rId3"/>
    <p:sldId id="257" r:id="rId4"/>
    <p:sldId id="265" r:id="rId5"/>
    <p:sldId id="266" r:id="rId6"/>
    <p:sldId id="267" r:id="rId7"/>
    <p:sldId id="268" r:id="rId8"/>
    <p:sldId id="284" r:id="rId9"/>
    <p:sldId id="270" r:id="rId10"/>
    <p:sldId id="276" r:id="rId11"/>
    <p:sldId id="272" r:id="rId12"/>
    <p:sldId id="271" r:id="rId13"/>
    <p:sldId id="273" r:id="rId14"/>
    <p:sldId id="277" r:id="rId15"/>
    <p:sldId id="278" r:id="rId16"/>
    <p:sldId id="279" r:id="rId17"/>
    <p:sldId id="280" r:id="rId18"/>
    <p:sldId id="281" r:id="rId19"/>
    <p:sldId id="282" r:id="rId20"/>
    <p:sldId id="274" r:id="rId21"/>
    <p:sldId id="285" r:id="rId22"/>
    <p:sldId id="283" r:id="rId23"/>
  </p:sldIdLst>
  <p:sldSz cx="18288000" cy="10287000"/>
  <p:notesSz cx="6858000" cy="9144000"/>
  <p:embeddedFontLst>
    <p:embeddedFont>
      <p:font typeface="Century Gothic" panose="020B0502020202020204" pitchFamily="34" charset="0"/>
      <p:regular r:id="rId25"/>
      <p:bold r:id="rId26"/>
      <p:italic r:id="rId27"/>
      <p:boldItalic r:id="rId28"/>
    </p:embeddedFont>
    <p:embeddedFont>
      <p:font typeface="esu v2" panose="020B0604020202020204" charset="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B300"/>
    <a:srgbClr val="FFDD00"/>
    <a:srgbClr val="D9D9D9"/>
    <a:srgbClr val="C16D00"/>
    <a:srgbClr val="F6F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0DACEA-99CA-5A79-A399-65CA056D245B}" v="54" dt="2025-03-10T13:56:49.562"/>
    <p1510:client id="{187E86F6-6401-5D51-D097-070E5B2E867A}" v="410" dt="2025-03-10T16:40:39.653"/>
    <p1510:client id="{34CB2E97-812A-9FED-3A60-25F620721947}" v="4" dt="2025-03-10T14:43:46.691"/>
    <p1510:client id="{ADB15842-6F50-4E41-93BA-0B96479FBEF6}" v="10" dt="2025-03-10T13:47:46.6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96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y, Dhyana K" userId="906d1530-02e3-4ca8-a96b-05b77c62ed20" providerId="ADAL" clId="{C37B009F-69BE-42FA-9292-9C51DCBB4349}"/>
    <pc:docChg chg="modSld">
      <pc:chgData name="Story, Dhyana K" userId="906d1530-02e3-4ca8-a96b-05b77c62ed20" providerId="ADAL" clId="{C37B009F-69BE-42FA-9292-9C51DCBB4349}" dt="2025-03-11T09:37:44.137" v="0" actId="20577"/>
      <pc:docMkLst>
        <pc:docMk/>
      </pc:docMkLst>
      <pc:sldChg chg="modSp mod">
        <pc:chgData name="Story, Dhyana K" userId="906d1530-02e3-4ca8-a96b-05b77c62ed20" providerId="ADAL" clId="{C37B009F-69BE-42FA-9292-9C51DCBB4349}" dt="2025-03-11T09:37:44.137" v="0" actId="20577"/>
        <pc:sldMkLst>
          <pc:docMk/>
          <pc:sldMk cId="1430500568" sldId="272"/>
        </pc:sldMkLst>
        <pc:graphicFrameChg chg="modGraphic">
          <ac:chgData name="Story, Dhyana K" userId="906d1530-02e3-4ca8-a96b-05b77c62ed20" providerId="ADAL" clId="{C37B009F-69BE-42FA-9292-9C51DCBB4349}" dt="2025-03-11T09:37:44.137" v="0" actId="20577"/>
          <ac:graphicFrameMkLst>
            <pc:docMk/>
            <pc:sldMk cId="1430500568" sldId="272"/>
            <ac:graphicFrameMk id="4" creationId="{BCBF77B2-42C5-0E42-0A07-CCA1DFAF705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11.03.2025</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512487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726547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625497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976532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617664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71961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6186485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10812828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4007958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556965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7634491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145040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613059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82382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846164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763287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42933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2533590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261910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extLst>
      <p:ext uri="{BB962C8B-B14F-4D97-AF65-F5344CB8AC3E}">
        <p14:creationId xmlns:p14="http://schemas.microsoft.com/office/powerpoint/2010/main" val="37828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lades@essex.ac.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www.essexstudent.com/"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hyperlink" Target="https://www.essexstudent.com/activities/whatson/"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AutoShape 2"/>
          <p:cNvSpPr/>
          <p:nvPr/>
        </p:nvSpPr>
        <p:spPr>
          <a:xfrm>
            <a:off x="0" y="0"/>
            <a:ext cx="18288000" cy="1028700"/>
          </a:xfrm>
          <a:prstGeom prst="rect">
            <a:avLst/>
          </a:prstGeom>
          <a:solidFill>
            <a:srgbClr val="FFFFFF"/>
          </a:solidFill>
        </p:spPr>
        <p:txBody>
          <a:bodyPr/>
          <a:lstStyle/>
          <a:p>
            <a:endParaRPr lang="en-GB"/>
          </a:p>
        </p:txBody>
      </p:sp>
      <p:grpSp>
        <p:nvGrpSpPr>
          <p:cNvPr id="3" name="Group 3"/>
          <p:cNvGrpSpPr/>
          <p:nvPr/>
        </p:nvGrpSpPr>
        <p:grpSpPr>
          <a:xfrm>
            <a:off x="1674657" y="431931"/>
            <a:ext cx="1213733" cy="164839"/>
            <a:chOff x="0" y="0"/>
            <a:chExt cx="1618311" cy="219785"/>
          </a:xfrm>
        </p:grpSpPr>
        <p:sp>
          <p:nvSpPr>
            <p:cNvPr id="4" name="AutoShape 4"/>
            <p:cNvSpPr/>
            <p:nvPr/>
          </p:nvSpPr>
          <p:spPr>
            <a:xfrm>
              <a:off x="0" y="0"/>
              <a:ext cx="236347" cy="219785"/>
            </a:xfrm>
            <a:prstGeom prst="rect">
              <a:avLst/>
            </a:prstGeom>
            <a:solidFill>
              <a:srgbClr val="000000"/>
            </a:solidFill>
          </p:spPr>
          <p:txBody>
            <a:bodyPr/>
            <a:lstStyle/>
            <a:p>
              <a:endParaRPr lang="en-GB"/>
            </a:p>
          </p:txBody>
        </p:sp>
        <p:sp>
          <p:nvSpPr>
            <p:cNvPr id="5" name="AutoShape 5"/>
            <p:cNvSpPr/>
            <p:nvPr/>
          </p:nvSpPr>
          <p:spPr>
            <a:xfrm>
              <a:off x="460654" y="0"/>
              <a:ext cx="236347" cy="219785"/>
            </a:xfrm>
            <a:prstGeom prst="rect">
              <a:avLst/>
            </a:prstGeom>
            <a:solidFill>
              <a:srgbClr val="000000"/>
            </a:solidFill>
          </p:spPr>
          <p:txBody>
            <a:bodyPr/>
            <a:lstStyle/>
            <a:p>
              <a:endParaRPr lang="en-GB"/>
            </a:p>
          </p:txBody>
        </p:sp>
        <p:sp>
          <p:nvSpPr>
            <p:cNvPr id="6" name="AutoShape 6"/>
            <p:cNvSpPr/>
            <p:nvPr/>
          </p:nvSpPr>
          <p:spPr>
            <a:xfrm>
              <a:off x="921309" y="0"/>
              <a:ext cx="236347" cy="219785"/>
            </a:xfrm>
            <a:prstGeom prst="rect">
              <a:avLst/>
            </a:prstGeom>
            <a:solidFill>
              <a:srgbClr val="000000"/>
            </a:solidFill>
          </p:spPr>
          <p:txBody>
            <a:bodyPr/>
            <a:lstStyle/>
            <a:p>
              <a:endParaRPr lang="en-GB"/>
            </a:p>
          </p:txBody>
        </p:sp>
        <p:sp>
          <p:nvSpPr>
            <p:cNvPr id="7" name="AutoShape 7"/>
            <p:cNvSpPr/>
            <p:nvPr/>
          </p:nvSpPr>
          <p:spPr>
            <a:xfrm>
              <a:off x="1381963" y="0"/>
              <a:ext cx="236347" cy="219785"/>
            </a:xfrm>
            <a:prstGeom prst="rect">
              <a:avLst/>
            </a:prstGeom>
            <a:solidFill>
              <a:srgbClr val="000000"/>
            </a:solidFill>
          </p:spPr>
          <p:txBody>
            <a:bodyPr/>
            <a:lstStyle/>
            <a:p>
              <a:endParaRPr lang="en-GB"/>
            </a:p>
          </p:txBody>
        </p:sp>
        <p:sp>
          <p:nvSpPr>
            <p:cNvPr id="8" name="AutoShape 8"/>
            <p:cNvSpPr/>
            <p:nvPr/>
          </p:nvSpPr>
          <p:spPr>
            <a:xfrm>
              <a:off x="74959" y="69706"/>
              <a:ext cx="86430" cy="80373"/>
            </a:xfrm>
            <a:prstGeom prst="rect">
              <a:avLst/>
            </a:prstGeom>
            <a:solidFill>
              <a:srgbClr val="000000"/>
            </a:solidFill>
          </p:spPr>
          <p:txBody>
            <a:bodyPr/>
            <a:lstStyle/>
            <a:p>
              <a:endParaRPr lang="en-GB"/>
            </a:p>
          </p:txBody>
        </p:sp>
      </p:grpSp>
      <p:sp>
        <p:nvSpPr>
          <p:cNvPr id="13" name="TextBox 13"/>
          <p:cNvSpPr txBox="1"/>
          <p:nvPr/>
        </p:nvSpPr>
        <p:spPr>
          <a:xfrm>
            <a:off x="2883985" y="1771433"/>
            <a:ext cx="12428955" cy="7043275"/>
          </a:xfrm>
          <a:prstGeom prst="rect">
            <a:avLst/>
          </a:prstGeom>
        </p:spPr>
        <p:txBody>
          <a:bodyPr wrap="square" lIns="0" tIns="0" rIns="0" bIns="0" rtlCol="0" anchor="t">
            <a:spAutoFit/>
          </a:bodyPr>
          <a:lstStyle/>
          <a:p>
            <a:pPr algn="ctr"/>
            <a:br>
              <a:rPr lang="en-US" sz="7200">
                <a:latin typeface="esu v2"/>
              </a:rPr>
            </a:br>
            <a:r>
              <a:rPr lang="en-US" sz="6600" spc="-129">
                <a:solidFill>
                  <a:srgbClr val="FFFFFF"/>
                </a:solidFill>
                <a:latin typeface="esu v2"/>
              </a:rPr>
              <a:t>ESSEX BLADES CLUB STANDARDS</a:t>
            </a:r>
            <a:endParaRPr lang="en-US" sz="6600">
              <a:latin typeface="esu v2"/>
              <a:ea typeface="Calibri"/>
              <a:cs typeface="Calibri"/>
            </a:endParaRPr>
          </a:p>
          <a:p>
            <a:pPr algn="ctr"/>
            <a:r>
              <a:rPr lang="en-US" sz="6600" spc="-129">
                <a:solidFill>
                  <a:srgbClr val="FFFFFF"/>
                </a:solidFill>
                <a:latin typeface="esu v2"/>
              </a:rPr>
              <a:t>APPLICATION FORM</a:t>
            </a:r>
            <a:endParaRPr lang="en-US" sz="6600">
              <a:latin typeface="esu v2"/>
              <a:ea typeface="Calibri"/>
              <a:cs typeface="Calibri"/>
            </a:endParaRPr>
          </a:p>
          <a:p>
            <a:pPr algn="ctr"/>
            <a:r>
              <a:rPr lang="en-US" sz="6600" spc="-129">
                <a:solidFill>
                  <a:srgbClr val="FFFFFF"/>
                </a:solidFill>
                <a:latin typeface="esu v2"/>
              </a:rPr>
              <a:t>2024-2025</a:t>
            </a:r>
            <a:endParaRPr lang="en-US" sz="6600">
              <a:latin typeface="esu v2"/>
              <a:ea typeface="Calibri"/>
              <a:cs typeface="Calibri"/>
            </a:endParaRPr>
          </a:p>
          <a:p>
            <a:pPr algn="ctr"/>
            <a:endParaRPr lang="en-US" sz="6600" spc="-129">
              <a:solidFill>
                <a:srgbClr val="FFFFFF"/>
              </a:solidFill>
              <a:latin typeface="esu v2"/>
            </a:endParaRPr>
          </a:p>
          <a:p>
            <a:pPr algn="ctr">
              <a:lnSpc>
                <a:spcPct val="150000"/>
              </a:lnSpc>
            </a:pPr>
            <a:r>
              <a:rPr lang="en-US" sz="2400" spc="-129">
                <a:solidFill>
                  <a:srgbClr val="FFFFFF"/>
                </a:solidFill>
                <a:latin typeface="esu v2"/>
              </a:rPr>
              <a:t>Please complete this form and submit it to </a:t>
            </a:r>
            <a:r>
              <a:rPr lang="en-US" sz="2400" spc="-129">
                <a:solidFill>
                  <a:srgbClr val="FFFFFF"/>
                </a:solidFill>
                <a:latin typeface="esu v2"/>
                <a:hlinkClick r:id="rId3"/>
              </a:rPr>
              <a:t>blades@essex.ac.uk</a:t>
            </a:r>
            <a:r>
              <a:rPr lang="en-US" sz="2400" spc="-129">
                <a:solidFill>
                  <a:srgbClr val="FFFFFF"/>
                </a:solidFill>
                <a:latin typeface="esu v2"/>
              </a:rPr>
              <a:t> no later than MONDAY 7TH APRIL 2025 AT 10:00 AM.   </a:t>
            </a:r>
            <a:r>
              <a:rPr lang="en-US" sz="6600" spc="-129">
                <a:solidFill>
                  <a:srgbClr val="FFFFFF"/>
                </a:solidFill>
                <a:latin typeface="esu v2"/>
              </a:rPr>
              <a:t> </a:t>
            </a:r>
          </a:p>
        </p:txBody>
      </p:sp>
      <p:sp>
        <p:nvSpPr>
          <p:cNvPr id="15" name="TextBox 15"/>
          <p:cNvSpPr txBox="1"/>
          <p:nvPr/>
        </p:nvSpPr>
        <p:spPr>
          <a:xfrm>
            <a:off x="9567627" y="209550"/>
            <a:ext cx="8420615" cy="815929"/>
          </a:xfrm>
          <a:prstGeom prst="rect">
            <a:avLst/>
          </a:prstGeom>
        </p:spPr>
        <p:txBody>
          <a:bodyPr lIns="0" tIns="0" rIns="0" bIns="0" rtlCol="0" anchor="t">
            <a:spAutoFit/>
          </a:bodyPr>
          <a:lstStyle/>
          <a:p>
            <a:pPr algn="r"/>
            <a:r>
              <a:rPr lang="en-US" b="1" spc="179">
                <a:solidFill>
                  <a:srgbClr val="000000"/>
                </a:solidFill>
                <a:latin typeface="Century Gothic"/>
              </a:rPr>
              <a:t>STANDARDS APPLICATION </a:t>
            </a:r>
            <a:endParaRPr lang="en-US">
              <a:solidFill>
                <a:srgbClr val="000000"/>
              </a:solidFill>
              <a:latin typeface="Calibri"/>
              <a:ea typeface="Calibri"/>
              <a:cs typeface="Calibri"/>
            </a:endParaRPr>
          </a:p>
          <a:p>
            <a:pPr algn="r"/>
            <a:r>
              <a:rPr lang="en-US" b="1" spc="179">
                <a:solidFill>
                  <a:srgbClr val="000000"/>
                </a:solidFill>
                <a:latin typeface="Century Gothic"/>
              </a:rPr>
              <a:t>FORM 2024-2025</a:t>
            </a:r>
            <a:endParaRPr lang="en-US">
              <a:ea typeface="Calibri"/>
              <a:cs typeface="Calibri"/>
            </a:endParaRPr>
          </a:p>
          <a:p>
            <a:pPr algn="r">
              <a:lnSpc>
                <a:spcPts val="2160"/>
              </a:lnSpc>
            </a:pPr>
            <a:endParaRPr lang="en-US" sz="1800" b="1" spc="179">
              <a:solidFill>
                <a:srgbClr val="000000"/>
              </a:solidFill>
              <a:latin typeface="Century Gothic" panose="020B0502020202020204" pitchFamily="34" charset="0"/>
            </a:endParaRPr>
          </a:p>
        </p:txBody>
      </p:sp>
      <p:pic>
        <p:nvPicPr>
          <p:cNvPr id="17" name="Picture 16" descr="A white and black logo&#10;&#10;Description automatically generated">
            <a:extLst>
              <a:ext uri="{FF2B5EF4-FFF2-40B4-BE49-F238E27FC236}">
                <a16:creationId xmlns:a16="http://schemas.microsoft.com/office/drawing/2014/main" id="{9309C636-045D-FD7F-B3EF-CCC6074803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939787" y="7354175"/>
            <a:ext cx="1831396" cy="2167134"/>
          </a:xfrm>
          <a:prstGeom prst="rect">
            <a:avLst/>
          </a:prstGeom>
        </p:spPr>
      </p:pic>
      <p:pic>
        <p:nvPicPr>
          <p:cNvPr id="9" name="Picture 8" descr="A red shield with white text&#10;&#10;Description automatically generated">
            <a:extLst>
              <a:ext uri="{FF2B5EF4-FFF2-40B4-BE49-F238E27FC236}">
                <a16:creationId xmlns:a16="http://schemas.microsoft.com/office/drawing/2014/main" id="{F5A3DE0C-3A95-F2AF-6687-5BDEB25E5216}"/>
              </a:ext>
            </a:extLst>
          </p:cNvPr>
          <p:cNvPicPr>
            <a:picLocks noChangeAspect="1"/>
          </p:cNvPicPr>
          <p:nvPr/>
        </p:nvPicPr>
        <p:blipFill>
          <a:blip r:embed="rId5"/>
          <a:stretch>
            <a:fillRect/>
          </a:stretch>
        </p:blipFill>
        <p:spPr>
          <a:xfrm>
            <a:off x="300037" y="7353299"/>
            <a:ext cx="2214563" cy="222408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latin typeface="Century Gothic"/>
              </a:rPr>
              <a:t>Please use this space to attach screenshots of logged hours. </a:t>
            </a:r>
          </a:p>
        </p:txBody>
      </p:sp>
    </p:spTree>
    <p:extLst>
      <p:ext uri="{BB962C8B-B14F-4D97-AF65-F5344CB8AC3E}">
        <p14:creationId xmlns:p14="http://schemas.microsoft.com/office/powerpoint/2010/main" val="245750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245954" y="258762"/>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4 – funds raised</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034249" y="7439505"/>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16" name="TextBox 15">
            <a:extLst>
              <a:ext uri="{FF2B5EF4-FFF2-40B4-BE49-F238E27FC236}">
                <a16:creationId xmlns:a16="http://schemas.microsoft.com/office/drawing/2014/main" id="{1132BB1F-8F6C-03F8-F762-20FA2430FE48}"/>
              </a:ext>
            </a:extLst>
          </p:cNvPr>
          <p:cNvSpPr txBox="1"/>
          <p:nvPr/>
        </p:nvSpPr>
        <p:spPr>
          <a:xfrm>
            <a:off x="1900239" y="8315325"/>
            <a:ext cx="6772275"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a:br>
            <a:r>
              <a:rPr lang="en-US" sz="3600">
                <a:latin typeface="Century Gothic"/>
              </a:rPr>
              <a:t>*</a:t>
            </a:r>
            <a:r>
              <a:rPr lang="en-US">
                <a:latin typeface="Century Gothic"/>
              </a:rPr>
              <a:t>For example if you generated £600 in playing membership costs over the year, you could include £300 of this.  </a:t>
            </a:r>
            <a:r>
              <a:rPr lang="en-US" b="1">
                <a:latin typeface="Century Gothic"/>
              </a:rPr>
              <a:t>Please also note that £400 is the maximum membership income that can be included. </a:t>
            </a:r>
          </a:p>
        </p:txBody>
      </p:sp>
      <p:graphicFrame>
        <p:nvGraphicFramePr>
          <p:cNvPr id="4" name="Table 3">
            <a:extLst>
              <a:ext uri="{FF2B5EF4-FFF2-40B4-BE49-F238E27FC236}">
                <a16:creationId xmlns:a16="http://schemas.microsoft.com/office/drawing/2014/main" id="{BCBF77B2-42C5-0E42-0A07-CCA1DFAF7056}"/>
              </a:ext>
            </a:extLst>
          </p:cNvPr>
          <p:cNvGraphicFramePr>
            <a:graphicFrameLocks noGrp="1"/>
          </p:cNvGraphicFramePr>
          <p:nvPr>
            <p:extLst>
              <p:ext uri="{D42A27DB-BD31-4B8C-83A1-F6EECF244321}">
                <p14:modId xmlns:p14="http://schemas.microsoft.com/office/powerpoint/2010/main" val="596999376"/>
              </p:ext>
            </p:extLst>
          </p:nvPr>
        </p:nvGraphicFramePr>
        <p:xfrm>
          <a:off x="1900237" y="1614487"/>
          <a:ext cx="13766652" cy="7023616"/>
        </p:xfrm>
        <a:graphic>
          <a:graphicData uri="http://schemas.openxmlformats.org/drawingml/2006/table">
            <a:tbl>
              <a:tblPr firstRow="1" bandRow="1">
                <a:tableStyleId>{5940675A-B579-460E-94D1-54222C63F5DA}</a:tableStyleId>
              </a:tblPr>
              <a:tblGrid>
                <a:gridCol w="3441663">
                  <a:extLst>
                    <a:ext uri="{9D8B030D-6E8A-4147-A177-3AD203B41FA5}">
                      <a16:colId xmlns:a16="http://schemas.microsoft.com/office/drawing/2014/main" val="1968880707"/>
                    </a:ext>
                  </a:extLst>
                </a:gridCol>
                <a:gridCol w="3441663">
                  <a:extLst>
                    <a:ext uri="{9D8B030D-6E8A-4147-A177-3AD203B41FA5}">
                      <a16:colId xmlns:a16="http://schemas.microsoft.com/office/drawing/2014/main" val="2661600914"/>
                    </a:ext>
                  </a:extLst>
                </a:gridCol>
                <a:gridCol w="6883326">
                  <a:extLst>
                    <a:ext uri="{9D8B030D-6E8A-4147-A177-3AD203B41FA5}">
                      <a16:colId xmlns:a16="http://schemas.microsoft.com/office/drawing/2014/main" val="497151032"/>
                    </a:ext>
                  </a:extLst>
                </a:gridCol>
              </a:tblGrid>
              <a:tr h="1419133">
                <a:tc gridSpan="3">
                  <a:txBody>
                    <a:bodyPr/>
                    <a:lstStyle/>
                    <a:p>
                      <a:pPr algn="ctr"/>
                      <a:r>
                        <a:rPr lang="en-GB" sz="2800" b="1" u="sng">
                          <a:latin typeface="Century Gothic"/>
                        </a:rPr>
                        <a:t>Section 4 – Funds Raised</a:t>
                      </a:r>
                    </a:p>
                    <a:p>
                      <a:pPr lvl="0" algn="ctr">
                        <a:buNone/>
                      </a:pPr>
                      <a:endParaRPr lang="en-GB" b="1">
                        <a:latin typeface="Century Gothic"/>
                      </a:endParaRPr>
                    </a:p>
                    <a:p>
                      <a:pPr lvl="0" algn="ctr">
                        <a:buNone/>
                      </a:pPr>
                      <a:r>
                        <a:rPr lang="en-GB" sz="2400" b="1">
                          <a:latin typeface="Century Gothic"/>
                        </a:rPr>
                        <a:t>This can include funds raised for your own club as well as for an external charity, it can include membership funds (but only 50% of these can be included*) - Please state this quantity in the boxes below.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884903">
                <a:tc>
                  <a:txBody>
                    <a:bodyPr/>
                    <a:lstStyle/>
                    <a:p>
                      <a:pPr algn="ctr"/>
                      <a:r>
                        <a:rPr lang="en-GB" sz="2000" b="1">
                          <a:latin typeface="Century Gothic"/>
                        </a:rPr>
                        <a:t>STANDARD </a:t>
                      </a:r>
                    </a:p>
                  </a:txBody>
                  <a:tcPr/>
                </a:tc>
                <a:tc>
                  <a:txBody>
                    <a:bodyPr/>
                    <a:lstStyle/>
                    <a:p>
                      <a:pPr algn="ctr"/>
                      <a:r>
                        <a:rPr lang="en-GB" sz="2000" b="1">
                          <a:latin typeface="Century Gothic"/>
                        </a:rPr>
                        <a:t>Required Numbers </a:t>
                      </a:r>
                    </a:p>
                  </a:txBody>
                  <a:tcPr/>
                </a:tc>
                <a:tc>
                  <a:txBody>
                    <a:bodyPr/>
                    <a:lstStyle/>
                    <a:p>
                      <a:pPr algn="ctr"/>
                      <a:r>
                        <a:rPr lang="en-GB" sz="2000" b="1">
                          <a:latin typeface="Century Gothic"/>
                        </a:rPr>
                        <a:t>Fundraising Events and Dates (Please also include membership income here - £400 maximum). </a:t>
                      </a:r>
                    </a:p>
                  </a:txBody>
                  <a:tcPr/>
                </a:tc>
                <a:extLst>
                  <a:ext uri="{0D108BD9-81ED-4DB2-BD59-A6C34878D82A}">
                    <a16:rowId xmlns:a16="http://schemas.microsoft.com/office/drawing/2014/main" val="1986402513"/>
                  </a:ext>
                </a:extLst>
              </a:tr>
              <a:tr h="1147895">
                <a:tc>
                  <a:txBody>
                    <a:bodyPr/>
                    <a:lstStyle/>
                    <a:p>
                      <a:pPr algn="ctr"/>
                      <a:r>
                        <a:rPr lang="en-GB" sz="2400" b="1">
                          <a:latin typeface="Century Gothic"/>
                        </a:rPr>
                        <a:t>Bronze </a:t>
                      </a:r>
                    </a:p>
                  </a:txBody>
                  <a:tcPr>
                    <a:solidFill>
                      <a:srgbClr val="C16D00"/>
                    </a:solidFill>
                  </a:tcPr>
                </a:tc>
                <a:tc>
                  <a:txBody>
                    <a:bodyPr/>
                    <a:lstStyle/>
                    <a:p>
                      <a:pPr algn="ctr"/>
                      <a:r>
                        <a:rPr lang="en-GB">
                          <a:latin typeface="Century Gothic"/>
                        </a:rPr>
                        <a:t>£200</a:t>
                      </a:r>
                    </a:p>
                  </a:txBody>
                  <a:tcPr/>
                </a:tc>
                <a:tc>
                  <a:txBody>
                    <a:bodyPr/>
                    <a:lstStyle/>
                    <a:p>
                      <a:endParaRPr lang="en-GB" dirty="0">
                        <a:latin typeface="Century Gothic"/>
                      </a:endParaRPr>
                    </a:p>
                  </a:txBody>
                  <a:tcPr/>
                </a:tc>
                <a:extLst>
                  <a:ext uri="{0D108BD9-81ED-4DB2-BD59-A6C34878D82A}">
                    <a16:rowId xmlns:a16="http://schemas.microsoft.com/office/drawing/2014/main" val="269659494"/>
                  </a:ext>
                </a:extLst>
              </a:tr>
              <a:tr h="1366564">
                <a:tc>
                  <a:txBody>
                    <a:bodyPr/>
                    <a:lstStyle/>
                    <a:p>
                      <a:pPr algn="ctr"/>
                      <a:r>
                        <a:rPr lang="en-GB" sz="2400" b="1">
                          <a:latin typeface="Century Gothic"/>
                        </a:rPr>
                        <a:t>Silver </a:t>
                      </a:r>
                    </a:p>
                  </a:txBody>
                  <a:tcPr>
                    <a:solidFill>
                      <a:srgbClr val="D9D9D9"/>
                    </a:solidFill>
                  </a:tcPr>
                </a:tc>
                <a:tc>
                  <a:txBody>
                    <a:bodyPr/>
                    <a:lstStyle/>
                    <a:p>
                      <a:pPr algn="ctr"/>
                      <a:r>
                        <a:rPr lang="en-GB">
                          <a:latin typeface="Century Gothic"/>
                        </a:rPr>
                        <a:t>£500</a:t>
                      </a:r>
                    </a:p>
                  </a:txBody>
                  <a:tcPr/>
                </a:tc>
                <a:tc>
                  <a:txBody>
                    <a:bodyPr/>
                    <a:lstStyle/>
                    <a:p>
                      <a:endParaRPr lang="en-GB">
                        <a:latin typeface="Century Gothic"/>
                      </a:endParaRPr>
                    </a:p>
                  </a:txBody>
                  <a:tcPr/>
                </a:tc>
                <a:extLst>
                  <a:ext uri="{0D108BD9-81ED-4DB2-BD59-A6C34878D82A}">
                    <a16:rowId xmlns:a16="http://schemas.microsoft.com/office/drawing/2014/main" val="2253654000"/>
                  </a:ext>
                </a:extLst>
              </a:tr>
              <a:tr h="1734494">
                <a:tc>
                  <a:txBody>
                    <a:bodyPr/>
                    <a:lstStyle/>
                    <a:p>
                      <a:pPr algn="ctr"/>
                      <a:r>
                        <a:rPr lang="en-GB" sz="2400" b="1">
                          <a:latin typeface="Century Gothic"/>
                        </a:rPr>
                        <a:t>Gold </a:t>
                      </a:r>
                    </a:p>
                  </a:txBody>
                  <a:tcPr>
                    <a:solidFill>
                      <a:srgbClr val="FDB300"/>
                    </a:solidFill>
                  </a:tcPr>
                </a:tc>
                <a:tc>
                  <a:txBody>
                    <a:bodyPr/>
                    <a:lstStyle/>
                    <a:p>
                      <a:pPr algn="ctr"/>
                      <a:r>
                        <a:rPr lang="en-GB">
                          <a:latin typeface="Century Gothic"/>
                        </a:rPr>
                        <a:t>£800</a:t>
                      </a:r>
                    </a:p>
                  </a:txBody>
                  <a:tcPr/>
                </a:tc>
                <a:tc>
                  <a:txBody>
                    <a:bodyPr/>
                    <a:lstStyle/>
                    <a:p>
                      <a:endParaRPr lang="en-GB" dirty="0">
                        <a:latin typeface="Century Gothic"/>
                      </a:endParaRPr>
                    </a:p>
                  </a:txBody>
                  <a:tcPr/>
                </a:tc>
                <a:extLst>
                  <a:ext uri="{0D108BD9-81ED-4DB2-BD59-A6C34878D82A}">
                    <a16:rowId xmlns:a16="http://schemas.microsoft.com/office/drawing/2014/main" val="2316277842"/>
                  </a:ext>
                </a:extLst>
              </a:tr>
            </a:tbl>
          </a:graphicData>
        </a:graphic>
      </p:graphicFrame>
      <p:graphicFrame>
        <p:nvGraphicFramePr>
          <p:cNvPr id="15" name="Table 14">
            <a:extLst>
              <a:ext uri="{FF2B5EF4-FFF2-40B4-BE49-F238E27FC236}">
                <a16:creationId xmlns:a16="http://schemas.microsoft.com/office/drawing/2014/main" id="{422D6344-3787-3674-1A11-A4BD7E5E85BB}"/>
              </a:ext>
            </a:extLst>
          </p:cNvPr>
          <p:cNvGraphicFramePr>
            <a:graphicFrameLocks noGrp="1"/>
          </p:cNvGraphicFramePr>
          <p:nvPr>
            <p:extLst>
              <p:ext uri="{D42A27DB-BD31-4B8C-83A1-F6EECF244321}">
                <p14:modId xmlns:p14="http://schemas.microsoft.com/office/powerpoint/2010/main" val="2502973728"/>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143050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244969" y="3558"/>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5 – committee meetings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034249" y="77154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4" name="Table 3">
            <a:extLst>
              <a:ext uri="{FF2B5EF4-FFF2-40B4-BE49-F238E27FC236}">
                <a16:creationId xmlns:a16="http://schemas.microsoft.com/office/drawing/2014/main" id="{7D6952B5-7494-E416-1090-CAD87ADC8626}"/>
              </a:ext>
            </a:extLst>
          </p:cNvPr>
          <p:cNvGraphicFramePr>
            <a:graphicFrameLocks noGrp="1"/>
          </p:cNvGraphicFramePr>
          <p:nvPr>
            <p:extLst>
              <p:ext uri="{D42A27DB-BD31-4B8C-83A1-F6EECF244321}">
                <p14:modId xmlns:p14="http://schemas.microsoft.com/office/powerpoint/2010/main" val="1661328081"/>
              </p:ext>
            </p:extLst>
          </p:nvPr>
        </p:nvGraphicFramePr>
        <p:xfrm>
          <a:off x="2118852" y="1156223"/>
          <a:ext cx="13683340" cy="7063321"/>
        </p:xfrm>
        <a:graphic>
          <a:graphicData uri="http://schemas.openxmlformats.org/drawingml/2006/table">
            <a:tbl>
              <a:tblPr firstRow="1" firstCol="1" bandRow="1">
                <a:tableStyleId>{5C22544A-7EE6-4342-B048-85BDC9FD1C3A}</a:tableStyleId>
              </a:tblPr>
              <a:tblGrid>
                <a:gridCol w="2692497">
                  <a:extLst>
                    <a:ext uri="{9D8B030D-6E8A-4147-A177-3AD203B41FA5}">
                      <a16:colId xmlns:a16="http://schemas.microsoft.com/office/drawing/2014/main" val="3101541660"/>
                    </a:ext>
                  </a:extLst>
                </a:gridCol>
                <a:gridCol w="2347772">
                  <a:extLst>
                    <a:ext uri="{9D8B030D-6E8A-4147-A177-3AD203B41FA5}">
                      <a16:colId xmlns:a16="http://schemas.microsoft.com/office/drawing/2014/main" val="2181816396"/>
                    </a:ext>
                  </a:extLst>
                </a:gridCol>
                <a:gridCol w="2975479">
                  <a:extLst>
                    <a:ext uri="{9D8B030D-6E8A-4147-A177-3AD203B41FA5}">
                      <a16:colId xmlns:a16="http://schemas.microsoft.com/office/drawing/2014/main" val="3393444865"/>
                    </a:ext>
                  </a:extLst>
                </a:gridCol>
                <a:gridCol w="5667592">
                  <a:extLst>
                    <a:ext uri="{9D8B030D-6E8A-4147-A177-3AD203B41FA5}">
                      <a16:colId xmlns:a16="http://schemas.microsoft.com/office/drawing/2014/main" val="2051357557"/>
                    </a:ext>
                  </a:extLst>
                </a:gridCol>
              </a:tblGrid>
              <a:tr h="945931">
                <a:tc gridSpan="4">
                  <a:txBody>
                    <a:bodyPr/>
                    <a:lstStyle/>
                    <a:p>
                      <a:pPr algn="ctr"/>
                      <a:br>
                        <a:rPr lang="en-GB">
                          <a:solidFill>
                            <a:srgbClr val="000000"/>
                          </a:solidFill>
                          <a:effectLst/>
                        </a:rPr>
                      </a:br>
                      <a:r>
                        <a:rPr lang="en-GB" sz="2000" b="1">
                          <a:solidFill>
                            <a:srgbClr val="000000"/>
                          </a:solidFill>
                          <a:effectLst/>
                          <a:latin typeface="Century Gothic"/>
                        </a:rPr>
                        <a:t>SECTION 5 – COMMITTEE MEETINGS </a:t>
                      </a:r>
                      <a:endParaRPr lang="en-GB" sz="2000">
                        <a:effectLst/>
                        <a:latin typeface="Century Gothic"/>
                      </a:endParaRPr>
                    </a:p>
                    <a:p>
                      <a:pPr lvl="0" algn="ctr">
                        <a:buNone/>
                      </a:pPr>
                      <a:r>
                        <a:rPr lang="en-GB" sz="2000" b="1">
                          <a:solidFill>
                            <a:srgbClr val="000000"/>
                          </a:solidFill>
                          <a:effectLst/>
                          <a:latin typeface="Century Gothic"/>
                        </a:rPr>
                        <a:t>(Please state below all of the committee meetings your club has conducted)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802884029"/>
                  </a:ext>
                </a:extLst>
              </a:tr>
              <a:tr h="693465">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a:effectLst/>
                          <a:latin typeface="Century Gothic"/>
                        </a:rPr>
                        <a:t>Required number of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a:effectLst/>
                          <a:latin typeface="Century Gothic"/>
                        </a:rPr>
                        <a:t>Date/ Time of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a:effectLst/>
                          <a:latin typeface="Century Gothic"/>
                        </a:rPr>
                        <a:t>Committee members present</a:t>
                      </a:r>
                      <a:br>
                        <a:rPr lang="en-GB" sz="1800" b="1">
                          <a:effectLst/>
                          <a:latin typeface="Century Gothic"/>
                        </a:rPr>
                      </a:br>
                      <a:endParaRPr lang="en-GB" sz="1800">
                        <a:effectLst/>
                        <a:latin typeface="Century Gothic"/>
                      </a:endParaRPr>
                    </a:p>
                    <a:p>
                      <a:pPr algn="ctr"/>
                      <a:endParaRPr lang="en-GB" sz="1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chemeClr val="tx1"/>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62455819"/>
                  </a:ext>
                </a:extLst>
              </a:tr>
              <a:tr h="436624">
                <a:tc rowSpan="4">
                  <a:txBody>
                    <a:bodyPr/>
                    <a:lstStyle/>
                    <a:p>
                      <a:pPr algn="ctr"/>
                      <a:r>
                        <a:rPr lang="en-GB" sz="2800">
                          <a:solidFill>
                            <a:srgbClr val="000000"/>
                          </a:solidFill>
                          <a:effectLst/>
                          <a:latin typeface="Century Gothic"/>
                        </a:rPr>
                        <a:t>Bronze</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rowSpan="4">
                  <a:txBody>
                    <a:bodyPr/>
                    <a:lstStyle/>
                    <a:p>
                      <a:pPr algn="ctr"/>
                      <a:r>
                        <a:rPr lang="en-GB">
                          <a:effectLst/>
                          <a:latin typeface="Century Gothic"/>
                        </a:rPr>
                        <a:t>4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US"/>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2545319"/>
                  </a:ext>
                </a:extLst>
              </a:tr>
              <a:tr h="436624">
                <a:tc vMerge="1">
                  <a:txBody>
                    <a:bodyPr/>
                    <a:lstStyle/>
                    <a:p>
                      <a:endParaRPr lang="en-GB"/>
                    </a:p>
                  </a:txBody>
                  <a:tcPr/>
                </a:tc>
                <a:tc vMerge="1">
                  <a:txBody>
                    <a:bodyPr/>
                    <a:lstStyle/>
                    <a:p>
                      <a:endParaRPr lang="en-GB"/>
                    </a:p>
                  </a:txBody>
                  <a:tcPr/>
                </a:tc>
                <a:tc>
                  <a:txBody>
                    <a:bodyPr/>
                    <a:lstStyle/>
                    <a:p>
                      <a:pPr algn="l"/>
                      <a:r>
                        <a:rPr lang="en-US"/>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5270391"/>
                  </a:ext>
                </a:extLst>
              </a:tr>
              <a:tr h="436624">
                <a:tc vMerge="1">
                  <a:txBody>
                    <a:bodyPr/>
                    <a:lstStyle/>
                    <a:p>
                      <a:endParaRPr lang="en-GB"/>
                    </a:p>
                  </a:txBody>
                  <a:tcPr/>
                </a:tc>
                <a:tc vMerge="1">
                  <a:txBody>
                    <a:bodyPr/>
                    <a:lstStyle/>
                    <a:p>
                      <a:endParaRPr lang="en-GB"/>
                    </a:p>
                  </a:txBody>
                  <a:tcPr/>
                </a:tc>
                <a:tc>
                  <a:txBody>
                    <a:bodyPr/>
                    <a:lstStyle/>
                    <a:p>
                      <a:pPr algn="l"/>
                      <a:r>
                        <a:rPr lang="en-US"/>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7234979"/>
                  </a:ext>
                </a:extLst>
              </a:tr>
              <a:tr h="436624">
                <a:tc vMerge="1">
                  <a:txBody>
                    <a:bodyPr/>
                    <a:lstStyle/>
                    <a:p>
                      <a:endParaRPr lang="en-GB"/>
                    </a:p>
                  </a:txBody>
                  <a:tcPr/>
                </a:tc>
                <a:tc vMerge="1">
                  <a:txBody>
                    <a:bodyPr/>
                    <a:lstStyle/>
                    <a:p>
                      <a:endParaRPr lang="en-GB"/>
                    </a:p>
                  </a:txBody>
                  <a:tcPr/>
                </a:tc>
                <a:tc>
                  <a:txBody>
                    <a:bodyPr/>
                    <a:lstStyle/>
                    <a:p>
                      <a:pPr algn="l"/>
                      <a:r>
                        <a:rPr lang="en-US"/>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17255553"/>
                  </a:ext>
                </a:extLst>
              </a:tr>
              <a:tr h="468729">
                <a:tc rowSpan="4">
                  <a:txBody>
                    <a:bodyPr/>
                    <a:lstStyle/>
                    <a:p>
                      <a:pPr algn="ctr"/>
                      <a:r>
                        <a:rPr lang="en-GB" sz="2800">
                          <a:solidFill>
                            <a:srgbClr val="000000"/>
                          </a:solidFill>
                          <a:effectLst/>
                          <a:latin typeface="Century Gothic"/>
                        </a:rPr>
                        <a:t>Silver</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4">
                  <a:txBody>
                    <a:bodyPr/>
                    <a:lstStyle/>
                    <a:p>
                      <a:pPr algn="ctr"/>
                      <a:r>
                        <a:rPr lang="en-GB">
                          <a:effectLst/>
                          <a:latin typeface="Century Gothic"/>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US"/>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0847486"/>
                  </a:ext>
                </a:extLst>
              </a:tr>
              <a:tr h="468729">
                <a:tc vMerge="1">
                  <a:txBody>
                    <a:bodyPr/>
                    <a:lstStyle/>
                    <a:p>
                      <a:endParaRPr lang="en-GB"/>
                    </a:p>
                  </a:txBody>
                  <a:tcPr/>
                </a:tc>
                <a:tc vMerge="1">
                  <a:txBody>
                    <a:bodyPr/>
                    <a:lstStyle/>
                    <a:p>
                      <a:endParaRPr lang="en-GB"/>
                    </a:p>
                  </a:txBody>
                  <a:tcPr/>
                </a:tc>
                <a:tc>
                  <a:txBody>
                    <a:bodyPr/>
                    <a:lstStyle/>
                    <a:p>
                      <a:pPr algn="l"/>
                      <a:r>
                        <a:rPr lang="en-US"/>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693148"/>
                  </a:ext>
                </a:extLst>
              </a:tr>
              <a:tr h="468729">
                <a:tc vMerge="1">
                  <a:txBody>
                    <a:bodyPr/>
                    <a:lstStyle/>
                    <a:p>
                      <a:endParaRPr lang="en-GB"/>
                    </a:p>
                  </a:txBody>
                  <a:tcPr/>
                </a:tc>
                <a:tc vMerge="1">
                  <a:txBody>
                    <a:bodyPr/>
                    <a:lstStyle/>
                    <a:p>
                      <a:endParaRPr lang="en-GB"/>
                    </a:p>
                  </a:txBody>
                  <a:tcPr/>
                </a:tc>
                <a:tc>
                  <a:txBody>
                    <a:bodyPr/>
                    <a:lstStyle/>
                    <a:p>
                      <a:pPr algn="l"/>
                      <a:r>
                        <a:rPr lang="en-US"/>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8112478"/>
                  </a:ext>
                </a:extLst>
              </a:tr>
              <a:tr h="468729">
                <a:tc vMerge="1">
                  <a:txBody>
                    <a:bodyPr/>
                    <a:lstStyle/>
                    <a:p>
                      <a:endParaRPr lang="en-GB"/>
                    </a:p>
                  </a:txBody>
                  <a:tcPr/>
                </a:tc>
                <a:tc vMerge="1">
                  <a:txBody>
                    <a:bodyPr/>
                    <a:lstStyle/>
                    <a:p>
                      <a:endParaRPr lang="en-GB"/>
                    </a:p>
                  </a:txBody>
                  <a:tcPr/>
                </a:tc>
                <a:tc>
                  <a:txBody>
                    <a:bodyPr/>
                    <a:lstStyle/>
                    <a:p>
                      <a:pPr algn="l"/>
                      <a:r>
                        <a:rPr lang="en-US"/>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extLst>
                  <a:ext uri="{0D108BD9-81ED-4DB2-BD59-A6C34878D82A}">
                    <a16:rowId xmlns:a16="http://schemas.microsoft.com/office/drawing/2014/main" val="2297340266"/>
                  </a:ext>
                </a:extLst>
              </a:tr>
              <a:tr h="836509">
                <a:tc rowSpan="2">
                  <a:txBody>
                    <a:bodyPr/>
                    <a:lstStyle/>
                    <a:p>
                      <a:pPr algn="ctr"/>
                      <a:r>
                        <a:rPr lang="en-GB" sz="2800">
                          <a:solidFill>
                            <a:srgbClr val="000000"/>
                          </a:solidFill>
                          <a:effectLst/>
                          <a:latin typeface="Century Gothic"/>
                        </a:rPr>
                        <a:t>Gold</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rowSpan="2">
                  <a:txBody>
                    <a:bodyPr/>
                    <a:lstStyle/>
                    <a:p>
                      <a:pPr algn="ctr"/>
                      <a:r>
                        <a:rPr lang="en-GB">
                          <a:effectLst/>
                          <a:latin typeface="Century Gothic"/>
                        </a:rPr>
                        <a:t>10</a:t>
                      </a: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GB"/>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2412891"/>
                  </a:ext>
                </a:extLst>
              </a:tr>
              <a:tr h="836509">
                <a:tc vMerge="1">
                  <a:txBody>
                    <a:bodyPr/>
                    <a:lstStyle/>
                    <a:p>
                      <a:endParaRPr lang="en-GB"/>
                    </a:p>
                  </a:txBody>
                  <a:tcPr/>
                </a:tc>
                <a:tc vMerge="1">
                  <a:txBody>
                    <a:bodyPr/>
                    <a:lstStyle/>
                    <a:p>
                      <a:endParaRPr lang="en-GB"/>
                    </a:p>
                  </a:txBody>
                  <a:tcPr/>
                </a:tc>
                <a:tc>
                  <a:txBody>
                    <a:bodyPr/>
                    <a:lstStyle/>
                    <a:p>
                      <a:pPr algn="l"/>
                      <a:r>
                        <a:rPr lang="en-GB"/>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7410198"/>
                  </a:ext>
                </a:extLst>
              </a:tr>
            </a:tbl>
          </a:graphicData>
        </a:graphic>
      </p:graphicFrame>
      <p:graphicFrame>
        <p:nvGraphicFramePr>
          <p:cNvPr id="15" name="Table 14">
            <a:extLst>
              <a:ext uri="{FF2B5EF4-FFF2-40B4-BE49-F238E27FC236}">
                <a16:creationId xmlns:a16="http://schemas.microsoft.com/office/drawing/2014/main" id="{E4DBD341-67DA-228B-8685-425588CA0BE4}"/>
              </a:ext>
            </a:extLst>
          </p:cNvPr>
          <p:cNvGraphicFramePr>
            <a:graphicFrameLocks noGrp="1"/>
          </p:cNvGraphicFramePr>
          <p:nvPr>
            <p:extLst>
              <p:ext uri="{D42A27DB-BD31-4B8C-83A1-F6EECF244321}">
                <p14:modId xmlns:p14="http://schemas.microsoft.com/office/powerpoint/2010/main" val="1413768087"/>
              </p:ext>
            </p:extLst>
          </p:nvPr>
        </p:nvGraphicFramePr>
        <p:xfrm>
          <a:off x="9144000" y="8710448"/>
          <a:ext cx="6740946" cy="1484496"/>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532086">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256149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6 – SOCIAL EVENTS</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18" name="Table 17">
            <a:extLst>
              <a:ext uri="{FF2B5EF4-FFF2-40B4-BE49-F238E27FC236}">
                <a16:creationId xmlns:a16="http://schemas.microsoft.com/office/drawing/2014/main" id="{DCCE7E48-0230-FE78-A31D-CD3EC3E12641}"/>
              </a:ext>
            </a:extLst>
          </p:cNvPr>
          <p:cNvGraphicFramePr>
            <a:graphicFrameLocks noGrp="1"/>
          </p:cNvGraphicFramePr>
          <p:nvPr>
            <p:extLst>
              <p:ext uri="{D42A27DB-BD31-4B8C-83A1-F6EECF244321}">
                <p14:modId xmlns:p14="http://schemas.microsoft.com/office/powerpoint/2010/main" val="1726083930"/>
              </p:ext>
            </p:extLst>
          </p:nvPr>
        </p:nvGraphicFramePr>
        <p:xfrm>
          <a:off x="2326005" y="2079688"/>
          <a:ext cx="14666596" cy="6322982"/>
        </p:xfrm>
        <a:graphic>
          <a:graphicData uri="http://schemas.openxmlformats.org/drawingml/2006/table">
            <a:tbl>
              <a:tblPr firstRow="1" bandRow="1">
                <a:tableStyleId>{5940675A-B579-460E-94D1-54222C63F5DA}</a:tableStyleId>
              </a:tblPr>
              <a:tblGrid>
                <a:gridCol w="2431464">
                  <a:extLst>
                    <a:ext uri="{9D8B030D-6E8A-4147-A177-3AD203B41FA5}">
                      <a16:colId xmlns:a16="http://schemas.microsoft.com/office/drawing/2014/main" val="1968880707"/>
                    </a:ext>
                  </a:extLst>
                </a:gridCol>
                <a:gridCol w="3373658">
                  <a:extLst>
                    <a:ext uri="{9D8B030D-6E8A-4147-A177-3AD203B41FA5}">
                      <a16:colId xmlns:a16="http://schemas.microsoft.com/office/drawing/2014/main" val="2661600914"/>
                    </a:ext>
                  </a:extLst>
                </a:gridCol>
                <a:gridCol w="5194824">
                  <a:extLst>
                    <a:ext uri="{9D8B030D-6E8A-4147-A177-3AD203B41FA5}">
                      <a16:colId xmlns:a16="http://schemas.microsoft.com/office/drawing/2014/main" val="497151032"/>
                    </a:ext>
                  </a:extLst>
                </a:gridCol>
                <a:gridCol w="3666650">
                  <a:extLst>
                    <a:ext uri="{9D8B030D-6E8A-4147-A177-3AD203B41FA5}">
                      <a16:colId xmlns:a16="http://schemas.microsoft.com/office/drawing/2014/main" val="765561661"/>
                    </a:ext>
                  </a:extLst>
                </a:gridCol>
              </a:tblGrid>
              <a:tr h="1605476">
                <a:tc gridSpan="4">
                  <a:txBody>
                    <a:bodyPr/>
                    <a:lstStyle/>
                    <a:p>
                      <a:pPr algn="ctr"/>
                      <a:r>
                        <a:rPr lang="en-GB" sz="2800" b="1" u="sng">
                          <a:latin typeface="Century Gothic"/>
                        </a:rPr>
                        <a:t>Section 6 – Social Events </a:t>
                      </a:r>
                    </a:p>
                    <a:p>
                      <a:pPr lvl="0" algn="ctr">
                        <a:buNone/>
                      </a:pPr>
                      <a:endParaRPr lang="en-GB" sz="1800" b="1">
                        <a:latin typeface="Century Gothic"/>
                      </a:endParaRPr>
                    </a:p>
                    <a:p>
                      <a:pPr lvl="0" algn="ctr">
                        <a:buNone/>
                      </a:pPr>
                      <a:r>
                        <a:rPr lang="en-GB" sz="2400" b="1">
                          <a:latin typeface="Century Gothic"/>
                        </a:rPr>
                        <a:t>Social events are considered events/gatherings which are designed to bring your club members together in a social setting.*</a:t>
                      </a:r>
                      <a:endParaRPr lang="en-GB" sz="1800">
                        <a:latin typeface="Century Gothic"/>
                      </a:endParaRP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738519">
                <a:tc>
                  <a:txBody>
                    <a:bodyPr/>
                    <a:lstStyle/>
                    <a:p>
                      <a:pPr algn="ctr"/>
                      <a:r>
                        <a:rPr lang="en-GB" sz="2000" b="1">
                          <a:latin typeface="Century Gothic"/>
                        </a:rPr>
                        <a:t>STANDARD </a:t>
                      </a:r>
                    </a:p>
                  </a:txBody>
                  <a:tcPr/>
                </a:tc>
                <a:tc>
                  <a:txBody>
                    <a:bodyPr/>
                    <a:lstStyle/>
                    <a:p>
                      <a:pPr algn="ctr"/>
                      <a:r>
                        <a:rPr lang="en-GB" sz="2000" b="1">
                          <a:latin typeface="Century Gothic"/>
                        </a:rPr>
                        <a:t>Required Numbers </a:t>
                      </a:r>
                    </a:p>
                  </a:txBody>
                  <a:tcPr/>
                </a:tc>
                <a:tc>
                  <a:txBody>
                    <a:bodyPr/>
                    <a:lstStyle/>
                    <a:p>
                      <a:pPr algn="ctr"/>
                      <a:r>
                        <a:rPr lang="en-GB" sz="2000" b="1">
                          <a:latin typeface="Century Gothic"/>
                        </a:rPr>
                        <a:t>Events and Date </a:t>
                      </a:r>
                    </a:p>
                  </a:txBody>
                  <a:tcPr/>
                </a:tc>
                <a:tc>
                  <a:txBody>
                    <a:bodyPr/>
                    <a:lstStyle/>
                    <a:p>
                      <a:pPr algn="ctr"/>
                      <a:r>
                        <a:rPr lang="en-GB" sz="2000" b="1">
                          <a:latin typeface="Century Gothic"/>
                        </a:rPr>
                        <a:t>Approximate Number of Attendees </a:t>
                      </a:r>
                    </a:p>
                  </a:txBody>
                  <a:tcPr/>
                </a:tc>
                <a:extLst>
                  <a:ext uri="{0D108BD9-81ED-4DB2-BD59-A6C34878D82A}">
                    <a16:rowId xmlns:a16="http://schemas.microsoft.com/office/drawing/2014/main" val="1986402513"/>
                  </a:ext>
                </a:extLst>
              </a:tr>
              <a:tr h="427263">
                <a:tc rowSpan="3">
                  <a:txBody>
                    <a:bodyPr/>
                    <a:lstStyle/>
                    <a:p>
                      <a:pPr algn="ctr"/>
                      <a:r>
                        <a:rPr lang="en-GB" sz="2400" b="1">
                          <a:latin typeface="Century Gothic"/>
                        </a:rPr>
                        <a:t>Bronze </a:t>
                      </a:r>
                    </a:p>
                  </a:txBody>
                  <a:tcPr>
                    <a:solidFill>
                      <a:srgbClr val="C16D00"/>
                    </a:solidFill>
                  </a:tcPr>
                </a:tc>
                <a:tc rowSpan="3">
                  <a:txBody>
                    <a:bodyPr/>
                    <a:lstStyle/>
                    <a:p>
                      <a:pPr algn="ctr"/>
                      <a:r>
                        <a:rPr lang="en-GB">
                          <a:latin typeface="Century Gothic"/>
                        </a:rPr>
                        <a:t>3</a:t>
                      </a:r>
                    </a:p>
                  </a:txBody>
                  <a:tcPr/>
                </a:tc>
                <a:tc>
                  <a:txBody>
                    <a:bodyPr/>
                    <a:lstStyle/>
                    <a:p>
                      <a:r>
                        <a:rPr lang="en-GB">
                          <a:latin typeface="Century Gothic"/>
                        </a:rPr>
                        <a:t>1</a:t>
                      </a:r>
                    </a:p>
                  </a:txBody>
                  <a:tcPr/>
                </a:tc>
                <a:tc>
                  <a:txBody>
                    <a:bodyPr/>
                    <a:lstStyle/>
                    <a:p>
                      <a:endParaRPr lang="en-GB">
                        <a:latin typeface="Century Gothic"/>
                      </a:endParaRPr>
                    </a:p>
                  </a:txBody>
                  <a:tcPr/>
                </a:tc>
                <a:extLst>
                  <a:ext uri="{0D108BD9-81ED-4DB2-BD59-A6C34878D82A}">
                    <a16:rowId xmlns:a16="http://schemas.microsoft.com/office/drawing/2014/main" val="269659494"/>
                  </a:ext>
                </a:extLst>
              </a:tr>
              <a:tr h="427263">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a:latin typeface="Century Gothic"/>
                        </a:rPr>
                        <a:t>2</a:t>
                      </a:r>
                    </a:p>
                  </a:txBody>
                  <a:tcPr/>
                </a:tc>
                <a:tc>
                  <a:txBody>
                    <a:bodyPr/>
                    <a:lstStyle/>
                    <a:p>
                      <a:pPr lvl="0">
                        <a:buNone/>
                      </a:pPr>
                      <a:endParaRPr lang="en-GB">
                        <a:latin typeface="Century Gothic"/>
                      </a:endParaRPr>
                    </a:p>
                  </a:txBody>
                  <a:tcPr/>
                </a:tc>
                <a:extLst>
                  <a:ext uri="{0D108BD9-81ED-4DB2-BD59-A6C34878D82A}">
                    <a16:rowId xmlns:a16="http://schemas.microsoft.com/office/drawing/2014/main" val="1540405592"/>
                  </a:ext>
                </a:extLst>
              </a:tr>
              <a:tr h="427263">
                <a:tc vMerge="1">
                  <a:txBody>
                    <a:bodyPr/>
                    <a:lstStyle/>
                    <a:p>
                      <a:endParaRPr lang="en-GB"/>
                    </a:p>
                  </a:txBody>
                  <a:tcPr marL="0" marR="0" marT="0" marB="0" horzOverflow="overflow"/>
                </a:tc>
                <a:tc vMerge="1">
                  <a:txBody>
                    <a:bodyPr/>
                    <a:lstStyle/>
                    <a:p>
                      <a:endParaRPr lang="en-GB"/>
                    </a:p>
                  </a:txBody>
                  <a:tcPr marL="0" marR="0" marT="0" marB="0" horzOverflow="overflow"/>
                </a:tc>
                <a:tc>
                  <a:txBody>
                    <a:bodyPr/>
                    <a:lstStyle/>
                    <a:p>
                      <a:pPr lvl="0">
                        <a:buNone/>
                      </a:pPr>
                      <a:r>
                        <a:rPr lang="en-GB">
                          <a:latin typeface="Century Gothic"/>
                        </a:rPr>
                        <a:t>3</a:t>
                      </a:r>
                    </a:p>
                  </a:txBody>
                  <a:tcPr/>
                </a:tc>
                <a:tc>
                  <a:txBody>
                    <a:bodyPr/>
                    <a:lstStyle/>
                    <a:p>
                      <a:pPr lvl="0">
                        <a:buNone/>
                      </a:pPr>
                      <a:endParaRPr lang="en-GB">
                        <a:latin typeface="Century Gothic"/>
                      </a:endParaRPr>
                    </a:p>
                  </a:txBody>
                  <a:tcPr/>
                </a:tc>
                <a:extLst>
                  <a:ext uri="{0D108BD9-81ED-4DB2-BD59-A6C34878D82A}">
                    <a16:rowId xmlns:a16="http://schemas.microsoft.com/office/drawing/2014/main" val="1929041409"/>
                  </a:ext>
                </a:extLst>
              </a:tr>
              <a:tr h="385314">
                <a:tc rowSpan="4">
                  <a:txBody>
                    <a:bodyPr/>
                    <a:lstStyle/>
                    <a:p>
                      <a:pPr algn="ctr"/>
                      <a:r>
                        <a:rPr lang="en-GB" sz="2400" b="1">
                          <a:latin typeface="Century Gothic"/>
                        </a:rPr>
                        <a:t>Silver </a:t>
                      </a:r>
                    </a:p>
                  </a:txBody>
                  <a:tcPr>
                    <a:solidFill>
                      <a:srgbClr val="D9D9D9"/>
                    </a:solidFill>
                  </a:tcPr>
                </a:tc>
                <a:tc rowSpan="4">
                  <a:txBody>
                    <a:bodyPr/>
                    <a:lstStyle/>
                    <a:p>
                      <a:pPr algn="ctr"/>
                      <a:r>
                        <a:rPr lang="en-GB">
                          <a:latin typeface="Century Gothic"/>
                        </a:rPr>
                        <a:t>7</a:t>
                      </a:r>
                    </a:p>
                  </a:txBody>
                  <a:tcPr/>
                </a:tc>
                <a:tc>
                  <a:txBody>
                    <a:bodyPr/>
                    <a:lstStyle/>
                    <a:p>
                      <a:r>
                        <a:rPr lang="en-GB">
                          <a:latin typeface="Century Gothic"/>
                        </a:rPr>
                        <a:t>4</a:t>
                      </a:r>
                    </a:p>
                  </a:txBody>
                  <a:tcPr/>
                </a:tc>
                <a:tc>
                  <a:txBody>
                    <a:bodyPr/>
                    <a:lstStyle/>
                    <a:p>
                      <a:endParaRPr lang="en-GB">
                        <a:latin typeface="Century Gothic"/>
                      </a:endParaRPr>
                    </a:p>
                  </a:txBody>
                  <a:tcPr/>
                </a:tc>
                <a:extLst>
                  <a:ext uri="{0D108BD9-81ED-4DB2-BD59-A6C34878D82A}">
                    <a16:rowId xmlns:a16="http://schemas.microsoft.com/office/drawing/2014/main" val="2253654000"/>
                  </a:ext>
                </a:extLst>
              </a:tr>
              <a:tr h="385314">
                <a:tc vMerge="1">
                  <a:txBody>
                    <a:bodyPr/>
                    <a:lstStyle/>
                    <a:p>
                      <a:endParaRPr lang="en-GB" b="1"/>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a:latin typeface="Century Gothic"/>
                        </a:rPr>
                        <a:t>5</a:t>
                      </a:r>
                    </a:p>
                  </a:txBody>
                  <a:tcPr/>
                </a:tc>
                <a:tc>
                  <a:txBody>
                    <a:bodyPr/>
                    <a:lstStyle/>
                    <a:p>
                      <a:pPr lvl="0">
                        <a:buNone/>
                      </a:pPr>
                      <a:endParaRPr lang="en-GB">
                        <a:latin typeface="Century Gothic"/>
                      </a:endParaRPr>
                    </a:p>
                  </a:txBody>
                  <a:tcPr/>
                </a:tc>
                <a:extLst>
                  <a:ext uri="{0D108BD9-81ED-4DB2-BD59-A6C34878D82A}">
                    <a16:rowId xmlns:a16="http://schemas.microsoft.com/office/drawing/2014/main" val="3500846442"/>
                  </a:ext>
                </a:extLst>
              </a:tr>
              <a:tr h="385314">
                <a:tc vMerge="1">
                  <a:txBody>
                    <a:bodyPr/>
                    <a:lstStyle/>
                    <a:p>
                      <a:endParaRPr lang="en-GB" b="1"/>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a:latin typeface="Century Gothic"/>
                        </a:rPr>
                        <a:t>6</a:t>
                      </a:r>
                    </a:p>
                  </a:txBody>
                  <a:tcPr/>
                </a:tc>
                <a:tc>
                  <a:txBody>
                    <a:bodyPr/>
                    <a:lstStyle/>
                    <a:p>
                      <a:pPr lvl="0">
                        <a:buNone/>
                      </a:pPr>
                      <a:endParaRPr lang="en-GB">
                        <a:latin typeface="Century Gothic"/>
                      </a:endParaRPr>
                    </a:p>
                  </a:txBody>
                  <a:tcPr/>
                </a:tc>
                <a:extLst>
                  <a:ext uri="{0D108BD9-81ED-4DB2-BD59-A6C34878D82A}">
                    <a16:rowId xmlns:a16="http://schemas.microsoft.com/office/drawing/2014/main" val="140279898"/>
                  </a:ext>
                </a:extLst>
              </a:tr>
              <a:tr h="385314">
                <a:tc vMerge="1">
                  <a:txBody>
                    <a:bodyPr/>
                    <a:lstStyle/>
                    <a:p>
                      <a:endParaRPr lang="en-GB" b="1"/>
                    </a:p>
                  </a:txBody>
                  <a:tcPr marL="0" marR="0" marT="0" marB="0" horzOverflow="overflow"/>
                </a:tc>
                <a:tc vMerge="1">
                  <a:txBody>
                    <a:bodyPr/>
                    <a:lstStyle/>
                    <a:p>
                      <a:pPr algn="ctr"/>
                      <a:endParaRPr lang="en-GB"/>
                    </a:p>
                  </a:txBody>
                  <a:tcPr marL="0" marR="0" marT="0" marB="0" horzOverflow="overflow"/>
                </a:tc>
                <a:tc>
                  <a:txBody>
                    <a:bodyPr/>
                    <a:lstStyle/>
                    <a:p>
                      <a:pPr lvl="0">
                        <a:buNone/>
                      </a:pPr>
                      <a:r>
                        <a:rPr lang="en-GB">
                          <a:latin typeface="Century Gothic"/>
                        </a:rPr>
                        <a:t>7</a:t>
                      </a:r>
                    </a:p>
                  </a:txBody>
                  <a:tcPr/>
                </a:tc>
                <a:tc>
                  <a:txBody>
                    <a:bodyPr/>
                    <a:lstStyle/>
                    <a:p>
                      <a:pPr lvl="0">
                        <a:buNone/>
                      </a:pPr>
                      <a:endParaRPr lang="en-GB">
                        <a:latin typeface="Century Gothic"/>
                      </a:endParaRPr>
                    </a:p>
                  </a:txBody>
                  <a:tcPr/>
                </a:tc>
                <a:extLst>
                  <a:ext uri="{0D108BD9-81ED-4DB2-BD59-A6C34878D82A}">
                    <a16:rowId xmlns:a16="http://schemas.microsoft.com/office/drawing/2014/main" val="1396650932"/>
                  </a:ext>
                </a:extLst>
              </a:tr>
              <a:tr h="385314">
                <a:tc rowSpan="3">
                  <a:txBody>
                    <a:bodyPr/>
                    <a:lstStyle/>
                    <a:p>
                      <a:pPr algn="ctr"/>
                      <a:r>
                        <a:rPr lang="en-GB" sz="2400" b="1">
                          <a:latin typeface="Century Gothic"/>
                        </a:rPr>
                        <a:t>Gold </a:t>
                      </a:r>
                    </a:p>
                  </a:txBody>
                  <a:tcPr>
                    <a:solidFill>
                      <a:srgbClr val="FDB300"/>
                    </a:solidFill>
                  </a:tcPr>
                </a:tc>
                <a:tc rowSpan="3">
                  <a:txBody>
                    <a:bodyPr/>
                    <a:lstStyle/>
                    <a:p>
                      <a:pPr algn="ctr"/>
                      <a:r>
                        <a:rPr lang="en-GB">
                          <a:latin typeface="Century Gothic"/>
                        </a:rPr>
                        <a:t>10</a:t>
                      </a:r>
                    </a:p>
                  </a:txBody>
                  <a:tcPr/>
                </a:tc>
                <a:tc>
                  <a:txBody>
                    <a:bodyPr/>
                    <a:lstStyle/>
                    <a:p>
                      <a:r>
                        <a:rPr lang="en-GB">
                          <a:latin typeface="Century Gothic"/>
                        </a:rPr>
                        <a:t>8</a:t>
                      </a:r>
                    </a:p>
                  </a:txBody>
                  <a:tcPr/>
                </a:tc>
                <a:tc>
                  <a:txBody>
                    <a:bodyPr/>
                    <a:lstStyle/>
                    <a:p>
                      <a:endParaRPr lang="en-GB">
                        <a:latin typeface="Century Gothic"/>
                      </a:endParaRPr>
                    </a:p>
                  </a:txBody>
                  <a:tcPr/>
                </a:tc>
                <a:extLst>
                  <a:ext uri="{0D108BD9-81ED-4DB2-BD59-A6C34878D82A}">
                    <a16:rowId xmlns:a16="http://schemas.microsoft.com/office/drawing/2014/main" val="2316277842"/>
                  </a:ext>
                </a:extLst>
              </a:tr>
              <a:tr h="385314">
                <a:tc vMerge="1">
                  <a:txBody>
                    <a:bodyPr/>
                    <a:lstStyle/>
                    <a:p>
                      <a:endParaRPr lang="en-GB"/>
                    </a:p>
                  </a:txBody>
                  <a:tcPr/>
                </a:tc>
                <a:tc vMerge="1">
                  <a:txBody>
                    <a:bodyPr/>
                    <a:lstStyle/>
                    <a:p>
                      <a:endParaRPr lang="en-GB"/>
                    </a:p>
                  </a:txBody>
                  <a:tcPr/>
                </a:tc>
                <a:tc>
                  <a:txBody>
                    <a:bodyPr/>
                    <a:lstStyle/>
                    <a:p>
                      <a:r>
                        <a:rPr lang="en-GB">
                          <a:latin typeface="Century Gothic"/>
                        </a:rPr>
                        <a:t>9</a:t>
                      </a:r>
                    </a:p>
                  </a:txBody>
                  <a:tcPr/>
                </a:tc>
                <a:tc>
                  <a:txBody>
                    <a:bodyPr/>
                    <a:lstStyle/>
                    <a:p>
                      <a:endParaRPr lang="en-GB">
                        <a:latin typeface="Century Gothic"/>
                      </a:endParaRPr>
                    </a:p>
                  </a:txBody>
                  <a:tcPr/>
                </a:tc>
                <a:extLst>
                  <a:ext uri="{0D108BD9-81ED-4DB2-BD59-A6C34878D82A}">
                    <a16:rowId xmlns:a16="http://schemas.microsoft.com/office/drawing/2014/main" val="2508597707"/>
                  </a:ext>
                </a:extLst>
              </a:tr>
              <a:tr h="385314">
                <a:tc vMerge="1">
                  <a:txBody>
                    <a:bodyPr/>
                    <a:lstStyle/>
                    <a:p>
                      <a:endParaRPr lang="en-GB"/>
                    </a:p>
                  </a:txBody>
                  <a:tcPr/>
                </a:tc>
                <a:tc vMerge="1">
                  <a:txBody>
                    <a:bodyPr/>
                    <a:lstStyle/>
                    <a:p>
                      <a:endParaRPr lang="en-GB"/>
                    </a:p>
                  </a:txBody>
                  <a:tcPr/>
                </a:tc>
                <a:tc>
                  <a:txBody>
                    <a:bodyPr/>
                    <a:lstStyle/>
                    <a:p>
                      <a:r>
                        <a:rPr lang="en-GB">
                          <a:latin typeface="Century Gothic"/>
                        </a:rPr>
                        <a:t>10</a:t>
                      </a:r>
                    </a:p>
                  </a:txBody>
                  <a:tcPr/>
                </a:tc>
                <a:tc>
                  <a:txBody>
                    <a:bodyPr/>
                    <a:lstStyle/>
                    <a:p>
                      <a:endParaRPr lang="en-GB">
                        <a:latin typeface="Century Gothic"/>
                      </a:endParaRPr>
                    </a:p>
                  </a:txBody>
                  <a:tcPr/>
                </a:tc>
                <a:extLst>
                  <a:ext uri="{0D108BD9-81ED-4DB2-BD59-A6C34878D82A}">
                    <a16:rowId xmlns:a16="http://schemas.microsoft.com/office/drawing/2014/main" val="2813259923"/>
                  </a:ext>
                </a:extLst>
              </a:tr>
            </a:tbl>
          </a:graphicData>
        </a:graphic>
      </p:graphicFrame>
      <p:graphicFrame>
        <p:nvGraphicFramePr>
          <p:cNvPr id="4" name="Table 3">
            <a:extLst>
              <a:ext uri="{FF2B5EF4-FFF2-40B4-BE49-F238E27FC236}">
                <a16:creationId xmlns:a16="http://schemas.microsoft.com/office/drawing/2014/main" id="{17F54D36-96E9-68AD-8514-73522E7E21AF}"/>
              </a:ext>
            </a:extLst>
          </p:cNvPr>
          <p:cNvGraphicFramePr>
            <a:graphicFrameLocks noGrp="1"/>
          </p:cNvGraphicFramePr>
          <p:nvPr>
            <p:extLst>
              <p:ext uri="{D42A27DB-BD31-4B8C-83A1-F6EECF244321}">
                <p14:modId xmlns:p14="http://schemas.microsoft.com/office/powerpoint/2010/main" val="3743424184"/>
              </p:ext>
            </p:extLst>
          </p:nvPr>
        </p:nvGraphicFramePr>
        <p:xfrm>
          <a:off x="9906000" y="8737886"/>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
        <p:nvSpPr>
          <p:cNvPr id="3" name="TextBox 2">
            <a:extLst>
              <a:ext uri="{FF2B5EF4-FFF2-40B4-BE49-F238E27FC236}">
                <a16:creationId xmlns:a16="http://schemas.microsoft.com/office/drawing/2014/main" id="{8214E08D-4AE9-9222-ED37-1ACC2CC6FA3E}"/>
              </a:ext>
            </a:extLst>
          </p:cNvPr>
          <p:cNvSpPr txBox="1"/>
          <p:nvPr/>
        </p:nvSpPr>
        <p:spPr>
          <a:xfrm>
            <a:off x="2560279" y="8737886"/>
            <a:ext cx="6050321" cy="1200329"/>
          </a:xfrm>
          <a:prstGeom prst="rect">
            <a:avLst/>
          </a:prstGeom>
          <a:noFill/>
        </p:spPr>
        <p:txBody>
          <a:bodyPr wrap="square" rtlCol="0">
            <a:spAutoFit/>
          </a:bodyPr>
          <a:lstStyle/>
          <a:p>
            <a:r>
              <a:rPr lang="en-US" b="1">
                <a:latin typeface="Century Gothic"/>
                <a:ea typeface="Calibri"/>
                <a:cs typeface="Calibri"/>
              </a:rPr>
              <a:t>*Please note that you will require at least 5 club members to be at the event for this to count as a club social event.</a:t>
            </a:r>
            <a:endParaRPr lang="en-US" b="1">
              <a:latin typeface="Century Gothic"/>
            </a:endParaRPr>
          </a:p>
          <a:p>
            <a:endParaRPr lang="en-GB"/>
          </a:p>
        </p:txBody>
      </p:sp>
    </p:spTree>
    <p:extLst>
      <p:ext uri="{BB962C8B-B14F-4D97-AF65-F5344CB8AC3E}">
        <p14:creationId xmlns:p14="http://schemas.microsoft.com/office/powerpoint/2010/main" val="2526975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a:solidFill>
                  <a:srgbClr val="000000"/>
                </a:solidFill>
                <a:latin typeface="esu v2"/>
              </a:rPr>
              <a:t>Section 7 – </a:t>
            </a:r>
            <a:r>
              <a:rPr lang="en-US" sz="4400" err="1">
                <a:solidFill>
                  <a:srgbClr val="000000"/>
                </a:solidFill>
                <a:latin typeface="esu v2"/>
              </a:rPr>
              <a:t>Organisation</a:t>
            </a:r>
            <a:r>
              <a:rPr lang="en-US" sz="4400">
                <a:solidFill>
                  <a:srgbClr val="000000"/>
                </a:solidFill>
                <a:latin typeface="esu v2"/>
              </a:rPr>
              <a: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325920161"/>
              </p:ext>
            </p:extLst>
          </p:nvPr>
        </p:nvGraphicFramePr>
        <p:xfrm>
          <a:off x="2557462" y="1928812"/>
          <a:ext cx="13980595" cy="6880435"/>
        </p:xfrm>
        <a:graphic>
          <a:graphicData uri="http://schemas.openxmlformats.org/drawingml/2006/table">
            <a:tbl>
              <a:tblPr firstRow="1" firstCol="1" bandRow="1">
                <a:tableStyleId>{5C22544A-7EE6-4342-B048-85BDC9FD1C3A}</a:tableStyleId>
              </a:tblPr>
              <a:tblGrid>
                <a:gridCol w="1537137">
                  <a:extLst>
                    <a:ext uri="{9D8B030D-6E8A-4147-A177-3AD203B41FA5}">
                      <a16:colId xmlns:a16="http://schemas.microsoft.com/office/drawing/2014/main" val="3707378845"/>
                    </a:ext>
                  </a:extLst>
                </a:gridCol>
                <a:gridCol w="10535346">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a:solidFill>
                            <a:srgbClr val="000000"/>
                          </a:solidFill>
                          <a:effectLst/>
                          <a:latin typeface="Century Gothic"/>
                        </a:rPr>
                        <a:t>ORGANISATION CRITERIA (Bronze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513309">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2163128">
                <a:tc rowSpan="4">
                  <a:txBody>
                    <a:bodyPr/>
                    <a:lstStyle/>
                    <a:p>
                      <a:pPr algn="ctr"/>
                      <a:r>
                        <a:rPr lang="en-GB" sz="2400">
                          <a:solidFill>
                            <a:srgbClr val="000000"/>
                          </a:solidFill>
                          <a:effectLst/>
                          <a:latin typeface="Century Gothic"/>
                        </a:rPr>
                        <a:t>Bronze</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algn="l"/>
                      <a:r>
                        <a:rPr lang="en-GB">
                          <a:effectLst/>
                          <a:latin typeface="Century Gothic"/>
                        </a:rPr>
                        <a:t>All compulsory documents signed on Moodle.</a:t>
                      </a:r>
                    </a:p>
                    <a:p>
                      <a:pPr algn="l"/>
                      <a:r>
                        <a:rPr lang="en-GB">
                          <a:effectLst/>
                          <a:latin typeface="Century Gothic"/>
                        </a:rPr>
                        <a:t>Social Media Charter</a:t>
                      </a:r>
                    </a:p>
                    <a:p>
                      <a:pPr algn="l"/>
                      <a:r>
                        <a:rPr lang="en-GB">
                          <a:effectLst/>
                          <a:latin typeface="Century Gothic"/>
                        </a:rPr>
                        <a:t>Alcohol Policy</a:t>
                      </a:r>
                    </a:p>
                    <a:p>
                      <a:pPr algn="l"/>
                      <a:r>
                        <a:rPr lang="en-GB">
                          <a:effectLst/>
                          <a:latin typeface="Century Gothic"/>
                        </a:rPr>
                        <a:t>Code of Conduct </a:t>
                      </a:r>
                    </a:p>
                    <a:p>
                      <a:pPr algn="l"/>
                      <a:r>
                        <a:rPr lang="en-GB">
                          <a:effectLst/>
                          <a:latin typeface="Century Gothic"/>
                        </a:rPr>
                        <a:t>Constitution</a:t>
                      </a:r>
                    </a:p>
                    <a:p>
                      <a:pPr algn="l"/>
                      <a:r>
                        <a:rPr lang="en-GB">
                          <a:effectLst/>
                          <a:latin typeface="Century Gothic"/>
                        </a:rPr>
                        <a:t>Inventory </a:t>
                      </a:r>
                    </a:p>
                    <a:p>
                      <a:pPr algn="l"/>
                      <a:r>
                        <a:rPr lang="en-GB">
                          <a:effectLst/>
                          <a:latin typeface="Century Gothic"/>
                        </a:rPr>
                        <a:t>Risk Assessment</a:t>
                      </a:r>
                    </a:p>
                    <a:p>
                      <a:pPr algn="l"/>
                      <a:r>
                        <a:rPr lang="en-GB">
                          <a:effectLst/>
                          <a:latin typeface="Century Gothic"/>
                        </a:rPr>
                        <a:t>Declaration of Financial Responsibility </a:t>
                      </a: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898291">
                <a:tc vMerge="1">
                  <a:txBody>
                    <a:bodyPr/>
                    <a:lstStyle/>
                    <a:p>
                      <a:endParaRPr lang="en-GB"/>
                    </a:p>
                  </a:txBody>
                  <a:tcPr/>
                </a:tc>
                <a:tc>
                  <a:txBody>
                    <a:bodyPr/>
                    <a:lstStyle/>
                    <a:p>
                      <a:pPr algn="l"/>
                      <a:r>
                        <a:rPr lang="en-GB">
                          <a:effectLst/>
                          <a:latin typeface="Century Gothic"/>
                          <a:ea typeface="Times New Roman" panose="02020603050405020304" pitchFamily="18" charset="0"/>
                          <a:cs typeface="Times New Roman"/>
                          <a:hlinkClick r:id="rId5"/>
                        </a:rPr>
                        <a:t>www.essexstudent.com</a:t>
                      </a:r>
                      <a:r>
                        <a:rPr lang="en-GB">
                          <a:solidFill>
                            <a:srgbClr val="000000"/>
                          </a:solidFill>
                          <a:effectLst/>
                          <a:latin typeface="Century Gothic"/>
                          <a:ea typeface="Times New Roman" panose="02020603050405020304" pitchFamily="18" charset="0"/>
                          <a:cs typeface="Times New Roman"/>
                        </a:rPr>
                        <a:t> club page up to date (blurb, training/meeting times, contact information).</a:t>
                      </a:r>
                      <a:endParaRPr lang="en-GB">
                        <a:effectLst/>
                        <a:latin typeface="Century Gothic"/>
                        <a:cs typeface="Times New Roman"/>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898291">
                <a:tc vMerge="1">
                  <a:txBody>
                    <a:bodyPr/>
                    <a:lstStyle/>
                    <a:p>
                      <a:endParaRPr lang="en-GB"/>
                    </a:p>
                  </a:txBody>
                  <a:tcPr>
                    <a:lnT w="12700" cap="flat" cmpd="sng" algn="ctr">
                      <a:solidFill>
                        <a:srgbClr val="000000"/>
                      </a:solidFill>
                      <a:prstDash val="solid"/>
                      <a:round/>
                      <a:headEnd type="none" w="med" len="med"/>
                      <a:tailEnd type="none" w="med" len="med"/>
                    </a:lnT>
                  </a:tcPr>
                </a:tc>
                <a:tc>
                  <a:txBody>
                    <a:bodyPr/>
                    <a:lstStyle/>
                    <a:p>
                      <a:pPr algn="l"/>
                      <a:r>
                        <a:rPr lang="en-GB">
                          <a:effectLst/>
                          <a:latin typeface="Century Gothic"/>
                        </a:rPr>
                        <a:t>Compliance with the Essex Blades Federation Code of Conduct and Terms of Reference.</a:t>
                      </a:r>
                    </a:p>
                    <a:p>
                      <a:pPr algn="l"/>
                      <a:endParaRPr lang="en-GB">
                        <a:effectLst/>
                        <a:latin typeface="Century Gothic"/>
                      </a:endParaRP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r h="1182413">
                <a:tc vMerge="1">
                  <a:txBody>
                    <a:bodyPr/>
                    <a:lstStyle/>
                    <a:p>
                      <a:endParaRPr lang="en-GB"/>
                    </a:p>
                  </a:txBody>
                  <a:tcPr/>
                </a:tc>
                <a:tc>
                  <a:txBody>
                    <a:bodyPr/>
                    <a:lstStyle/>
                    <a:p>
                      <a:pPr algn="l"/>
                      <a:r>
                        <a:rPr lang="en-GB">
                          <a:effectLst/>
                          <a:latin typeface="Century Gothic"/>
                        </a:rPr>
                        <a:t>Committee attendance at all compulsory SU Student Activities training sessions, and to have completed the Moodle assessments associated with each training session. (Core Officer, Finance, Welfare, Events, Social Media and Comms, Captains).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8883029"/>
                  </a:ext>
                </a:extLst>
              </a:tr>
            </a:tbl>
          </a:graphicData>
        </a:graphic>
      </p:graphicFrame>
    </p:spTree>
    <p:extLst>
      <p:ext uri="{BB962C8B-B14F-4D97-AF65-F5344CB8AC3E}">
        <p14:creationId xmlns:p14="http://schemas.microsoft.com/office/powerpoint/2010/main" val="169476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a:solidFill>
                  <a:srgbClr val="000000"/>
                </a:solidFill>
                <a:latin typeface="esu v2"/>
              </a:rPr>
              <a:t>Section 7 – </a:t>
            </a:r>
            <a:r>
              <a:rPr lang="en-US" sz="4400" err="1">
                <a:solidFill>
                  <a:srgbClr val="000000"/>
                </a:solidFill>
                <a:latin typeface="esu v2"/>
              </a:rPr>
              <a:t>Organisation</a:t>
            </a:r>
            <a:r>
              <a:rPr lang="en-US" sz="4400">
                <a:solidFill>
                  <a:srgbClr val="000000"/>
                </a:solidFill>
                <a:latin typeface="esu v2"/>
              </a:rPr>
              <a: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1867175446"/>
              </p:ext>
            </p:extLst>
          </p:nvPr>
        </p:nvGraphicFramePr>
        <p:xfrm>
          <a:off x="2557462" y="1928812"/>
          <a:ext cx="13980594" cy="6154180"/>
        </p:xfrm>
        <a:graphic>
          <a:graphicData uri="http://schemas.openxmlformats.org/drawingml/2006/table">
            <a:tbl>
              <a:tblPr firstRow="1" firstCol="1" bandRow="1">
                <a:tableStyleId>{5C22544A-7EE6-4342-B048-85BDC9FD1C3A}</a:tableStyleId>
              </a:tblPr>
              <a:tblGrid>
                <a:gridCol w="1566698">
                  <a:extLst>
                    <a:ext uri="{9D8B030D-6E8A-4147-A177-3AD203B41FA5}">
                      <a16:colId xmlns:a16="http://schemas.microsoft.com/office/drawing/2014/main" val="3707378845"/>
                    </a:ext>
                  </a:extLst>
                </a:gridCol>
                <a:gridCol w="10505784">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a:solidFill>
                            <a:srgbClr val="000000"/>
                          </a:solidFill>
                          <a:effectLst/>
                          <a:latin typeface="Century Gothic"/>
                        </a:rPr>
                        <a:t>ORGANISATION CRITERIA (Silver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916370">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21078">
                <a:tc rowSpan="4">
                  <a:txBody>
                    <a:bodyPr/>
                    <a:lstStyle/>
                    <a:p>
                      <a:pPr algn="ctr"/>
                      <a:r>
                        <a:rPr lang="en-GB" sz="2400">
                          <a:solidFill>
                            <a:srgbClr val="000000"/>
                          </a:solidFill>
                          <a:effectLst/>
                          <a:latin typeface="Century Gothic"/>
                        </a:rPr>
                        <a:t>Silver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lvl="0" algn="l">
                        <a:buNone/>
                      </a:pPr>
                      <a:r>
                        <a:rPr lang="en-GB" sz="2400" b="0" i="0" u="none" strike="noStrike" noProof="0">
                          <a:solidFill>
                            <a:schemeClr val="tx1"/>
                          </a:solidFill>
                          <a:effectLst/>
                          <a:latin typeface="Century Gothic"/>
                        </a:rPr>
                        <a:t>Plan of terms events, ‘come and try’s/trial events’ etc uploaded to Student Activities what’s on page - </a:t>
                      </a:r>
                      <a:r>
                        <a:rPr lang="en-GB" sz="2400" b="0" i="0" u="none" strike="noStrike" noProof="0">
                          <a:solidFill>
                            <a:schemeClr val="tx1"/>
                          </a:solidFill>
                          <a:effectLst/>
                          <a:latin typeface="Century Gothic"/>
                          <a:hlinkClick r:id="rId5">
                            <a:extLst>
                              <a:ext uri="{A12FA001-AC4F-418D-AE19-62706E023703}">
                                <ahyp:hlinkClr xmlns:ahyp="http://schemas.microsoft.com/office/drawing/2018/hyperlinkcolor" val="tx"/>
                              </a:ext>
                            </a:extLst>
                          </a:hlinkClick>
                        </a:rPr>
                        <a:t>https://www.essexstudent.com/activities/whatson/</a:t>
                      </a:r>
                      <a:r>
                        <a:rPr lang="en-GB" sz="2400" b="0" i="0" u="none" strike="noStrike" noProof="0">
                          <a:solidFill>
                            <a:schemeClr val="tx1"/>
                          </a:solidFill>
                          <a:effectLst/>
                          <a:latin typeface="Century Gothic"/>
                        </a:rPr>
                        <a:t> </a:t>
                      </a:r>
                      <a:endParaRPr lang="en-US" sz="2400" b="0">
                        <a:solidFill>
                          <a:schemeClr val="tx1"/>
                        </a:solidFil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898291">
                <a:tc vMerge="1">
                  <a:txBody>
                    <a:bodyPr/>
                    <a:lstStyle/>
                    <a:p>
                      <a:endParaRPr lang="en-GB"/>
                    </a:p>
                  </a:txBody>
                  <a:tcPr/>
                </a:tc>
                <a:tc>
                  <a:txBody>
                    <a:bodyPr/>
                    <a:lstStyle/>
                    <a:p>
                      <a:pPr algn="l"/>
                      <a:r>
                        <a:rPr lang="en-GB" sz="2400">
                          <a:solidFill>
                            <a:srgbClr val="000000"/>
                          </a:solidFill>
                          <a:effectLst/>
                          <a:latin typeface="Century Gothic"/>
                          <a:cs typeface="Times New Roman"/>
                        </a:rPr>
                        <a:t>One club representative at all Essex Blades General Meetings.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219110">
                <a:tc vMerge="1">
                  <a:txBody>
                    <a:bodyPr/>
                    <a:lstStyle/>
                    <a:p>
                      <a:endParaRPr lang="en-GB"/>
                    </a:p>
                  </a:txBody>
                  <a:tcPr/>
                </a:tc>
                <a:tc>
                  <a:txBody>
                    <a:bodyPr/>
                    <a:lstStyle/>
                    <a:p>
                      <a:pPr algn="l"/>
                      <a:r>
                        <a:rPr lang="en-GB" sz="2400">
                          <a:effectLst/>
                          <a:latin typeface="Century Gothic"/>
                        </a:rPr>
                        <a:t>Club funds maintained at a healthy balance.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r h="898291">
                <a:tc vMerge="1">
                  <a:txBody>
                    <a:bodyPr/>
                    <a:lstStyle/>
                    <a:p>
                      <a:endParaRPr lang="en-GB"/>
                    </a:p>
                  </a:txBody>
                  <a:tcPr/>
                </a:tc>
                <a:tc>
                  <a:txBody>
                    <a:bodyPr/>
                    <a:lstStyle/>
                    <a:p>
                      <a:pPr algn="l"/>
                      <a:r>
                        <a:rPr lang="en-GB" sz="2400">
                          <a:effectLst/>
                          <a:latin typeface="Century Gothic"/>
                        </a:rPr>
                        <a:t>Club not found guilty of any disciplinary offences.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bl>
          </a:graphicData>
        </a:graphic>
      </p:graphicFrame>
    </p:spTree>
    <p:extLst>
      <p:ext uri="{BB962C8B-B14F-4D97-AF65-F5344CB8AC3E}">
        <p14:creationId xmlns:p14="http://schemas.microsoft.com/office/powerpoint/2010/main" val="2859208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2998521" cy="1354217"/>
          </a:xfrm>
          <a:prstGeom prst="rect">
            <a:avLst/>
          </a:prstGeom>
        </p:spPr>
        <p:txBody>
          <a:bodyPr wrap="square" lIns="0" tIns="0" rIns="0" bIns="0" rtlCol="0" anchor="t">
            <a:spAutoFit/>
          </a:bodyPr>
          <a:lstStyle/>
          <a:p>
            <a:pPr algn="just"/>
            <a:r>
              <a:rPr lang="en-US" sz="4400">
                <a:solidFill>
                  <a:srgbClr val="000000"/>
                </a:solidFill>
                <a:latin typeface="esu v2"/>
              </a:rPr>
              <a:t>Section 7 – </a:t>
            </a:r>
            <a:r>
              <a:rPr lang="en-US" sz="4400" err="1">
                <a:solidFill>
                  <a:srgbClr val="000000"/>
                </a:solidFill>
                <a:latin typeface="esu v2"/>
              </a:rPr>
              <a:t>Organisation</a:t>
            </a:r>
            <a:r>
              <a:rPr lang="en-US" sz="4400">
                <a:solidFill>
                  <a:srgbClr val="000000"/>
                </a:solidFill>
                <a:latin typeface="esu v2"/>
              </a:rPr>
              <a: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3278165471"/>
              </p:ext>
            </p:extLst>
          </p:nvPr>
        </p:nvGraphicFramePr>
        <p:xfrm>
          <a:off x="2557462" y="1928812"/>
          <a:ext cx="13980594" cy="5102710"/>
        </p:xfrm>
        <a:graphic>
          <a:graphicData uri="http://schemas.openxmlformats.org/drawingml/2006/table">
            <a:tbl>
              <a:tblPr firstRow="1" firstCol="1" bandRow="1">
                <a:tableStyleId>{5C22544A-7EE6-4342-B048-85BDC9FD1C3A}</a:tableStyleId>
              </a:tblPr>
              <a:tblGrid>
                <a:gridCol w="1566698">
                  <a:extLst>
                    <a:ext uri="{9D8B030D-6E8A-4147-A177-3AD203B41FA5}">
                      <a16:colId xmlns:a16="http://schemas.microsoft.com/office/drawing/2014/main" val="3707378845"/>
                    </a:ext>
                  </a:extLst>
                </a:gridCol>
                <a:gridCol w="10505784">
                  <a:extLst>
                    <a:ext uri="{9D8B030D-6E8A-4147-A177-3AD203B41FA5}">
                      <a16:colId xmlns:a16="http://schemas.microsoft.com/office/drawing/2014/main" val="263185249"/>
                    </a:ext>
                  </a:extLst>
                </a:gridCol>
                <a:gridCol w="1908112">
                  <a:extLst>
                    <a:ext uri="{9D8B030D-6E8A-4147-A177-3AD203B41FA5}">
                      <a16:colId xmlns:a16="http://schemas.microsoft.com/office/drawing/2014/main" val="94007915"/>
                    </a:ext>
                  </a:extLst>
                </a:gridCol>
              </a:tblGrid>
              <a:tr h="513309">
                <a:tc gridSpan="3">
                  <a:txBody>
                    <a:bodyPr/>
                    <a:lstStyle/>
                    <a:p>
                      <a:pPr algn="ctr"/>
                      <a:r>
                        <a:rPr lang="en-GB" sz="2800" b="1">
                          <a:solidFill>
                            <a:srgbClr val="000000"/>
                          </a:solidFill>
                          <a:effectLst/>
                          <a:latin typeface="Century Gothic"/>
                        </a:rPr>
                        <a:t>ORGANISATION CRITERIA (Gold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916370">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835278">
                <a:tc rowSpan="3">
                  <a:txBody>
                    <a:bodyPr/>
                    <a:lstStyle/>
                    <a:p>
                      <a:pPr algn="ctr"/>
                      <a:r>
                        <a:rPr lang="en-GB" sz="2400">
                          <a:solidFill>
                            <a:srgbClr val="000000"/>
                          </a:solidFill>
                          <a:effectLst/>
                          <a:latin typeface="Century Gothic"/>
                        </a:rPr>
                        <a:t>Gold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lvl="0" algn="l">
                        <a:buNone/>
                      </a:pPr>
                      <a:r>
                        <a:rPr lang="en-GB" sz="2400" b="0" i="0" u="none" strike="noStrike" noProof="0">
                          <a:solidFill>
                            <a:schemeClr val="tx1"/>
                          </a:solidFill>
                          <a:effectLst/>
                          <a:latin typeface="Century Gothic"/>
                        </a:rPr>
                        <a:t>At least two club representatives at all Essex Blades General Meetings.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1751731">
                <a:tc vMerge="1">
                  <a:txBody>
                    <a:bodyPr/>
                    <a:lstStyle/>
                    <a:p>
                      <a:endParaRPr lang="en-GB"/>
                    </a:p>
                  </a:txBody>
                  <a:tcPr/>
                </a:tc>
                <a:tc>
                  <a:txBody>
                    <a:bodyPr/>
                    <a:lstStyle/>
                    <a:p>
                      <a:pPr algn="l"/>
                      <a:r>
                        <a:rPr lang="en-GB" sz="2400">
                          <a:solidFill>
                            <a:srgbClr val="000000"/>
                          </a:solidFill>
                          <a:effectLst/>
                          <a:latin typeface="Century Gothic"/>
                          <a:cs typeface="Times New Roman"/>
                        </a:rPr>
                        <a:t>Before club elections, the current committee must hold a session to promote and brief all club members on the roles available and responsibilities for each role.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898291">
                <a:tc vMerge="1">
                  <a:txBody>
                    <a:bodyPr/>
                    <a:lstStyle/>
                    <a:p>
                      <a:endParaRPr lang="en-GB"/>
                    </a:p>
                  </a:txBody>
                  <a:tcPr>
                    <a:lnT w="12700" cap="flat" cmpd="sng" algn="ctr">
                      <a:solidFill>
                        <a:srgbClr val="000000"/>
                      </a:solidFill>
                      <a:prstDash val="solid"/>
                      <a:round/>
                      <a:headEnd type="none" w="med" len="med"/>
                      <a:tailEnd type="none" w="med" len="med"/>
                    </a:lnT>
                  </a:tcPr>
                </a:tc>
                <a:tc>
                  <a:txBody>
                    <a:bodyPr/>
                    <a:lstStyle/>
                    <a:p>
                      <a:pPr algn="l"/>
                      <a:r>
                        <a:rPr lang="en-GB" sz="2400">
                          <a:effectLst/>
                          <a:latin typeface="Century Gothic"/>
                        </a:rPr>
                        <a:t>(BUCS Clubs Only) - No walkovers have been conceded. </a:t>
                      </a:r>
                    </a:p>
                  </a:txBody>
                  <a:tcPr marL="68580" marR="68580"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3518529"/>
                  </a:ext>
                </a:extLst>
              </a:tr>
            </a:tbl>
          </a:graphicData>
        </a:graphic>
      </p:graphicFrame>
      <p:graphicFrame>
        <p:nvGraphicFramePr>
          <p:cNvPr id="23" name="Table 22">
            <a:extLst>
              <a:ext uri="{FF2B5EF4-FFF2-40B4-BE49-F238E27FC236}">
                <a16:creationId xmlns:a16="http://schemas.microsoft.com/office/drawing/2014/main" id="{90B7439C-E2B4-F67B-599A-AB246F9A30D4}"/>
              </a:ext>
            </a:extLst>
          </p:cNvPr>
          <p:cNvGraphicFramePr>
            <a:graphicFrameLocks noGrp="1"/>
          </p:cNvGraphicFramePr>
          <p:nvPr>
            <p:extLst>
              <p:ext uri="{D42A27DB-BD31-4B8C-83A1-F6EECF244321}">
                <p14:modId xmlns:p14="http://schemas.microsoft.com/office/powerpoint/2010/main" val="3730029529"/>
              </p:ext>
            </p:extLst>
          </p:nvPr>
        </p:nvGraphicFramePr>
        <p:xfrm>
          <a:off x="9814034" y="8769569"/>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123870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a:solidFill>
                  <a:srgbClr val="000000"/>
                </a:solidFill>
                <a:latin typeface="esu v2"/>
              </a:rPr>
              <a:t>Section 8 – Engagement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2375968791"/>
              </p:ext>
            </p:extLst>
          </p:nvPr>
        </p:nvGraphicFramePr>
        <p:xfrm>
          <a:off x="2557462" y="2303243"/>
          <a:ext cx="13980592" cy="5670263"/>
        </p:xfrm>
        <a:graphic>
          <a:graphicData uri="http://schemas.openxmlformats.org/drawingml/2006/table">
            <a:tbl>
              <a:tblPr firstRow="1" firstCol="1" bandRow="1">
                <a:tableStyleId>{5C22544A-7EE6-4342-B048-85BDC9FD1C3A}</a:tableStyleId>
              </a:tblPr>
              <a:tblGrid>
                <a:gridCol w="1566697">
                  <a:extLst>
                    <a:ext uri="{9D8B030D-6E8A-4147-A177-3AD203B41FA5}">
                      <a16:colId xmlns:a16="http://schemas.microsoft.com/office/drawing/2014/main" val="3707378845"/>
                    </a:ext>
                  </a:extLst>
                </a:gridCol>
                <a:gridCol w="8158655">
                  <a:extLst>
                    <a:ext uri="{9D8B030D-6E8A-4147-A177-3AD203B41FA5}">
                      <a16:colId xmlns:a16="http://schemas.microsoft.com/office/drawing/2014/main" val="263185249"/>
                    </a:ext>
                  </a:extLst>
                </a:gridCol>
                <a:gridCol w="4255240">
                  <a:extLst>
                    <a:ext uri="{9D8B030D-6E8A-4147-A177-3AD203B41FA5}">
                      <a16:colId xmlns:a16="http://schemas.microsoft.com/office/drawing/2014/main" val="94007915"/>
                    </a:ext>
                  </a:extLst>
                </a:gridCol>
              </a:tblGrid>
              <a:tr h="784184">
                <a:tc gridSpan="3">
                  <a:txBody>
                    <a:bodyPr/>
                    <a:lstStyle/>
                    <a:p>
                      <a:pPr algn="ctr"/>
                      <a:r>
                        <a:rPr lang="en-GB" sz="2800" b="1">
                          <a:solidFill>
                            <a:srgbClr val="000000"/>
                          </a:solidFill>
                          <a:effectLst/>
                          <a:latin typeface="Century Gothic"/>
                        </a:rPr>
                        <a:t>ENGAGEMENT CRITERIA (Bronze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 please provide information</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a:solidFill>
                            <a:srgbClr val="000000"/>
                          </a:solidFill>
                          <a:effectLst/>
                          <a:latin typeface="Century Gothic"/>
                        </a:rPr>
                        <a:t>Bronze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lvl="0" algn="l">
                        <a:buNone/>
                      </a:pPr>
                      <a:r>
                        <a:rPr lang="en-GB" sz="2400" b="0" i="0" u="none" strike="noStrike" noProof="0">
                          <a:solidFill>
                            <a:schemeClr val="tx1"/>
                          </a:solidFill>
                          <a:effectLst/>
                          <a:latin typeface="Century Gothic"/>
                        </a:rPr>
                        <a:t>Have an active social media account (posted at least once every three weeks on average). </a:t>
                      </a:r>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a:solidFill>
                            <a:srgbClr val="000000"/>
                          </a:solidFill>
                          <a:effectLst/>
                          <a:latin typeface="Century Gothic"/>
                          <a:cs typeface="Times New Roman"/>
                        </a:rPr>
                        <a:t>Hosted a welcome event for club members.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327083">
                <a:tc vMerge="1">
                  <a:txBody>
                    <a:bodyPr/>
                    <a:lstStyle/>
                    <a:p>
                      <a:endParaRPr lang="en-GB"/>
                    </a:p>
                  </a:txBody>
                  <a:tcPr/>
                </a:tc>
                <a:tc>
                  <a:txBody>
                    <a:bodyPr/>
                    <a:lstStyle/>
                    <a:p>
                      <a:pPr algn="l"/>
                      <a:r>
                        <a:rPr lang="en-GB" sz="2400">
                          <a:effectLst/>
                          <a:latin typeface="Century Gothic"/>
                        </a:rPr>
                        <a:t> Hosted at least 1 activity/social per month.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spTree>
    <p:extLst>
      <p:ext uri="{BB962C8B-B14F-4D97-AF65-F5344CB8AC3E}">
        <p14:creationId xmlns:p14="http://schemas.microsoft.com/office/powerpoint/2010/main" val="1079528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a:solidFill>
                  <a:srgbClr val="000000"/>
                </a:solidFill>
                <a:latin typeface="esu v2"/>
              </a:rPr>
              <a:t>Section 8 – Engagement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1352125718"/>
              </p:ext>
            </p:extLst>
          </p:nvPr>
        </p:nvGraphicFramePr>
        <p:xfrm>
          <a:off x="2557462" y="2303243"/>
          <a:ext cx="13980592" cy="5670263"/>
        </p:xfrm>
        <a:graphic>
          <a:graphicData uri="http://schemas.openxmlformats.org/drawingml/2006/table">
            <a:tbl>
              <a:tblPr firstRow="1" firstCol="1" bandRow="1">
                <a:tableStyleId>{5C22544A-7EE6-4342-B048-85BDC9FD1C3A}</a:tableStyleId>
              </a:tblPr>
              <a:tblGrid>
                <a:gridCol w="1566697">
                  <a:extLst>
                    <a:ext uri="{9D8B030D-6E8A-4147-A177-3AD203B41FA5}">
                      <a16:colId xmlns:a16="http://schemas.microsoft.com/office/drawing/2014/main" val="3707378845"/>
                    </a:ext>
                  </a:extLst>
                </a:gridCol>
                <a:gridCol w="7124043">
                  <a:extLst>
                    <a:ext uri="{9D8B030D-6E8A-4147-A177-3AD203B41FA5}">
                      <a16:colId xmlns:a16="http://schemas.microsoft.com/office/drawing/2014/main" val="263185249"/>
                    </a:ext>
                  </a:extLst>
                </a:gridCol>
                <a:gridCol w="5289852">
                  <a:extLst>
                    <a:ext uri="{9D8B030D-6E8A-4147-A177-3AD203B41FA5}">
                      <a16:colId xmlns:a16="http://schemas.microsoft.com/office/drawing/2014/main" val="94007915"/>
                    </a:ext>
                  </a:extLst>
                </a:gridCol>
              </a:tblGrid>
              <a:tr h="784184">
                <a:tc gridSpan="3">
                  <a:txBody>
                    <a:bodyPr/>
                    <a:lstStyle/>
                    <a:p>
                      <a:pPr algn="ctr"/>
                      <a:r>
                        <a:rPr lang="en-GB" sz="2800" b="1">
                          <a:solidFill>
                            <a:srgbClr val="000000"/>
                          </a:solidFill>
                          <a:effectLst/>
                          <a:latin typeface="Century Gothic"/>
                        </a:rPr>
                        <a:t>ENGAGEMENT CRITERIA (Silver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 please provide information</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a:solidFill>
                            <a:srgbClr val="000000"/>
                          </a:solidFill>
                          <a:effectLst/>
                          <a:latin typeface="Century Gothic"/>
                        </a:rPr>
                        <a:t>Silver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lvl="0" algn="l">
                        <a:buNone/>
                      </a:pPr>
                      <a:r>
                        <a:rPr lang="en-GB" sz="2400" b="0" i="0" u="none" strike="noStrike" noProof="0">
                          <a:solidFill>
                            <a:schemeClr val="tx1"/>
                          </a:solidFill>
                          <a:effectLst/>
                          <a:latin typeface="Century Gothic"/>
                        </a:rPr>
                        <a:t>Attend Fresher's Fair and hosted a stall.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a:solidFill>
                            <a:srgbClr val="000000"/>
                          </a:solidFill>
                          <a:effectLst/>
                          <a:latin typeface="Century Gothic"/>
                          <a:cs typeface="Times New Roman"/>
                        </a:rPr>
                        <a:t>Work on a project/event collaborating with another club OR society.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327083">
                <a:tc vMerge="1">
                  <a:txBody>
                    <a:bodyPr/>
                    <a:lstStyle/>
                    <a:p>
                      <a:endParaRPr lang="en-GB"/>
                    </a:p>
                  </a:txBody>
                  <a:tcPr/>
                </a:tc>
                <a:tc>
                  <a:txBody>
                    <a:bodyPr/>
                    <a:lstStyle/>
                    <a:p>
                      <a:pPr algn="l"/>
                      <a:r>
                        <a:rPr lang="en-GB" sz="2400">
                          <a:effectLst/>
                          <a:latin typeface="Century Gothic"/>
                        </a:rPr>
                        <a:t> Have an active social media account – at least one post every two weeks (on average).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spTree>
    <p:extLst>
      <p:ext uri="{BB962C8B-B14F-4D97-AF65-F5344CB8AC3E}">
        <p14:creationId xmlns:p14="http://schemas.microsoft.com/office/powerpoint/2010/main" val="3142056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353245" cy="1393630"/>
          </a:xfrm>
          <a:prstGeom prst="rect">
            <a:avLst/>
          </a:prstGeom>
        </p:spPr>
        <p:txBody>
          <a:bodyPr wrap="square" lIns="0" tIns="0" rIns="0" bIns="0" rtlCol="0" anchor="t">
            <a:spAutoFit/>
          </a:bodyPr>
          <a:lstStyle/>
          <a:p>
            <a:pPr algn="just"/>
            <a:r>
              <a:rPr lang="en-US" sz="4400">
                <a:solidFill>
                  <a:srgbClr val="000000"/>
                </a:solidFill>
                <a:latin typeface="esu v2"/>
              </a:rPr>
              <a:t>Section 8 – Engagement criteria (Split across three slides)</a:t>
            </a:r>
            <a:endParaRPr lang="en-US"/>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graphicFrame>
        <p:nvGraphicFramePr>
          <p:cNvPr id="4" name="Table 3">
            <a:extLst>
              <a:ext uri="{FF2B5EF4-FFF2-40B4-BE49-F238E27FC236}">
                <a16:creationId xmlns:a16="http://schemas.microsoft.com/office/drawing/2014/main" id="{22B45B2D-58AB-BDC7-7D96-F4F539A45C05}"/>
              </a:ext>
            </a:extLst>
          </p:cNvPr>
          <p:cNvGraphicFramePr>
            <a:graphicFrameLocks noGrp="1"/>
          </p:cNvGraphicFramePr>
          <p:nvPr>
            <p:extLst>
              <p:ext uri="{D42A27DB-BD31-4B8C-83A1-F6EECF244321}">
                <p14:modId xmlns:p14="http://schemas.microsoft.com/office/powerpoint/2010/main" val="1248042477"/>
              </p:ext>
            </p:extLst>
          </p:nvPr>
        </p:nvGraphicFramePr>
        <p:xfrm>
          <a:off x="2557462" y="1810571"/>
          <a:ext cx="13980590" cy="6869976"/>
        </p:xfrm>
        <a:graphic>
          <a:graphicData uri="http://schemas.openxmlformats.org/drawingml/2006/table">
            <a:tbl>
              <a:tblPr firstRow="1" firstCol="1" bandRow="1">
                <a:tableStyleId>{5C22544A-7EE6-4342-B048-85BDC9FD1C3A}</a:tableStyleId>
              </a:tblPr>
              <a:tblGrid>
                <a:gridCol w="1566696">
                  <a:extLst>
                    <a:ext uri="{9D8B030D-6E8A-4147-A177-3AD203B41FA5}">
                      <a16:colId xmlns:a16="http://schemas.microsoft.com/office/drawing/2014/main" val="3707378845"/>
                    </a:ext>
                  </a:extLst>
                </a:gridCol>
                <a:gridCol w="8956784">
                  <a:extLst>
                    <a:ext uri="{9D8B030D-6E8A-4147-A177-3AD203B41FA5}">
                      <a16:colId xmlns:a16="http://schemas.microsoft.com/office/drawing/2014/main" val="263185249"/>
                    </a:ext>
                  </a:extLst>
                </a:gridCol>
                <a:gridCol w="3457110">
                  <a:extLst>
                    <a:ext uri="{9D8B030D-6E8A-4147-A177-3AD203B41FA5}">
                      <a16:colId xmlns:a16="http://schemas.microsoft.com/office/drawing/2014/main" val="94007915"/>
                    </a:ext>
                  </a:extLst>
                </a:gridCol>
              </a:tblGrid>
              <a:tr h="784184">
                <a:tc gridSpan="3">
                  <a:txBody>
                    <a:bodyPr/>
                    <a:lstStyle/>
                    <a:p>
                      <a:pPr algn="ctr"/>
                      <a:r>
                        <a:rPr lang="en-GB" sz="2800" b="1">
                          <a:solidFill>
                            <a:srgbClr val="000000"/>
                          </a:solidFill>
                          <a:effectLst/>
                          <a:latin typeface="Century Gothic"/>
                        </a:rPr>
                        <a:t>ENGAGEMENT CRITERIA (Gold Section)</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57182036"/>
                  </a:ext>
                </a:extLst>
              </a:tr>
              <a:tr h="1025475">
                <a:tc>
                  <a:txBody>
                    <a:bodyPr/>
                    <a:lstStyle/>
                    <a:p>
                      <a:pPr algn="ctr"/>
                      <a:r>
                        <a:rPr lang="en-GB" sz="1200" b="1">
                          <a:effectLst/>
                          <a:latin typeface="Century Gothic"/>
                        </a:rPr>
                        <a:t>Standard</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Action required </a:t>
                      </a:r>
                      <a:endParaRPr lang="en-GB" sz="2400">
                        <a:effectLst/>
                        <a:latin typeface="Century Gothic"/>
                      </a:endParaRP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Completed (YES/NO), please provide information</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3735833"/>
                  </a:ext>
                </a:extLst>
              </a:tr>
              <a:tr h="1568369">
                <a:tc rowSpan="3">
                  <a:txBody>
                    <a:bodyPr/>
                    <a:lstStyle/>
                    <a:p>
                      <a:pPr algn="ctr"/>
                      <a:r>
                        <a:rPr lang="en-GB" sz="2400">
                          <a:solidFill>
                            <a:srgbClr val="000000"/>
                          </a:solidFill>
                          <a:effectLst/>
                          <a:latin typeface="Century Gothic"/>
                        </a:rPr>
                        <a:t>Gold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lvl="0" algn="l">
                        <a:lnSpc>
                          <a:spcPct val="100000"/>
                        </a:lnSpc>
                        <a:spcBef>
                          <a:spcPts val="0"/>
                        </a:spcBef>
                        <a:spcAft>
                          <a:spcPts val="0"/>
                        </a:spcAft>
                        <a:buNone/>
                      </a:pPr>
                      <a:r>
                        <a:rPr lang="en-GB" sz="2400" kern="1200" noProof="0">
                          <a:solidFill>
                            <a:srgbClr val="000000"/>
                          </a:solidFill>
                          <a:effectLst/>
                          <a:latin typeface="Century Gothic"/>
                          <a:ea typeface="+mn-ea"/>
                          <a:cs typeface="Times New Roman"/>
                        </a:rPr>
                        <a:t>Actively engage with students in one of the communities (Asian Network, Black Network, International Students Association, LGBTQ+ Networks, Mature Students, PGR &amp; PGT Students, Student Parents &amp; Carers, Students with Disabilities, Female Students).</a:t>
                      </a:r>
                      <a:endParaRPr lang="en-US" sz="2400" kern="1200">
                        <a:solidFill>
                          <a:srgbClr val="000000"/>
                        </a:solidFill>
                        <a:effectLst/>
                        <a:latin typeface="Century Gothic"/>
                        <a:ea typeface="+mn-ea"/>
                        <a:cs typeface="Times New Roman"/>
                      </a:endParaRPr>
                    </a:p>
                    <a:p>
                      <a:pPr lvl="0" algn="l">
                        <a:buNone/>
                      </a:pPr>
                      <a:endParaRPr lang="en-GB" sz="2400" b="0" i="0" u="none" strike="noStrike" noProof="0">
                        <a:solidFill>
                          <a:schemeClr val="tx1"/>
                        </a:solidFill>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3431596"/>
                  </a:ext>
                </a:extLst>
              </a:tr>
              <a:tr h="965152">
                <a:tc vMerge="1">
                  <a:txBody>
                    <a:bodyPr/>
                    <a:lstStyle/>
                    <a:p>
                      <a:endParaRPr lang="en-GB"/>
                    </a:p>
                  </a:txBody>
                  <a:tcPr/>
                </a:tc>
                <a:tc>
                  <a:txBody>
                    <a:bodyPr/>
                    <a:lstStyle/>
                    <a:p>
                      <a:pPr algn="l"/>
                      <a:r>
                        <a:rPr lang="en-GB" sz="2400">
                          <a:solidFill>
                            <a:srgbClr val="000000"/>
                          </a:solidFill>
                          <a:effectLst/>
                          <a:latin typeface="Century Gothic"/>
                          <a:cs typeface="Times New Roman"/>
                        </a:rPr>
                        <a:t>Have an active social media account – at least one post a week (on average).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9350156"/>
                  </a:ext>
                </a:extLst>
              </a:tr>
              <a:tr h="1773620">
                <a:tc vMerge="1">
                  <a:txBody>
                    <a:bodyPr/>
                    <a:lstStyle/>
                    <a:p>
                      <a:endParaRPr lang="en-GB"/>
                    </a:p>
                  </a:txBody>
                  <a:tcPr/>
                </a:tc>
                <a:tc>
                  <a:txBody>
                    <a:bodyPr/>
                    <a:lstStyle/>
                    <a:p>
                      <a:pPr lvl="0" algn="l">
                        <a:buNone/>
                      </a:pPr>
                      <a:r>
                        <a:rPr lang="en-GB" sz="2400" kern="1200" noProof="0">
                          <a:solidFill>
                            <a:srgbClr val="000000"/>
                          </a:solidFill>
                          <a:effectLst/>
                          <a:latin typeface="Century Gothic"/>
                          <a:ea typeface="+mn-ea"/>
                          <a:cs typeface="Times New Roman"/>
                        </a:rPr>
                        <a:t>Collaborate once with Rebel (Student's Union Media team, not the basketball/volleyball teams): This can be writing an article, hosting a radio show or creating video content. If you plan to do something after the standards deadline (i.e. for Derby Day – this can be included.).</a:t>
                      </a:r>
                      <a:endParaRPr lang="en-US" sz="2400" kern="1200">
                        <a:solidFill>
                          <a:srgbClr val="000000"/>
                        </a:solidFill>
                        <a:effectLst/>
                        <a:latin typeface="Century Gothic"/>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0311876"/>
                  </a:ext>
                </a:extLst>
              </a:tr>
            </a:tbl>
          </a:graphicData>
        </a:graphic>
      </p:graphicFrame>
      <p:graphicFrame>
        <p:nvGraphicFramePr>
          <p:cNvPr id="23" name="Table 22">
            <a:extLst>
              <a:ext uri="{FF2B5EF4-FFF2-40B4-BE49-F238E27FC236}">
                <a16:creationId xmlns:a16="http://schemas.microsoft.com/office/drawing/2014/main" id="{90B7439C-E2B4-F67B-599A-AB246F9A30D4}"/>
              </a:ext>
            </a:extLst>
          </p:cNvPr>
          <p:cNvGraphicFramePr>
            <a:graphicFrameLocks noGrp="1"/>
          </p:cNvGraphicFramePr>
          <p:nvPr>
            <p:extLst>
              <p:ext uri="{D42A27DB-BD31-4B8C-83A1-F6EECF244321}">
                <p14:modId xmlns:p14="http://schemas.microsoft.com/office/powerpoint/2010/main" val="432877549"/>
              </p:ext>
            </p:extLst>
          </p:nvPr>
        </p:nvGraphicFramePr>
        <p:xfrm>
          <a:off x="10159706" y="9032596"/>
          <a:ext cx="6394675" cy="1154754"/>
        </p:xfrm>
        <a:graphic>
          <a:graphicData uri="http://schemas.openxmlformats.org/drawingml/2006/table">
            <a:tbl>
              <a:tblPr firstRow="1" bandRow="1">
                <a:tableStyleId>{5940675A-B579-460E-94D1-54222C63F5DA}</a:tableStyleId>
              </a:tblPr>
              <a:tblGrid>
                <a:gridCol w="6394675">
                  <a:extLst>
                    <a:ext uri="{9D8B030D-6E8A-4147-A177-3AD203B41FA5}">
                      <a16:colId xmlns:a16="http://schemas.microsoft.com/office/drawing/2014/main" val="2316721565"/>
                    </a:ext>
                  </a:extLst>
                </a:gridCol>
              </a:tblGrid>
              <a:tr h="384918">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384918">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384918">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56558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4" name="TextBox 4"/>
          <p:cNvSpPr txBox="1"/>
          <p:nvPr/>
        </p:nvSpPr>
        <p:spPr>
          <a:xfrm>
            <a:off x="1974840" y="2797680"/>
            <a:ext cx="14802229" cy="6289992"/>
          </a:xfrm>
          <a:prstGeom prst="rect">
            <a:avLst/>
          </a:prstGeom>
          <a:solidFill>
            <a:schemeClr val="bg1"/>
          </a:solidFill>
        </p:spPr>
        <p:txBody>
          <a:bodyPr wrap="square" lIns="0" tIns="0" rIns="0" bIns="0" rtlCol="0" anchor="t">
            <a:spAutoFit/>
          </a:bodyPr>
          <a:lstStyle/>
          <a:p>
            <a:pPr marL="457200" algn="ctr">
              <a:buFont typeface="Arial"/>
              <a:buChar char="•"/>
            </a:pPr>
            <a:endParaRPr lang="en-US" sz="3600" b="1">
              <a:solidFill>
                <a:srgbClr val="000000"/>
              </a:solidFill>
              <a:latin typeface="Century Gothic" panose="020B0502020202020204" pitchFamily="34" charset="0"/>
            </a:endParaRPr>
          </a:p>
          <a:p>
            <a:pPr lvl="1" algn="ctr">
              <a:buFont typeface="Arial"/>
              <a:buChar char="•"/>
            </a:pPr>
            <a:r>
              <a:rPr lang="en-US" sz="2800">
                <a:solidFill>
                  <a:srgbClr val="000000"/>
                </a:solidFill>
                <a:latin typeface="Century Gothic"/>
              </a:rPr>
              <a:t>The Club Standards award </a:t>
            </a:r>
            <a:r>
              <a:rPr lang="en-US" sz="2800" err="1">
                <a:solidFill>
                  <a:srgbClr val="000000"/>
                </a:solidFill>
                <a:latin typeface="Century Gothic"/>
              </a:rPr>
              <a:t>recognises</a:t>
            </a:r>
            <a:r>
              <a:rPr lang="en-US" sz="2800">
                <a:solidFill>
                  <a:srgbClr val="000000"/>
                </a:solidFill>
                <a:latin typeface="Century Gothic"/>
              </a:rPr>
              <a:t> the quality of which a Sports Club has been run over the past academic year. Sports Clubs will be awarded these standards awards at the annual Sports Award's ceremony. These are a great way to show the hard work the committees have put into their club's and stand out on graduate’s CVs. Sports Clubs can achieve either a Bronze, Silver, or Gold standards award. Depending on which standard the club achieves, the relevant badge will be displayed on your webpage. </a:t>
            </a:r>
            <a:endParaRPr lang="en-US" sz="2800">
              <a:ea typeface="Calibri"/>
              <a:cs typeface="Calibri"/>
            </a:endParaRPr>
          </a:p>
          <a:p>
            <a:pPr marL="1123315" lvl="1" indent="-561340" algn="ctr">
              <a:lnSpc>
                <a:spcPts val="7284"/>
              </a:lnSpc>
              <a:buFont typeface="Arial"/>
              <a:buChar char="•"/>
            </a:pPr>
            <a:endParaRPr lang="en-US" sz="2800">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a:solidFill>
                  <a:srgbClr val="000000"/>
                </a:solidFill>
                <a:latin typeface="esu v2"/>
              </a:rPr>
              <a:t>What are standards?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3" name="Picture 2" descr="A yellow logo with a crown and a ribbon&#10;&#10;Description automatically generated">
            <a:extLst>
              <a:ext uri="{FF2B5EF4-FFF2-40B4-BE49-F238E27FC236}">
                <a16:creationId xmlns:a16="http://schemas.microsoft.com/office/drawing/2014/main" id="{2F91A44E-9BAF-BA41-8FD6-6F95B45143A9}"/>
              </a:ext>
            </a:extLst>
          </p:cNvPr>
          <p:cNvPicPr>
            <a:picLocks noChangeAspect="1"/>
          </p:cNvPicPr>
          <p:nvPr/>
        </p:nvPicPr>
        <p:blipFill>
          <a:blip r:embed="rId4"/>
          <a:stretch>
            <a:fillRect/>
          </a:stretch>
        </p:blipFill>
        <p:spPr>
          <a:xfrm>
            <a:off x="4864938" y="6536306"/>
            <a:ext cx="2886255" cy="2950953"/>
          </a:xfrm>
          <a:prstGeom prst="rect">
            <a:avLst/>
          </a:prstGeom>
        </p:spPr>
      </p:pic>
      <p:pic>
        <p:nvPicPr>
          <p:cNvPr id="13" name="Picture 12" descr="A logo for a club&#10;&#10;Description automatically generated">
            <a:extLst>
              <a:ext uri="{FF2B5EF4-FFF2-40B4-BE49-F238E27FC236}">
                <a16:creationId xmlns:a16="http://schemas.microsoft.com/office/drawing/2014/main" id="{2A8B132A-9F46-529B-675D-8EBEB92F4D44}"/>
              </a:ext>
            </a:extLst>
          </p:cNvPr>
          <p:cNvPicPr>
            <a:picLocks noChangeAspect="1"/>
          </p:cNvPicPr>
          <p:nvPr/>
        </p:nvPicPr>
        <p:blipFill>
          <a:blip r:embed="rId5"/>
          <a:stretch>
            <a:fillRect/>
          </a:stretch>
        </p:blipFill>
        <p:spPr>
          <a:xfrm>
            <a:off x="11701373" y="6536307"/>
            <a:ext cx="2821556" cy="2929386"/>
          </a:xfrm>
          <a:prstGeom prst="rect">
            <a:avLst/>
          </a:prstGeom>
        </p:spPr>
      </p:pic>
      <p:pic>
        <p:nvPicPr>
          <p:cNvPr id="15" name="Picture 14" descr="A logo for a club&#10;&#10;Description automatically generated">
            <a:extLst>
              <a:ext uri="{FF2B5EF4-FFF2-40B4-BE49-F238E27FC236}">
                <a16:creationId xmlns:a16="http://schemas.microsoft.com/office/drawing/2014/main" id="{1A8B1096-69F4-BF5B-3103-25D520351DC4}"/>
              </a:ext>
            </a:extLst>
          </p:cNvPr>
          <p:cNvPicPr>
            <a:picLocks noChangeAspect="1"/>
          </p:cNvPicPr>
          <p:nvPr/>
        </p:nvPicPr>
        <p:blipFill>
          <a:blip r:embed="rId6"/>
          <a:stretch>
            <a:fillRect/>
          </a:stretch>
        </p:blipFill>
        <p:spPr>
          <a:xfrm>
            <a:off x="8272372" y="6450043"/>
            <a:ext cx="2950952" cy="2994085"/>
          </a:xfrm>
          <a:prstGeom prst="rect">
            <a:avLst/>
          </a:prstGeom>
        </p:spPr>
      </p:pic>
      <p:pic>
        <p:nvPicPr>
          <p:cNvPr id="17" name="Picture 16" descr="A red shield with white text&#10;&#10;Description automatically generated">
            <a:extLst>
              <a:ext uri="{FF2B5EF4-FFF2-40B4-BE49-F238E27FC236}">
                <a16:creationId xmlns:a16="http://schemas.microsoft.com/office/drawing/2014/main" id="{67AC8223-8A3A-5B40-975F-4F599D9A825C}"/>
              </a:ext>
            </a:extLst>
          </p:cNvPr>
          <p:cNvPicPr>
            <a:picLocks noChangeAspect="1"/>
          </p:cNvPicPr>
          <p:nvPr/>
        </p:nvPicPr>
        <p:blipFill>
          <a:blip r:embed="rId7"/>
          <a:stretch>
            <a:fillRect/>
          </a:stretch>
        </p:blipFill>
        <p:spPr>
          <a:xfrm>
            <a:off x="16280472" y="258071"/>
            <a:ext cx="1912638" cy="1814334"/>
          </a:xfrm>
          <a:prstGeom prst="rect">
            <a:avLst/>
          </a:prstGeom>
        </p:spPr>
      </p:pic>
    </p:spTree>
    <p:extLst>
      <p:ext uri="{BB962C8B-B14F-4D97-AF65-F5344CB8AC3E}">
        <p14:creationId xmlns:p14="http://schemas.microsoft.com/office/powerpoint/2010/main" val="3370149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181734"/>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9 – BUCS</a:t>
            </a:r>
            <a:r>
              <a:rPr lang="en-US" sz="2800">
                <a:solidFill>
                  <a:srgbClr val="000000"/>
                </a:solidFill>
                <a:latin typeface="esu v2"/>
              </a:rPr>
              <a:t> (Applicable for BUCS CLUBS ONLY*)</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18" name="Table 17">
            <a:extLst>
              <a:ext uri="{FF2B5EF4-FFF2-40B4-BE49-F238E27FC236}">
                <a16:creationId xmlns:a16="http://schemas.microsoft.com/office/drawing/2014/main" id="{DCCE7E48-0230-FE78-A31D-CD3EC3E12641}"/>
              </a:ext>
            </a:extLst>
          </p:cNvPr>
          <p:cNvGraphicFramePr>
            <a:graphicFrameLocks noGrp="1"/>
          </p:cNvGraphicFramePr>
          <p:nvPr>
            <p:extLst>
              <p:ext uri="{D42A27DB-BD31-4B8C-83A1-F6EECF244321}">
                <p14:modId xmlns:p14="http://schemas.microsoft.com/office/powerpoint/2010/main" val="1681851708"/>
              </p:ext>
            </p:extLst>
          </p:nvPr>
        </p:nvGraphicFramePr>
        <p:xfrm>
          <a:off x="2326005" y="2079689"/>
          <a:ext cx="14264639" cy="6372403"/>
        </p:xfrm>
        <a:graphic>
          <a:graphicData uri="http://schemas.openxmlformats.org/drawingml/2006/table">
            <a:tbl>
              <a:tblPr firstRow="1" bandRow="1">
                <a:tableStyleId>{5940675A-B579-460E-94D1-54222C63F5DA}</a:tableStyleId>
              </a:tblPr>
              <a:tblGrid>
                <a:gridCol w="2276146">
                  <a:extLst>
                    <a:ext uri="{9D8B030D-6E8A-4147-A177-3AD203B41FA5}">
                      <a16:colId xmlns:a16="http://schemas.microsoft.com/office/drawing/2014/main" val="1968880707"/>
                    </a:ext>
                  </a:extLst>
                </a:gridCol>
                <a:gridCol w="4856173">
                  <a:extLst>
                    <a:ext uri="{9D8B030D-6E8A-4147-A177-3AD203B41FA5}">
                      <a16:colId xmlns:a16="http://schemas.microsoft.com/office/drawing/2014/main" val="2661600914"/>
                    </a:ext>
                  </a:extLst>
                </a:gridCol>
                <a:gridCol w="7132320">
                  <a:extLst>
                    <a:ext uri="{9D8B030D-6E8A-4147-A177-3AD203B41FA5}">
                      <a16:colId xmlns:a16="http://schemas.microsoft.com/office/drawing/2014/main" val="497151032"/>
                    </a:ext>
                  </a:extLst>
                </a:gridCol>
              </a:tblGrid>
              <a:tr h="1493274">
                <a:tc gridSpan="3">
                  <a:txBody>
                    <a:bodyPr/>
                    <a:lstStyle/>
                    <a:p>
                      <a:pPr algn="ctr"/>
                      <a:r>
                        <a:rPr lang="en-GB" sz="2800" b="1" u="sng">
                          <a:latin typeface="Century Gothic"/>
                        </a:rPr>
                        <a:t>Section 9 – BUCS </a:t>
                      </a:r>
                    </a:p>
                    <a:p>
                      <a:pPr lvl="0" algn="ctr">
                        <a:buNone/>
                      </a:pPr>
                      <a:endParaRPr lang="en-GB" b="1">
                        <a:latin typeface="Century Gothic"/>
                      </a:endParaRPr>
                    </a:p>
                    <a:p>
                      <a:pPr lvl="0" algn="ctr">
                        <a:buNone/>
                      </a:pPr>
                      <a:r>
                        <a:rPr lang="en-GB" sz="2400" b="1">
                          <a:latin typeface="Century Gothic"/>
                        </a:rPr>
                        <a:t>BUCS UK Top 25 is a University strategic priority and therefore we require each BUCS Sport to work towards achieving targets for each year. </a:t>
                      </a:r>
                      <a:endParaRPr lang="en-GB"/>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370840">
                <a:tc>
                  <a:txBody>
                    <a:bodyPr/>
                    <a:lstStyle/>
                    <a:p>
                      <a:pPr algn="ctr"/>
                      <a:r>
                        <a:rPr lang="en-GB" sz="2000" b="1">
                          <a:latin typeface="Century Gothic"/>
                        </a:rPr>
                        <a:t>STANDARD </a:t>
                      </a:r>
                    </a:p>
                  </a:txBody>
                  <a:tcPr/>
                </a:tc>
                <a:tc>
                  <a:txBody>
                    <a:bodyPr/>
                    <a:lstStyle/>
                    <a:p>
                      <a:pPr algn="ctr"/>
                      <a:r>
                        <a:rPr lang="en-GB" sz="2000" b="1">
                          <a:latin typeface="Century Gothic"/>
                        </a:rPr>
                        <a:t>Required Numbers </a:t>
                      </a:r>
                    </a:p>
                  </a:txBody>
                  <a:tcPr/>
                </a:tc>
                <a:tc>
                  <a:txBody>
                    <a:bodyPr/>
                    <a:lstStyle/>
                    <a:p>
                      <a:pPr algn="ctr"/>
                      <a:r>
                        <a:rPr lang="en-GB" sz="2000" b="1">
                          <a:latin typeface="Century Gothic"/>
                        </a:rPr>
                        <a:t>Please provide evidence below. </a:t>
                      </a:r>
                    </a:p>
                  </a:txBody>
                  <a:tcPr/>
                </a:tc>
                <a:extLst>
                  <a:ext uri="{0D108BD9-81ED-4DB2-BD59-A6C34878D82A}">
                    <a16:rowId xmlns:a16="http://schemas.microsoft.com/office/drawing/2014/main" val="1986402513"/>
                  </a:ext>
                </a:extLst>
              </a:tr>
              <a:tr h="1216740">
                <a:tc>
                  <a:txBody>
                    <a:bodyPr/>
                    <a:lstStyle/>
                    <a:p>
                      <a:pPr algn="ctr"/>
                      <a:r>
                        <a:rPr lang="en-GB" sz="2400" b="1">
                          <a:latin typeface="Century Gothic"/>
                        </a:rPr>
                        <a:t>Bronze </a:t>
                      </a:r>
                    </a:p>
                  </a:txBody>
                  <a:tcPr>
                    <a:solidFill>
                      <a:srgbClr val="C16D00"/>
                    </a:solidFill>
                  </a:tcPr>
                </a:tc>
                <a:tc>
                  <a:txBody>
                    <a:bodyPr/>
                    <a:lstStyle/>
                    <a:p>
                      <a:pPr algn="ctr"/>
                      <a:r>
                        <a:rPr lang="en-GB">
                          <a:latin typeface="Century Gothic"/>
                        </a:rPr>
                        <a:t>50% of teams achieved target</a:t>
                      </a:r>
                    </a:p>
                  </a:txBody>
                  <a:tcPr/>
                </a:tc>
                <a:tc>
                  <a:txBody>
                    <a:bodyPr/>
                    <a:lstStyle/>
                    <a:p>
                      <a:endParaRPr lang="en-GB">
                        <a:latin typeface="Century Gothic"/>
                      </a:endParaRPr>
                    </a:p>
                  </a:txBody>
                  <a:tcPr/>
                </a:tc>
                <a:extLst>
                  <a:ext uri="{0D108BD9-81ED-4DB2-BD59-A6C34878D82A}">
                    <a16:rowId xmlns:a16="http://schemas.microsoft.com/office/drawing/2014/main" val="269659494"/>
                  </a:ext>
                </a:extLst>
              </a:tr>
              <a:tr h="1437964">
                <a:tc>
                  <a:txBody>
                    <a:bodyPr/>
                    <a:lstStyle/>
                    <a:p>
                      <a:pPr algn="ctr"/>
                      <a:r>
                        <a:rPr lang="en-GB" sz="2400" b="1">
                          <a:latin typeface="Century Gothic"/>
                        </a:rPr>
                        <a:t>Silver </a:t>
                      </a:r>
                    </a:p>
                  </a:txBody>
                  <a:tcPr>
                    <a:solidFill>
                      <a:srgbClr val="D9D9D9"/>
                    </a:solidFill>
                  </a:tcPr>
                </a:tc>
                <a:tc>
                  <a:txBody>
                    <a:bodyPr/>
                    <a:lstStyle/>
                    <a:p>
                      <a:pPr algn="ctr"/>
                      <a:r>
                        <a:rPr lang="en-GB">
                          <a:latin typeface="Century Gothic"/>
                        </a:rPr>
                        <a:t>All teams achieved target.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latin typeface="Century Gothic"/>
                      </a:endParaRPr>
                    </a:p>
                  </a:txBody>
                  <a:tcPr/>
                </a:tc>
                <a:extLst>
                  <a:ext uri="{0D108BD9-81ED-4DB2-BD59-A6C34878D82A}">
                    <a16:rowId xmlns:a16="http://schemas.microsoft.com/office/drawing/2014/main" val="2253654000"/>
                  </a:ext>
                </a:extLst>
              </a:tr>
              <a:tr h="1797459">
                <a:tc>
                  <a:txBody>
                    <a:bodyPr/>
                    <a:lstStyle/>
                    <a:p>
                      <a:pPr algn="ctr"/>
                      <a:r>
                        <a:rPr lang="en-GB" sz="2400" b="1">
                          <a:latin typeface="Century Gothic"/>
                        </a:rPr>
                        <a:t>Gold </a:t>
                      </a:r>
                    </a:p>
                  </a:txBody>
                  <a:tcPr>
                    <a:solidFill>
                      <a:srgbClr val="FDB300"/>
                    </a:solidFill>
                  </a:tcPr>
                </a:tc>
                <a:tc>
                  <a:txBody>
                    <a:bodyPr/>
                    <a:lstStyle/>
                    <a:p>
                      <a:pPr algn="ctr"/>
                      <a:r>
                        <a:rPr lang="en-GB">
                          <a:latin typeface="Century Gothic"/>
                        </a:rPr>
                        <a:t>Exceeded BUCS points target by 10%</a:t>
                      </a:r>
                    </a:p>
                  </a:txBody>
                  <a:tcPr/>
                </a:tc>
                <a:tc>
                  <a:txBody>
                    <a:bodyPr/>
                    <a:lstStyle/>
                    <a:p>
                      <a:endParaRPr lang="en-GB">
                        <a:latin typeface="Century Gothic"/>
                      </a:endParaRPr>
                    </a:p>
                  </a:txBody>
                  <a:tcPr/>
                </a:tc>
                <a:extLst>
                  <a:ext uri="{0D108BD9-81ED-4DB2-BD59-A6C34878D82A}">
                    <a16:rowId xmlns:a16="http://schemas.microsoft.com/office/drawing/2014/main" val="2316277842"/>
                  </a:ext>
                </a:extLst>
              </a:tr>
            </a:tbl>
          </a:graphicData>
        </a:graphic>
      </p:graphicFrame>
      <p:graphicFrame>
        <p:nvGraphicFramePr>
          <p:cNvPr id="4" name="Table 3">
            <a:extLst>
              <a:ext uri="{FF2B5EF4-FFF2-40B4-BE49-F238E27FC236}">
                <a16:creationId xmlns:a16="http://schemas.microsoft.com/office/drawing/2014/main" id="{43225E83-C419-FD2F-F894-7B627E88DEF3}"/>
              </a:ext>
            </a:extLst>
          </p:cNvPr>
          <p:cNvGraphicFramePr>
            <a:graphicFrameLocks noGrp="1"/>
          </p:cNvGraphicFramePr>
          <p:nvPr>
            <p:extLst>
              <p:ext uri="{D42A27DB-BD31-4B8C-83A1-F6EECF244321}">
                <p14:modId xmlns:p14="http://schemas.microsoft.com/office/powerpoint/2010/main" val="1855840988"/>
              </p:ext>
            </p:extLst>
          </p:nvPr>
        </p:nvGraphicFramePr>
        <p:xfrm>
          <a:off x="9853448" y="8868103"/>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
        <p:nvSpPr>
          <p:cNvPr id="3" name="TextBox 2">
            <a:extLst>
              <a:ext uri="{FF2B5EF4-FFF2-40B4-BE49-F238E27FC236}">
                <a16:creationId xmlns:a16="http://schemas.microsoft.com/office/drawing/2014/main" id="{549DB5F4-1F70-3173-6C70-097A5E5CDCF2}"/>
              </a:ext>
            </a:extLst>
          </p:cNvPr>
          <p:cNvSpPr txBox="1"/>
          <p:nvPr/>
        </p:nvSpPr>
        <p:spPr>
          <a:xfrm>
            <a:off x="2406165" y="8692711"/>
            <a:ext cx="5562600" cy="1477328"/>
          </a:xfrm>
          <a:prstGeom prst="rect">
            <a:avLst/>
          </a:prstGeom>
          <a:noFill/>
        </p:spPr>
        <p:txBody>
          <a:bodyPr wrap="square" rtlCol="0">
            <a:spAutoFit/>
          </a:bodyPr>
          <a:lstStyle/>
          <a:p>
            <a:r>
              <a:rPr lang="en-US" sz="1800" b="1">
                <a:solidFill>
                  <a:srgbClr val="000000"/>
                </a:solidFill>
                <a:latin typeface="esu v2"/>
              </a:rPr>
              <a:t>*</a:t>
            </a:r>
            <a:r>
              <a:rPr lang="en-GB" b="1">
                <a:latin typeface="Century Gothic"/>
              </a:rPr>
              <a:t>For this</a:t>
            </a:r>
            <a:r>
              <a:rPr lang="en-US" b="1">
                <a:latin typeface="Century Gothic"/>
              </a:rPr>
              <a:t>, we classify ‘BUCS Clubs’ as those that participate in league and/or knockout competitions</a:t>
            </a:r>
            <a:r>
              <a:rPr lang="en-GB" b="1">
                <a:latin typeface="Century Gothic"/>
              </a:rPr>
              <a:t>. BUCS one off events will not count. Please see the next slide for clarification as to what is a ‘BUCS club’. </a:t>
            </a:r>
          </a:p>
        </p:txBody>
      </p:sp>
    </p:spTree>
    <p:extLst>
      <p:ext uri="{BB962C8B-B14F-4D97-AF65-F5344CB8AC3E}">
        <p14:creationId xmlns:p14="http://schemas.microsoft.com/office/powerpoint/2010/main" val="1783858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90800" y="-114300"/>
            <a:ext cx="13798621" cy="1181734"/>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9 – B</a:t>
            </a:r>
            <a:r>
              <a:rPr lang="en-US" sz="4400" b="1">
                <a:solidFill>
                  <a:srgbClr val="000000"/>
                </a:solidFill>
                <a:latin typeface="esu v2"/>
              </a:rPr>
              <a:t>U</a:t>
            </a:r>
            <a:r>
              <a:rPr lang="en-US" sz="4400">
                <a:solidFill>
                  <a:srgbClr val="000000"/>
                </a:solidFill>
                <a:latin typeface="esu v2"/>
              </a:rPr>
              <a:t>CS</a:t>
            </a:r>
            <a:r>
              <a:rPr lang="en-US" sz="2800">
                <a:solidFill>
                  <a:srgbClr val="000000"/>
                </a:solidFill>
                <a:latin typeface="esu v2"/>
              </a:rPr>
              <a:t> </a:t>
            </a:r>
            <a:r>
              <a:rPr lang="en-US" sz="4400">
                <a:solidFill>
                  <a:srgbClr val="000000"/>
                </a:solidFill>
                <a:latin typeface="esu v2"/>
              </a:rPr>
              <a:t>CLUBS DEFINITION </a:t>
            </a:r>
            <a:endParaRPr lang="en-US" sz="2800">
              <a:solidFill>
                <a:srgbClr val="000000"/>
              </a:solidFill>
              <a:latin typeface="esu v2"/>
            </a:endParaRP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graphicFrame>
        <p:nvGraphicFramePr>
          <p:cNvPr id="15" name="Table 14">
            <a:extLst>
              <a:ext uri="{FF2B5EF4-FFF2-40B4-BE49-F238E27FC236}">
                <a16:creationId xmlns:a16="http://schemas.microsoft.com/office/drawing/2014/main" id="{C90CECBB-9A96-5967-D834-611406BD4787}"/>
              </a:ext>
            </a:extLst>
          </p:cNvPr>
          <p:cNvGraphicFramePr>
            <a:graphicFrameLocks noGrp="1"/>
          </p:cNvGraphicFramePr>
          <p:nvPr>
            <p:extLst>
              <p:ext uri="{D42A27DB-BD31-4B8C-83A1-F6EECF244321}">
                <p14:modId xmlns:p14="http://schemas.microsoft.com/office/powerpoint/2010/main" val="3917689694"/>
              </p:ext>
            </p:extLst>
          </p:nvPr>
        </p:nvGraphicFramePr>
        <p:xfrm>
          <a:off x="3962400" y="1301571"/>
          <a:ext cx="9677400" cy="8777331"/>
        </p:xfrm>
        <a:graphic>
          <a:graphicData uri="http://schemas.openxmlformats.org/drawingml/2006/table">
            <a:tbl>
              <a:tblPr firstRow="1" bandRow="1">
                <a:tableStyleId>{5940675A-B579-460E-94D1-54222C63F5DA}</a:tableStyleId>
              </a:tblPr>
              <a:tblGrid>
                <a:gridCol w="4838700">
                  <a:extLst>
                    <a:ext uri="{9D8B030D-6E8A-4147-A177-3AD203B41FA5}">
                      <a16:colId xmlns:a16="http://schemas.microsoft.com/office/drawing/2014/main" val="3792046823"/>
                    </a:ext>
                  </a:extLst>
                </a:gridCol>
                <a:gridCol w="4838700">
                  <a:extLst>
                    <a:ext uri="{9D8B030D-6E8A-4147-A177-3AD203B41FA5}">
                      <a16:colId xmlns:a16="http://schemas.microsoft.com/office/drawing/2014/main" val="647056832"/>
                    </a:ext>
                  </a:extLst>
                </a:gridCol>
              </a:tblGrid>
              <a:tr h="547891">
                <a:tc>
                  <a:txBody>
                    <a:bodyPr/>
                    <a:lstStyle/>
                    <a:p>
                      <a:r>
                        <a:rPr lang="en-GB" sz="3200" b="1">
                          <a:latin typeface="Century Gothic" panose="020B0502020202020204" pitchFamily="34" charset="0"/>
                        </a:rPr>
                        <a:t>BUCS Clubs </a:t>
                      </a:r>
                    </a:p>
                  </a:txBody>
                  <a:tcPr/>
                </a:tc>
                <a:tc>
                  <a:txBody>
                    <a:bodyPr/>
                    <a:lstStyle/>
                    <a:p>
                      <a:r>
                        <a:rPr lang="en-GB" sz="3200" b="1">
                          <a:latin typeface="Century Gothic" panose="020B0502020202020204" pitchFamily="34" charset="0"/>
                        </a:rPr>
                        <a:t>NON-BUCS Clubs</a:t>
                      </a:r>
                    </a:p>
                  </a:txBody>
                  <a:tcPr/>
                </a:tc>
                <a:extLst>
                  <a:ext uri="{0D108BD9-81ED-4DB2-BD59-A6C34878D82A}">
                    <a16:rowId xmlns:a16="http://schemas.microsoft.com/office/drawing/2014/main" val="1409142423"/>
                  </a:ext>
                </a:extLst>
              </a:tr>
              <a:tr h="395331">
                <a:tc>
                  <a:txBody>
                    <a:bodyPr/>
                    <a:lstStyle/>
                    <a:p>
                      <a:r>
                        <a:rPr lang="en-GB">
                          <a:latin typeface="Century Gothic" panose="020B0502020202020204" pitchFamily="34" charset="0"/>
                        </a:rPr>
                        <a:t>American Football </a:t>
                      </a:r>
                    </a:p>
                  </a:txBody>
                  <a:tcPr/>
                </a:tc>
                <a:tc>
                  <a:txBody>
                    <a:bodyPr/>
                    <a:lstStyle/>
                    <a:p>
                      <a:r>
                        <a:rPr lang="en-GB">
                          <a:latin typeface="Century Gothic" panose="020B0502020202020204" pitchFamily="34" charset="0"/>
                        </a:rPr>
                        <a:t>Archery</a:t>
                      </a:r>
                    </a:p>
                  </a:txBody>
                  <a:tcPr/>
                </a:tc>
                <a:extLst>
                  <a:ext uri="{0D108BD9-81ED-4DB2-BD59-A6C34878D82A}">
                    <a16:rowId xmlns:a16="http://schemas.microsoft.com/office/drawing/2014/main" val="4209751926"/>
                  </a:ext>
                </a:extLst>
              </a:tr>
              <a:tr h="304800">
                <a:tc>
                  <a:txBody>
                    <a:bodyPr/>
                    <a:lstStyle/>
                    <a:p>
                      <a:r>
                        <a:rPr lang="en-GB">
                          <a:latin typeface="Century Gothic" panose="020B0502020202020204" pitchFamily="34" charset="0"/>
                        </a:rPr>
                        <a:t>Badminton</a:t>
                      </a:r>
                    </a:p>
                  </a:txBody>
                  <a:tcPr/>
                </a:tc>
                <a:tc>
                  <a:txBody>
                    <a:bodyPr/>
                    <a:lstStyle/>
                    <a:p>
                      <a:r>
                        <a:rPr lang="en-GB">
                          <a:latin typeface="Century Gothic" panose="020B0502020202020204" pitchFamily="34" charset="0"/>
                        </a:rPr>
                        <a:t>Athletics </a:t>
                      </a:r>
                    </a:p>
                  </a:txBody>
                  <a:tcPr/>
                </a:tc>
                <a:extLst>
                  <a:ext uri="{0D108BD9-81ED-4DB2-BD59-A6C34878D82A}">
                    <a16:rowId xmlns:a16="http://schemas.microsoft.com/office/drawing/2014/main" val="2536923008"/>
                  </a:ext>
                </a:extLst>
              </a:tr>
              <a:tr h="396240">
                <a:tc>
                  <a:txBody>
                    <a:bodyPr/>
                    <a:lstStyle/>
                    <a:p>
                      <a:r>
                        <a:rPr lang="en-GB">
                          <a:latin typeface="Century Gothic" panose="020B0502020202020204" pitchFamily="34" charset="0"/>
                        </a:rPr>
                        <a:t>Baseball &amp; Softball </a:t>
                      </a:r>
                    </a:p>
                  </a:txBody>
                  <a:tcPr/>
                </a:tc>
                <a:tc>
                  <a:txBody>
                    <a:bodyPr/>
                    <a:lstStyle/>
                    <a:p>
                      <a:r>
                        <a:rPr lang="en-GB">
                          <a:latin typeface="Century Gothic" panose="020B0502020202020204" pitchFamily="34" charset="0"/>
                        </a:rPr>
                        <a:t>Boxing </a:t>
                      </a:r>
                    </a:p>
                  </a:txBody>
                  <a:tcPr/>
                </a:tc>
                <a:extLst>
                  <a:ext uri="{0D108BD9-81ED-4DB2-BD59-A6C34878D82A}">
                    <a16:rowId xmlns:a16="http://schemas.microsoft.com/office/drawing/2014/main" val="39781295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Century Gothic" panose="020B0502020202020204" pitchFamily="34" charset="0"/>
                        </a:rPr>
                        <a:t>Basketball (Men’s)</a:t>
                      </a:r>
                    </a:p>
                  </a:txBody>
                  <a:tcPr/>
                </a:tc>
                <a:tc>
                  <a:txBody>
                    <a:bodyPr/>
                    <a:lstStyle/>
                    <a:p>
                      <a:r>
                        <a:rPr lang="en-GB">
                          <a:latin typeface="Century Gothic" panose="020B0502020202020204" pitchFamily="34" charset="0"/>
                        </a:rPr>
                        <a:t>Cheerleading </a:t>
                      </a:r>
                    </a:p>
                  </a:txBody>
                  <a:tcPr/>
                </a:tc>
                <a:extLst>
                  <a:ext uri="{0D108BD9-81ED-4DB2-BD59-A6C34878D82A}">
                    <a16:rowId xmlns:a16="http://schemas.microsoft.com/office/drawing/2014/main" val="930479598"/>
                  </a:ext>
                </a:extLst>
              </a:tr>
              <a:tr h="396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Century Gothic" panose="020B0502020202020204" pitchFamily="34" charset="0"/>
                        </a:rPr>
                        <a:t>Basketball (Women’s)</a:t>
                      </a:r>
                    </a:p>
                  </a:txBody>
                  <a:tcPr/>
                </a:tc>
                <a:tc>
                  <a:txBody>
                    <a:bodyPr/>
                    <a:lstStyle/>
                    <a:p>
                      <a:r>
                        <a:rPr lang="en-GB">
                          <a:latin typeface="Century Gothic" panose="020B0502020202020204" pitchFamily="34" charset="0"/>
                        </a:rPr>
                        <a:t>Climbing </a:t>
                      </a:r>
                    </a:p>
                  </a:txBody>
                  <a:tcPr/>
                </a:tc>
                <a:extLst>
                  <a:ext uri="{0D108BD9-81ED-4DB2-BD59-A6C34878D82A}">
                    <a16:rowId xmlns:a16="http://schemas.microsoft.com/office/drawing/2014/main" val="4038824721"/>
                  </a:ext>
                </a:extLst>
              </a:tr>
              <a:tr h="305549">
                <a:tc>
                  <a:txBody>
                    <a:bodyPr/>
                    <a:lstStyle/>
                    <a:p>
                      <a:r>
                        <a:rPr lang="en-GB">
                          <a:latin typeface="Century Gothic" panose="020B0502020202020204" pitchFamily="34" charset="0"/>
                        </a:rPr>
                        <a:t>Cricket</a:t>
                      </a:r>
                    </a:p>
                  </a:txBody>
                  <a:tcPr/>
                </a:tc>
                <a:tc>
                  <a:txBody>
                    <a:bodyPr/>
                    <a:lstStyle/>
                    <a:p>
                      <a:r>
                        <a:rPr lang="en-GB">
                          <a:latin typeface="Century Gothic" panose="020B0502020202020204" pitchFamily="34" charset="0"/>
                        </a:rPr>
                        <a:t>Cycling and Triathlon </a:t>
                      </a:r>
                    </a:p>
                  </a:txBody>
                  <a:tcPr/>
                </a:tc>
                <a:extLst>
                  <a:ext uri="{0D108BD9-81ED-4DB2-BD59-A6C34878D82A}">
                    <a16:rowId xmlns:a16="http://schemas.microsoft.com/office/drawing/2014/main" val="2891405727"/>
                  </a:ext>
                </a:extLst>
              </a:tr>
              <a:tr h="396989">
                <a:tc>
                  <a:txBody>
                    <a:bodyPr/>
                    <a:lstStyle/>
                    <a:p>
                      <a:r>
                        <a:rPr lang="en-GB">
                          <a:latin typeface="Century Gothic" panose="020B0502020202020204" pitchFamily="34" charset="0"/>
                        </a:rPr>
                        <a:t>Dodgeball </a:t>
                      </a:r>
                    </a:p>
                  </a:txBody>
                  <a:tcPr/>
                </a:tc>
                <a:tc>
                  <a:txBody>
                    <a:bodyPr/>
                    <a:lstStyle/>
                    <a:p>
                      <a:r>
                        <a:rPr lang="en-GB">
                          <a:latin typeface="Century Gothic" panose="020B0502020202020204" pitchFamily="34" charset="0"/>
                        </a:rPr>
                        <a:t>Dance</a:t>
                      </a:r>
                    </a:p>
                  </a:txBody>
                  <a:tcPr/>
                </a:tc>
                <a:extLst>
                  <a:ext uri="{0D108BD9-81ED-4DB2-BD59-A6C34878D82A}">
                    <a16:rowId xmlns:a16="http://schemas.microsoft.com/office/drawing/2014/main" val="3358220266"/>
                  </a:ext>
                </a:extLst>
              </a:tr>
              <a:tr h="381000">
                <a:tc>
                  <a:txBody>
                    <a:bodyPr/>
                    <a:lstStyle/>
                    <a:p>
                      <a:r>
                        <a:rPr lang="en-GB">
                          <a:latin typeface="Century Gothic" panose="020B0502020202020204" pitchFamily="34" charset="0"/>
                        </a:rPr>
                        <a:t>Fencing</a:t>
                      </a:r>
                    </a:p>
                  </a:txBody>
                  <a:tcPr/>
                </a:tc>
                <a:tc>
                  <a:txBody>
                    <a:bodyPr/>
                    <a:lstStyle/>
                    <a:p>
                      <a:r>
                        <a:rPr lang="en-GB">
                          <a:latin typeface="Century Gothic" panose="020B0502020202020204" pitchFamily="34" charset="0"/>
                        </a:rPr>
                        <a:t>Equestrian and Polo</a:t>
                      </a:r>
                    </a:p>
                  </a:txBody>
                  <a:tcPr/>
                </a:tc>
                <a:extLst>
                  <a:ext uri="{0D108BD9-81ED-4DB2-BD59-A6C34878D82A}">
                    <a16:rowId xmlns:a16="http://schemas.microsoft.com/office/drawing/2014/main" val="706489884"/>
                  </a:ext>
                </a:extLst>
              </a:tr>
              <a:tr h="380251">
                <a:tc>
                  <a:txBody>
                    <a:bodyPr/>
                    <a:lstStyle/>
                    <a:p>
                      <a:r>
                        <a:rPr lang="en-GB">
                          <a:latin typeface="Century Gothic" panose="020B0502020202020204" pitchFamily="34" charset="0"/>
                        </a:rPr>
                        <a:t>Football (Men’s)</a:t>
                      </a:r>
                    </a:p>
                  </a:txBody>
                  <a:tcPr/>
                </a:tc>
                <a:tc>
                  <a:txBody>
                    <a:bodyPr/>
                    <a:lstStyle/>
                    <a:p>
                      <a:r>
                        <a:rPr lang="en-GB">
                          <a:latin typeface="Century Gothic" panose="020B0502020202020204" pitchFamily="34" charset="0"/>
                        </a:rPr>
                        <a:t>E-Sports</a:t>
                      </a:r>
                    </a:p>
                  </a:txBody>
                  <a:tcPr/>
                </a:tc>
                <a:extLst>
                  <a:ext uri="{0D108BD9-81ED-4DB2-BD59-A6C34878D82A}">
                    <a16:rowId xmlns:a16="http://schemas.microsoft.com/office/drawing/2014/main" val="1551255074"/>
                  </a:ext>
                </a:extLst>
              </a:tr>
              <a:tr h="304800">
                <a:tc>
                  <a:txBody>
                    <a:bodyPr/>
                    <a:lstStyle/>
                    <a:p>
                      <a:r>
                        <a:rPr lang="en-GB">
                          <a:latin typeface="Century Gothic" panose="020B0502020202020204" pitchFamily="34" charset="0"/>
                        </a:rPr>
                        <a:t>Football (Women’s)</a:t>
                      </a:r>
                    </a:p>
                  </a:txBody>
                  <a:tcPr/>
                </a:tc>
                <a:tc>
                  <a:txBody>
                    <a:bodyPr/>
                    <a:lstStyle/>
                    <a:p>
                      <a:r>
                        <a:rPr lang="en-GB">
                          <a:latin typeface="Century Gothic" panose="020B0502020202020204" pitchFamily="34" charset="0"/>
                        </a:rPr>
                        <a:t>Handball</a:t>
                      </a:r>
                    </a:p>
                  </a:txBody>
                  <a:tcPr/>
                </a:tc>
                <a:extLst>
                  <a:ext uri="{0D108BD9-81ED-4DB2-BD59-A6C34878D82A}">
                    <a16:rowId xmlns:a16="http://schemas.microsoft.com/office/drawing/2014/main" val="2059361549"/>
                  </a:ext>
                </a:extLst>
              </a:tr>
              <a:tr h="320040">
                <a:tc>
                  <a:txBody>
                    <a:bodyPr/>
                    <a:lstStyle/>
                    <a:p>
                      <a:r>
                        <a:rPr lang="en-GB">
                          <a:latin typeface="Century Gothic" panose="020B0502020202020204" pitchFamily="34" charset="0"/>
                        </a:rPr>
                        <a:t>Futsal </a:t>
                      </a:r>
                    </a:p>
                  </a:txBody>
                  <a:tcPr/>
                </a:tc>
                <a:tc>
                  <a:txBody>
                    <a:bodyPr/>
                    <a:lstStyle/>
                    <a:p>
                      <a:r>
                        <a:rPr lang="en-GB">
                          <a:latin typeface="Century Gothic" panose="020B0502020202020204" pitchFamily="34" charset="0"/>
                        </a:rPr>
                        <a:t>Ice-Skating </a:t>
                      </a:r>
                    </a:p>
                  </a:txBody>
                  <a:tcPr/>
                </a:tc>
                <a:extLst>
                  <a:ext uri="{0D108BD9-81ED-4DB2-BD59-A6C34878D82A}">
                    <a16:rowId xmlns:a16="http://schemas.microsoft.com/office/drawing/2014/main" val="477571783"/>
                  </a:ext>
                </a:extLst>
              </a:tr>
              <a:tr h="335280">
                <a:tc>
                  <a:txBody>
                    <a:bodyPr/>
                    <a:lstStyle/>
                    <a:p>
                      <a:r>
                        <a:rPr lang="en-GB">
                          <a:latin typeface="Century Gothic" panose="020B0502020202020204" pitchFamily="34" charset="0"/>
                        </a:rPr>
                        <a:t>Golf </a:t>
                      </a:r>
                    </a:p>
                  </a:txBody>
                  <a:tcPr/>
                </a:tc>
                <a:tc>
                  <a:txBody>
                    <a:bodyPr/>
                    <a:lstStyle/>
                    <a:p>
                      <a:r>
                        <a:rPr lang="en-GB">
                          <a:latin typeface="Century Gothic" panose="020B0502020202020204" pitchFamily="34" charset="0"/>
                        </a:rPr>
                        <a:t>Jiu-Jitsu</a:t>
                      </a:r>
                    </a:p>
                  </a:txBody>
                  <a:tcPr/>
                </a:tc>
                <a:extLst>
                  <a:ext uri="{0D108BD9-81ED-4DB2-BD59-A6C34878D82A}">
                    <a16:rowId xmlns:a16="http://schemas.microsoft.com/office/drawing/2014/main" val="1700091055"/>
                  </a:ext>
                </a:extLst>
              </a:tr>
              <a:tr h="350520">
                <a:tc>
                  <a:txBody>
                    <a:bodyPr/>
                    <a:lstStyle/>
                    <a:p>
                      <a:r>
                        <a:rPr lang="en-GB">
                          <a:latin typeface="Century Gothic" panose="020B0502020202020204" pitchFamily="34" charset="0"/>
                        </a:rPr>
                        <a:t>Hockey</a:t>
                      </a:r>
                    </a:p>
                  </a:txBody>
                  <a:tcPr/>
                </a:tc>
                <a:tc>
                  <a:txBody>
                    <a:bodyPr/>
                    <a:lstStyle/>
                    <a:p>
                      <a:r>
                        <a:rPr lang="en-GB">
                          <a:latin typeface="Century Gothic" panose="020B0502020202020204" pitchFamily="34" charset="0"/>
                        </a:rPr>
                        <a:t>Judo</a:t>
                      </a:r>
                    </a:p>
                  </a:txBody>
                  <a:tcPr/>
                </a:tc>
                <a:extLst>
                  <a:ext uri="{0D108BD9-81ED-4DB2-BD59-A6C34878D82A}">
                    <a16:rowId xmlns:a16="http://schemas.microsoft.com/office/drawing/2014/main" val="3324680762"/>
                  </a:ext>
                </a:extLst>
              </a:tr>
              <a:tr h="289560">
                <a:tc>
                  <a:txBody>
                    <a:bodyPr/>
                    <a:lstStyle/>
                    <a:p>
                      <a:r>
                        <a:rPr lang="en-GB">
                          <a:latin typeface="Century Gothic" panose="020B0502020202020204" pitchFamily="34" charset="0"/>
                        </a:rPr>
                        <a:t>Lacrosse</a:t>
                      </a:r>
                    </a:p>
                  </a:txBody>
                  <a:tcPr/>
                </a:tc>
                <a:tc>
                  <a:txBody>
                    <a:bodyPr/>
                    <a:lstStyle/>
                    <a:p>
                      <a:r>
                        <a:rPr lang="en-GB">
                          <a:latin typeface="Century Gothic" panose="020B0502020202020204" pitchFamily="34" charset="0"/>
                        </a:rPr>
                        <a:t>Kendo </a:t>
                      </a:r>
                    </a:p>
                  </a:txBody>
                  <a:tcPr/>
                </a:tc>
                <a:extLst>
                  <a:ext uri="{0D108BD9-81ED-4DB2-BD59-A6C34878D82A}">
                    <a16:rowId xmlns:a16="http://schemas.microsoft.com/office/drawing/2014/main" val="1023158437"/>
                  </a:ext>
                </a:extLst>
              </a:tr>
              <a:tr h="304800">
                <a:tc>
                  <a:txBody>
                    <a:bodyPr/>
                    <a:lstStyle/>
                    <a:p>
                      <a:r>
                        <a:rPr lang="en-GB">
                          <a:latin typeface="Century Gothic" panose="020B0502020202020204" pitchFamily="34" charset="0"/>
                        </a:rPr>
                        <a:t>Netball </a:t>
                      </a:r>
                    </a:p>
                  </a:txBody>
                  <a:tcPr/>
                </a:tc>
                <a:tc>
                  <a:txBody>
                    <a:bodyPr/>
                    <a:lstStyle/>
                    <a:p>
                      <a:r>
                        <a:rPr lang="en-GB">
                          <a:latin typeface="Century Gothic" panose="020B0502020202020204" pitchFamily="34" charset="0"/>
                        </a:rPr>
                        <a:t>Kickboxing</a:t>
                      </a:r>
                    </a:p>
                  </a:txBody>
                  <a:tcPr/>
                </a:tc>
                <a:extLst>
                  <a:ext uri="{0D108BD9-81ED-4DB2-BD59-A6C34878D82A}">
                    <a16:rowId xmlns:a16="http://schemas.microsoft.com/office/drawing/2014/main" val="2800271715"/>
                  </a:ext>
                </a:extLst>
              </a:tr>
              <a:tr h="243840">
                <a:tc>
                  <a:txBody>
                    <a:bodyPr/>
                    <a:lstStyle/>
                    <a:p>
                      <a:r>
                        <a:rPr lang="en-GB">
                          <a:latin typeface="Century Gothic" panose="020B0502020202020204" pitchFamily="34" charset="0"/>
                        </a:rPr>
                        <a:t>Rugby Union (Men’s)</a:t>
                      </a:r>
                    </a:p>
                  </a:txBody>
                  <a:tcPr/>
                </a:tc>
                <a:tc>
                  <a:txBody>
                    <a:bodyPr/>
                    <a:lstStyle/>
                    <a:p>
                      <a:r>
                        <a:rPr lang="en-GB">
                          <a:latin typeface="Century Gothic" panose="020B0502020202020204" pitchFamily="34" charset="0"/>
                        </a:rPr>
                        <a:t>MMA</a:t>
                      </a:r>
                    </a:p>
                  </a:txBody>
                  <a:tcPr/>
                </a:tc>
                <a:extLst>
                  <a:ext uri="{0D108BD9-81ED-4DB2-BD59-A6C34878D82A}">
                    <a16:rowId xmlns:a16="http://schemas.microsoft.com/office/drawing/2014/main" val="3168988462"/>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atin typeface="Century Gothic" panose="020B0502020202020204" pitchFamily="34" charset="0"/>
                        </a:rPr>
                        <a:t>Rugby Union (Women’s)</a:t>
                      </a:r>
                    </a:p>
                  </a:txBody>
                  <a:tcPr/>
                </a:tc>
                <a:tc>
                  <a:txBody>
                    <a:bodyPr/>
                    <a:lstStyle/>
                    <a:p>
                      <a:r>
                        <a:rPr lang="en-GB">
                          <a:latin typeface="Century Gothic" panose="020B0502020202020204" pitchFamily="34" charset="0"/>
                        </a:rPr>
                        <a:t>Pole Dancing </a:t>
                      </a:r>
                    </a:p>
                  </a:txBody>
                  <a:tcPr/>
                </a:tc>
                <a:extLst>
                  <a:ext uri="{0D108BD9-81ED-4DB2-BD59-A6C34878D82A}">
                    <a16:rowId xmlns:a16="http://schemas.microsoft.com/office/drawing/2014/main" val="3369623048"/>
                  </a:ext>
                </a:extLst>
              </a:tr>
              <a:tr h="353627">
                <a:tc>
                  <a:txBody>
                    <a:bodyPr/>
                    <a:lstStyle/>
                    <a:p>
                      <a:r>
                        <a:rPr lang="en-GB">
                          <a:latin typeface="Century Gothic" panose="020B0502020202020204" pitchFamily="34" charset="0"/>
                        </a:rPr>
                        <a:t>Squash</a:t>
                      </a:r>
                    </a:p>
                  </a:txBody>
                  <a:tcPr/>
                </a:tc>
                <a:tc>
                  <a:txBody>
                    <a:bodyPr/>
                    <a:lstStyle/>
                    <a:p>
                      <a:r>
                        <a:rPr lang="en-GB">
                          <a:latin typeface="Century Gothic" panose="020B0502020202020204" pitchFamily="34" charset="0"/>
                        </a:rPr>
                        <a:t>Pool</a:t>
                      </a:r>
                    </a:p>
                  </a:txBody>
                  <a:tcPr/>
                </a:tc>
                <a:extLst>
                  <a:ext uri="{0D108BD9-81ED-4DB2-BD59-A6C34878D82A}">
                    <a16:rowId xmlns:a16="http://schemas.microsoft.com/office/drawing/2014/main" val="11381560"/>
                  </a:ext>
                </a:extLst>
              </a:tr>
              <a:tr h="353627">
                <a:tc>
                  <a:txBody>
                    <a:bodyPr/>
                    <a:lstStyle/>
                    <a:p>
                      <a:r>
                        <a:rPr lang="en-GB">
                          <a:latin typeface="Century Gothic" panose="020B0502020202020204" pitchFamily="34" charset="0"/>
                        </a:rPr>
                        <a:t>Swimming and Water Polo</a:t>
                      </a:r>
                    </a:p>
                  </a:txBody>
                  <a:tcPr/>
                </a:tc>
                <a:tc>
                  <a:txBody>
                    <a:bodyPr/>
                    <a:lstStyle/>
                    <a:p>
                      <a:r>
                        <a:rPr lang="en-GB">
                          <a:latin typeface="Century Gothic" panose="020B0502020202020204" pitchFamily="34" charset="0"/>
                        </a:rPr>
                        <a:t>Power </a:t>
                      </a:r>
                      <a:r>
                        <a:rPr lang="en-GB" err="1">
                          <a:latin typeface="Century Gothic" panose="020B0502020202020204" pitchFamily="34" charset="0"/>
                        </a:rPr>
                        <a:t>lifiting</a:t>
                      </a:r>
                      <a:r>
                        <a:rPr lang="en-GB">
                          <a:latin typeface="Century Gothic" panose="020B0502020202020204" pitchFamily="34" charset="0"/>
                        </a:rPr>
                        <a:t> </a:t>
                      </a:r>
                    </a:p>
                  </a:txBody>
                  <a:tcPr/>
                </a:tc>
                <a:extLst>
                  <a:ext uri="{0D108BD9-81ED-4DB2-BD59-A6C34878D82A}">
                    <a16:rowId xmlns:a16="http://schemas.microsoft.com/office/drawing/2014/main" val="2208624185"/>
                  </a:ext>
                </a:extLst>
              </a:tr>
              <a:tr h="353627">
                <a:tc>
                  <a:txBody>
                    <a:bodyPr/>
                    <a:lstStyle/>
                    <a:p>
                      <a:r>
                        <a:rPr lang="en-GB">
                          <a:latin typeface="Century Gothic" panose="020B0502020202020204" pitchFamily="34" charset="0"/>
                        </a:rPr>
                        <a:t>Table Tennis</a:t>
                      </a:r>
                    </a:p>
                  </a:txBody>
                  <a:tcPr/>
                </a:tc>
                <a:tc>
                  <a:txBody>
                    <a:bodyPr/>
                    <a:lstStyle/>
                    <a:p>
                      <a:r>
                        <a:rPr lang="en-GB">
                          <a:latin typeface="Century Gothic" panose="020B0502020202020204" pitchFamily="34" charset="0"/>
                        </a:rPr>
                        <a:t>Rowing </a:t>
                      </a:r>
                    </a:p>
                  </a:txBody>
                  <a:tcPr/>
                </a:tc>
                <a:extLst>
                  <a:ext uri="{0D108BD9-81ED-4DB2-BD59-A6C34878D82A}">
                    <a16:rowId xmlns:a16="http://schemas.microsoft.com/office/drawing/2014/main" val="977759654"/>
                  </a:ext>
                </a:extLst>
              </a:tr>
              <a:tr h="353627">
                <a:tc>
                  <a:txBody>
                    <a:bodyPr/>
                    <a:lstStyle/>
                    <a:p>
                      <a:r>
                        <a:rPr lang="en-GB">
                          <a:latin typeface="Century Gothic" panose="020B0502020202020204" pitchFamily="34" charset="0"/>
                        </a:rPr>
                        <a:t>Tennis </a:t>
                      </a:r>
                    </a:p>
                  </a:txBody>
                  <a:tcPr/>
                </a:tc>
                <a:tc>
                  <a:txBody>
                    <a:bodyPr/>
                    <a:lstStyle/>
                    <a:p>
                      <a:r>
                        <a:rPr lang="en-GB">
                          <a:latin typeface="Century Gothic" panose="020B0502020202020204" pitchFamily="34" charset="0"/>
                        </a:rPr>
                        <a:t>Sub-Aqua</a:t>
                      </a:r>
                    </a:p>
                  </a:txBody>
                  <a:tcPr/>
                </a:tc>
                <a:extLst>
                  <a:ext uri="{0D108BD9-81ED-4DB2-BD59-A6C34878D82A}">
                    <a16:rowId xmlns:a16="http://schemas.microsoft.com/office/drawing/2014/main" val="445584834"/>
                  </a:ext>
                </a:extLst>
              </a:tr>
              <a:tr h="353627">
                <a:tc>
                  <a:txBody>
                    <a:bodyPr/>
                    <a:lstStyle/>
                    <a:p>
                      <a:r>
                        <a:rPr lang="en-GB">
                          <a:latin typeface="Century Gothic" panose="020B0502020202020204" pitchFamily="34" charset="0"/>
                        </a:rPr>
                        <a:t>Volleyball </a:t>
                      </a:r>
                    </a:p>
                  </a:txBody>
                  <a:tcPr/>
                </a:tc>
                <a:tc>
                  <a:txBody>
                    <a:bodyPr/>
                    <a:lstStyle/>
                    <a:p>
                      <a:endParaRPr lang="en-GB">
                        <a:latin typeface="Century Gothic" panose="020B0502020202020204" pitchFamily="34" charset="0"/>
                      </a:endParaRPr>
                    </a:p>
                  </a:txBody>
                  <a:tcPr/>
                </a:tc>
                <a:extLst>
                  <a:ext uri="{0D108BD9-81ED-4DB2-BD59-A6C34878D82A}">
                    <a16:rowId xmlns:a16="http://schemas.microsoft.com/office/drawing/2014/main" val="1908837083"/>
                  </a:ext>
                </a:extLst>
              </a:tr>
            </a:tbl>
          </a:graphicData>
        </a:graphic>
      </p:graphicFrame>
    </p:spTree>
    <p:extLst>
      <p:ext uri="{BB962C8B-B14F-4D97-AF65-F5344CB8AC3E}">
        <p14:creationId xmlns:p14="http://schemas.microsoft.com/office/powerpoint/2010/main" val="1357207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353245" cy="1354217"/>
          </a:xfrm>
          <a:prstGeom prst="rect">
            <a:avLst/>
          </a:prstGeom>
        </p:spPr>
        <p:txBody>
          <a:bodyPr wrap="square" lIns="0" tIns="0" rIns="0" bIns="0" rtlCol="0" anchor="t">
            <a:spAutoFit/>
          </a:bodyPr>
          <a:lstStyle/>
          <a:p>
            <a:pPr algn="just"/>
            <a:r>
              <a:rPr lang="en-US" sz="4400">
                <a:solidFill>
                  <a:srgbClr val="000000"/>
                </a:solidFill>
                <a:latin typeface="esu v2"/>
              </a:rPr>
              <a:t>any other relevant information, I.e. photos of socials/ </a:t>
            </a:r>
            <a:endParaRPr lang="en-US" sz="4400">
              <a:latin typeface="esu v2"/>
            </a:endParaRP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763896" y="8766764"/>
            <a:ext cx="1332964" cy="146892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191781" y="286646"/>
            <a:ext cx="1912638" cy="1814334"/>
          </a:xfrm>
          <a:prstGeom prst="rect">
            <a:avLst/>
          </a:prstGeom>
        </p:spPr>
      </p:pic>
    </p:spTree>
    <p:extLst>
      <p:ext uri="{BB962C8B-B14F-4D97-AF65-F5344CB8AC3E}">
        <p14:creationId xmlns:p14="http://schemas.microsoft.com/office/powerpoint/2010/main" val="64096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4" name="TextBox 4"/>
          <p:cNvSpPr txBox="1"/>
          <p:nvPr/>
        </p:nvSpPr>
        <p:spPr>
          <a:xfrm>
            <a:off x="2061104" y="1823237"/>
            <a:ext cx="14308197" cy="9908931"/>
          </a:xfrm>
          <a:prstGeom prst="rect">
            <a:avLst/>
          </a:prstGeom>
          <a:noFill/>
        </p:spPr>
        <p:txBody>
          <a:bodyPr wrap="square" lIns="0" tIns="0" rIns="0" bIns="0" rtlCol="0" anchor="t">
            <a:spAutoFit/>
          </a:bodyPr>
          <a:lstStyle/>
          <a:p>
            <a:pPr marL="1123315" lvl="1" indent="-561340" algn="ctr">
              <a:buFont typeface="Arial"/>
              <a:buChar char="•"/>
            </a:pPr>
            <a:r>
              <a:rPr lang="en-US" sz="2800">
                <a:solidFill>
                  <a:srgbClr val="000000"/>
                </a:solidFill>
                <a:latin typeface="Century Gothic"/>
              </a:rPr>
              <a:t>The Standards Award is broken down into 8 sections for Non-BUCS clubs and 9 sections for BUCS clubs. You can achieve a bronze, silver, or gold in each section, granting the following points:</a:t>
            </a:r>
            <a:endParaRPr lang="en-US">
              <a:ea typeface="Calibri"/>
              <a:cs typeface="Calibri"/>
            </a:endParaRPr>
          </a:p>
          <a:p>
            <a:pPr marL="1123315" lvl="1" indent="-561340" algn="ctr">
              <a:buFont typeface="Arial"/>
              <a:buChar char="•"/>
            </a:pPr>
            <a:endParaRPr lang="en-US" sz="2800">
              <a:solidFill>
                <a:srgbClr val="000000"/>
              </a:solidFill>
              <a:latin typeface="Century Gothic"/>
            </a:endParaRPr>
          </a:p>
          <a:p>
            <a:pPr marL="1123315" lvl="1" indent="-561340" algn="ctr">
              <a:lnSpc>
                <a:spcPct val="150000"/>
              </a:lnSpc>
              <a:buFont typeface="Arial"/>
              <a:buChar char="•"/>
            </a:pPr>
            <a:r>
              <a:rPr lang="en-US" sz="2800">
                <a:solidFill>
                  <a:srgbClr val="000000"/>
                </a:solidFill>
                <a:latin typeface="Century Gothic"/>
              </a:rPr>
              <a:t>Each </a:t>
            </a:r>
            <a:r>
              <a:rPr lang="en-US" sz="2800" b="1">
                <a:solidFill>
                  <a:srgbClr val="C16D00"/>
                </a:solidFill>
                <a:latin typeface="Century Gothic"/>
              </a:rPr>
              <a:t>Bronze</a:t>
            </a:r>
            <a:r>
              <a:rPr lang="en-US" sz="2800">
                <a:solidFill>
                  <a:srgbClr val="000000"/>
                </a:solidFill>
                <a:latin typeface="Century Gothic"/>
              </a:rPr>
              <a:t> Section is worth 100 points</a:t>
            </a:r>
            <a:endParaRPr lang="en-US" sz="2800">
              <a:solidFill>
                <a:srgbClr val="000000"/>
              </a:solidFill>
              <a:latin typeface="Century Gothic" panose="020B0502020202020204" pitchFamily="34" charset="0"/>
            </a:endParaRPr>
          </a:p>
          <a:p>
            <a:pPr marL="1123315" lvl="1" indent="-561340" algn="ctr">
              <a:lnSpc>
                <a:spcPct val="150000"/>
              </a:lnSpc>
              <a:buFont typeface="Arial"/>
              <a:buChar char="•"/>
            </a:pPr>
            <a:r>
              <a:rPr lang="en-US" sz="2800">
                <a:solidFill>
                  <a:srgbClr val="000000"/>
                </a:solidFill>
                <a:latin typeface="Century Gothic"/>
              </a:rPr>
              <a:t>Each </a:t>
            </a:r>
            <a:r>
              <a:rPr lang="en-US" sz="2800" b="1">
                <a:solidFill>
                  <a:srgbClr val="D9D9D9"/>
                </a:solidFill>
                <a:latin typeface="Century Gothic"/>
              </a:rPr>
              <a:t>Silver</a:t>
            </a:r>
            <a:r>
              <a:rPr lang="en-US" sz="2800">
                <a:solidFill>
                  <a:srgbClr val="000000"/>
                </a:solidFill>
                <a:latin typeface="Century Gothic"/>
              </a:rPr>
              <a:t> Section is worth 200 points</a:t>
            </a:r>
            <a:endParaRPr lang="en-US" sz="2800">
              <a:solidFill>
                <a:srgbClr val="000000"/>
              </a:solidFill>
              <a:latin typeface="Century Gothic" panose="020B0502020202020204" pitchFamily="34" charset="0"/>
            </a:endParaRPr>
          </a:p>
          <a:p>
            <a:pPr marL="1123315" lvl="1" indent="-561340" algn="ctr">
              <a:lnSpc>
                <a:spcPct val="150000"/>
              </a:lnSpc>
              <a:buFont typeface="Arial"/>
              <a:buChar char="•"/>
            </a:pPr>
            <a:r>
              <a:rPr lang="en-US" sz="2800">
                <a:solidFill>
                  <a:srgbClr val="000000"/>
                </a:solidFill>
                <a:latin typeface="Century Gothic"/>
              </a:rPr>
              <a:t>Each </a:t>
            </a:r>
            <a:r>
              <a:rPr lang="en-US" sz="2800" b="1">
                <a:solidFill>
                  <a:srgbClr val="FDB300"/>
                </a:solidFill>
                <a:latin typeface="Century Gothic"/>
              </a:rPr>
              <a:t>Gold</a:t>
            </a:r>
            <a:r>
              <a:rPr lang="en-US" sz="2800">
                <a:solidFill>
                  <a:srgbClr val="000000"/>
                </a:solidFill>
                <a:latin typeface="Century Gothic"/>
              </a:rPr>
              <a:t> Section is worth 300 points</a:t>
            </a:r>
            <a:r>
              <a:rPr lang="en-US" sz="3200">
                <a:solidFill>
                  <a:srgbClr val="000000"/>
                </a:solidFill>
                <a:latin typeface="Century Gothic"/>
              </a:rPr>
              <a:t> </a:t>
            </a:r>
            <a:endParaRPr lang="en-US" sz="3200">
              <a:solidFill>
                <a:srgbClr val="000000"/>
              </a:solidFill>
              <a:latin typeface="Century Gothic" panose="020B0502020202020204" pitchFamily="34" charset="0"/>
            </a:endParaRPr>
          </a:p>
          <a:p>
            <a:pPr marL="1123315" lvl="1" indent="-561340" algn="ctr">
              <a:lnSpc>
                <a:spcPct val="150000"/>
              </a:lnSpc>
              <a:buFont typeface="Arial"/>
              <a:buChar char="•"/>
            </a:pPr>
            <a:endParaRPr lang="en-US" sz="3200">
              <a:solidFill>
                <a:srgbClr val="000000"/>
              </a:solidFill>
              <a:latin typeface="Century Gothic"/>
            </a:endParaRPr>
          </a:p>
          <a:p>
            <a:pPr marL="1123315" lvl="1" indent="-561340" algn="ctr">
              <a:buFont typeface="Arial"/>
              <a:buChar char="•"/>
            </a:pPr>
            <a:r>
              <a:rPr lang="en-US" sz="2400">
                <a:solidFill>
                  <a:srgbClr val="000000"/>
                </a:solidFill>
                <a:latin typeface="Century Gothic"/>
              </a:rPr>
              <a:t>You can only earn one level per criteria, e.g., if you have earned Silver for the volunteering criteria, you will earn 200 points.  You would not then also earn the 100 points for Bronze.</a:t>
            </a:r>
            <a:endParaRPr lang="en-US" sz="2400" b="1">
              <a:solidFill>
                <a:srgbClr val="000000"/>
              </a:solidFill>
              <a:latin typeface="Century Gothic"/>
            </a:endParaRPr>
          </a:p>
          <a:p>
            <a:pPr marL="457200" algn="ctr">
              <a:buFont typeface="Arial"/>
              <a:buChar char="•"/>
            </a:pPr>
            <a:r>
              <a:rPr lang="en-US" sz="2400">
                <a:solidFill>
                  <a:srgbClr val="000000"/>
                </a:solidFill>
                <a:latin typeface="Century Gothic"/>
              </a:rPr>
              <a:t>To achieve Bronze in any section you must fulfil ALL the corresponding Bronze criteria for that section.</a:t>
            </a:r>
            <a:endParaRPr lang="en-US" sz="2400">
              <a:latin typeface="Century Gothic"/>
              <a:ea typeface="Calibri"/>
              <a:cs typeface="Calibri"/>
            </a:endParaRPr>
          </a:p>
          <a:p>
            <a:pPr lvl="1" algn="ctr">
              <a:buFont typeface="Arial"/>
              <a:buChar char="•"/>
            </a:pPr>
            <a:r>
              <a:rPr lang="en-US" sz="2400">
                <a:solidFill>
                  <a:srgbClr val="000000"/>
                </a:solidFill>
                <a:latin typeface="Century Gothic"/>
              </a:rPr>
              <a:t>To achieve Silver in any section you must fulfil ALL the corresponding Bronze and Silver criteria.</a:t>
            </a:r>
            <a:endParaRPr lang="en-US" sz="2400">
              <a:latin typeface="Century Gothic"/>
              <a:ea typeface="Calibri"/>
              <a:cs typeface="Calibri"/>
            </a:endParaRPr>
          </a:p>
          <a:p>
            <a:pPr lvl="1" algn="ctr">
              <a:buFont typeface="Arial"/>
              <a:buChar char="•"/>
            </a:pPr>
            <a:r>
              <a:rPr lang="en-US" sz="2400">
                <a:solidFill>
                  <a:srgbClr val="000000"/>
                </a:solidFill>
                <a:latin typeface="Century Gothic"/>
              </a:rPr>
              <a:t>To achieve Gold in any section, you must fulfil ALL the corresponding Bronze, Silver, and Gold criteria. You can only earn one level of points per section, either 0, 100, 200, or 300 points.</a:t>
            </a:r>
            <a:endParaRPr lang="en-US" sz="2400">
              <a:latin typeface="Century Gothic"/>
              <a:ea typeface="Calibri"/>
              <a:cs typeface="Calibri"/>
            </a:endParaRPr>
          </a:p>
          <a:p>
            <a:pPr marL="1123315" lvl="1" indent="-561340" algn="ctr">
              <a:buFont typeface="Arial"/>
              <a:buChar char="•"/>
            </a:pPr>
            <a:endParaRPr lang="en-US" sz="2000">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a:solidFill>
                  <a:srgbClr val="000000"/>
                </a:solidFill>
                <a:latin typeface="esu v2"/>
              </a:rPr>
              <a:t>How scoring works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17210"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64812" y="258071"/>
            <a:ext cx="1912638" cy="181433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4" name="TextBox 4"/>
          <p:cNvSpPr txBox="1"/>
          <p:nvPr/>
        </p:nvSpPr>
        <p:spPr>
          <a:xfrm>
            <a:off x="2061104" y="2064435"/>
            <a:ext cx="14802229" cy="3063467"/>
          </a:xfrm>
          <a:prstGeom prst="rect">
            <a:avLst/>
          </a:prstGeom>
          <a:solidFill>
            <a:schemeClr val="bg1"/>
          </a:solidFill>
        </p:spPr>
        <p:txBody>
          <a:bodyPr wrap="square" lIns="0" tIns="0" rIns="0" bIns="0" rtlCol="0" anchor="t">
            <a:spAutoFit/>
          </a:bodyPr>
          <a:lstStyle/>
          <a:p>
            <a:pPr marL="1123315" lvl="1" indent="-561340" algn="ctr">
              <a:buFont typeface="Arial"/>
              <a:buChar char="•"/>
            </a:pPr>
            <a:r>
              <a:rPr lang="en-US" sz="3600">
                <a:solidFill>
                  <a:srgbClr val="000000"/>
                </a:solidFill>
                <a:latin typeface="Century Gothic"/>
              </a:rPr>
              <a:t>The club’s overall standard will be determined by the accumulated number of points that have been obtained throughout the sections.</a:t>
            </a:r>
          </a:p>
          <a:p>
            <a:pPr marL="1123315" lvl="1" indent="-561340" algn="ctr">
              <a:buFont typeface="Arial"/>
              <a:buChar char="•"/>
            </a:pPr>
            <a:r>
              <a:rPr lang="en-US" sz="3600">
                <a:solidFill>
                  <a:srgbClr val="000000"/>
                </a:solidFill>
                <a:latin typeface="Century Gothic"/>
              </a:rPr>
              <a:t>The overall standard criteria can be seen below. </a:t>
            </a:r>
            <a:endParaRPr lang="en-US" sz="3600">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p:txBody>
      </p:sp>
      <p:sp>
        <p:nvSpPr>
          <p:cNvPr id="5" name="TextBox 5"/>
          <p:cNvSpPr txBox="1"/>
          <p:nvPr/>
        </p:nvSpPr>
        <p:spPr>
          <a:xfrm>
            <a:off x="2560279" y="515937"/>
            <a:ext cx="13798621" cy="1289712"/>
          </a:xfrm>
          <a:prstGeom prst="rect">
            <a:avLst/>
          </a:prstGeom>
        </p:spPr>
        <p:txBody>
          <a:bodyPr wrap="square" lIns="0" tIns="0" rIns="0" bIns="0" rtlCol="0" anchor="t">
            <a:spAutoFit/>
          </a:bodyPr>
          <a:lstStyle/>
          <a:p>
            <a:pPr algn="just">
              <a:lnSpc>
                <a:spcPts val="10860"/>
              </a:lnSpc>
            </a:pPr>
            <a:r>
              <a:rPr lang="en-US" sz="9050">
                <a:solidFill>
                  <a:srgbClr val="000000"/>
                </a:solidFill>
                <a:latin typeface="esu v2"/>
              </a:rPr>
              <a:t>OVERALL scoring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graphicFrame>
        <p:nvGraphicFramePr>
          <p:cNvPr id="15" name="Table 14">
            <a:extLst>
              <a:ext uri="{FF2B5EF4-FFF2-40B4-BE49-F238E27FC236}">
                <a16:creationId xmlns:a16="http://schemas.microsoft.com/office/drawing/2014/main" id="{20F006DC-080A-5438-E79C-C91597F2E33D}"/>
              </a:ext>
            </a:extLst>
          </p:cNvPr>
          <p:cNvGraphicFramePr>
            <a:graphicFrameLocks noGrp="1"/>
          </p:cNvGraphicFramePr>
          <p:nvPr>
            <p:extLst>
              <p:ext uri="{D42A27DB-BD31-4B8C-83A1-F6EECF244321}">
                <p14:modId xmlns:p14="http://schemas.microsoft.com/office/powerpoint/2010/main" val="2985116371"/>
              </p:ext>
            </p:extLst>
          </p:nvPr>
        </p:nvGraphicFramePr>
        <p:xfrm>
          <a:off x="1828800" y="6373608"/>
          <a:ext cx="7848600" cy="2858862"/>
        </p:xfrm>
        <a:graphic>
          <a:graphicData uri="http://schemas.openxmlformats.org/drawingml/2006/table">
            <a:tbl>
              <a:tblPr firstRow="1" bandRow="1">
                <a:tableStyleId>{5940675A-B579-460E-94D1-54222C63F5DA}</a:tableStyleId>
              </a:tblPr>
              <a:tblGrid>
                <a:gridCol w="3924300">
                  <a:extLst>
                    <a:ext uri="{9D8B030D-6E8A-4147-A177-3AD203B41FA5}">
                      <a16:colId xmlns:a16="http://schemas.microsoft.com/office/drawing/2014/main" val="2757994654"/>
                    </a:ext>
                  </a:extLst>
                </a:gridCol>
                <a:gridCol w="3924300">
                  <a:extLst>
                    <a:ext uri="{9D8B030D-6E8A-4147-A177-3AD203B41FA5}">
                      <a16:colId xmlns:a16="http://schemas.microsoft.com/office/drawing/2014/main" val="1912414266"/>
                    </a:ext>
                  </a:extLst>
                </a:gridCol>
              </a:tblGrid>
              <a:tr h="952954">
                <a:tc>
                  <a:txBody>
                    <a:bodyPr/>
                    <a:lstStyle/>
                    <a:p>
                      <a:pPr lvl="0" algn="ctr">
                        <a:buNone/>
                      </a:pPr>
                      <a:r>
                        <a:rPr lang="en-GB" sz="4400" b="1" i="0" u="none" strike="noStrike" noProof="0">
                          <a:solidFill>
                            <a:srgbClr val="C16D00"/>
                          </a:solidFill>
                          <a:latin typeface="Century Gothic"/>
                        </a:rPr>
                        <a:t>BRONZE</a:t>
                      </a:r>
                      <a:endParaRPr lang="en-US" sz="4400" b="1">
                        <a:solidFill>
                          <a:srgbClr val="C16D00"/>
                        </a:solidFill>
                        <a:latin typeface="Century Gothic"/>
                      </a:endParaRPr>
                    </a:p>
                  </a:txBody>
                  <a:tcPr/>
                </a:tc>
                <a:tc>
                  <a:txBody>
                    <a:bodyPr/>
                    <a:lstStyle/>
                    <a:p>
                      <a:pPr algn="ctr"/>
                      <a:r>
                        <a:rPr lang="en-GB" sz="4400">
                          <a:latin typeface="Century Gothic"/>
                        </a:rPr>
                        <a:t>800-1099</a:t>
                      </a:r>
                    </a:p>
                  </a:txBody>
                  <a:tcPr/>
                </a:tc>
                <a:extLst>
                  <a:ext uri="{0D108BD9-81ED-4DB2-BD59-A6C34878D82A}">
                    <a16:rowId xmlns:a16="http://schemas.microsoft.com/office/drawing/2014/main" val="1732416446"/>
                  </a:ext>
                </a:extLst>
              </a:tr>
              <a:tr h="952954">
                <a:tc>
                  <a:txBody>
                    <a:bodyPr/>
                    <a:lstStyle/>
                    <a:p>
                      <a:pPr lvl="0" algn="ctr">
                        <a:buNone/>
                      </a:pPr>
                      <a:r>
                        <a:rPr lang="en-GB" sz="4400" b="1" i="0" u="none" strike="noStrike" noProof="0">
                          <a:solidFill>
                            <a:srgbClr val="D9D9D9"/>
                          </a:solidFill>
                          <a:latin typeface="Century Gothic"/>
                        </a:rPr>
                        <a:t>SILVER</a:t>
                      </a:r>
                      <a:endParaRPr lang="en-US" sz="4400" b="1">
                        <a:solidFill>
                          <a:srgbClr val="D9D9D9"/>
                        </a:solidFill>
                        <a:latin typeface="Century Gothic"/>
                      </a:endParaRPr>
                    </a:p>
                  </a:txBody>
                  <a:tcPr/>
                </a:tc>
                <a:tc>
                  <a:txBody>
                    <a:bodyPr/>
                    <a:lstStyle/>
                    <a:p>
                      <a:pPr algn="ctr"/>
                      <a:r>
                        <a:rPr lang="en-GB" sz="4400">
                          <a:latin typeface="Century Gothic"/>
                        </a:rPr>
                        <a:t>1100-1799</a:t>
                      </a:r>
                    </a:p>
                  </a:txBody>
                  <a:tcPr/>
                </a:tc>
                <a:extLst>
                  <a:ext uri="{0D108BD9-81ED-4DB2-BD59-A6C34878D82A}">
                    <a16:rowId xmlns:a16="http://schemas.microsoft.com/office/drawing/2014/main" val="613848757"/>
                  </a:ext>
                </a:extLst>
              </a:tr>
              <a:tr h="952954">
                <a:tc>
                  <a:txBody>
                    <a:bodyPr/>
                    <a:lstStyle/>
                    <a:p>
                      <a:pPr lvl="0" algn="ctr">
                        <a:buNone/>
                      </a:pPr>
                      <a:r>
                        <a:rPr lang="en-GB" sz="4400" b="1" i="0" u="none" strike="noStrike" noProof="0">
                          <a:solidFill>
                            <a:srgbClr val="FDB300"/>
                          </a:solidFill>
                          <a:latin typeface="Century Gothic"/>
                        </a:rPr>
                        <a:t>GOLD</a:t>
                      </a:r>
                      <a:endParaRPr lang="en-US" sz="4400" b="1">
                        <a:solidFill>
                          <a:srgbClr val="FDB300"/>
                        </a:solidFill>
                        <a:latin typeface="Century Gothic"/>
                      </a:endParaRPr>
                    </a:p>
                  </a:txBody>
                  <a:tcPr/>
                </a:tc>
                <a:tc>
                  <a:txBody>
                    <a:bodyPr/>
                    <a:lstStyle/>
                    <a:p>
                      <a:pPr algn="ctr"/>
                      <a:r>
                        <a:rPr lang="en-GB" sz="4400">
                          <a:latin typeface="Century Gothic"/>
                        </a:rPr>
                        <a:t>1800+</a:t>
                      </a:r>
                    </a:p>
                  </a:txBody>
                  <a:tcPr/>
                </a:tc>
                <a:extLst>
                  <a:ext uri="{0D108BD9-81ED-4DB2-BD59-A6C34878D82A}">
                    <a16:rowId xmlns:a16="http://schemas.microsoft.com/office/drawing/2014/main" val="2410066521"/>
                  </a:ext>
                </a:extLst>
              </a:tr>
            </a:tbl>
          </a:graphicData>
        </a:graphic>
      </p:graphicFrame>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3"/>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EF41BD12-5DB8-3A89-0857-317F77ABF9BA}"/>
              </a:ext>
            </a:extLst>
          </p:cNvPr>
          <p:cNvSpPr txBox="1"/>
          <p:nvPr/>
        </p:nvSpPr>
        <p:spPr>
          <a:xfrm>
            <a:off x="2906486" y="5632526"/>
            <a:ext cx="6248400" cy="646331"/>
          </a:xfrm>
          <a:prstGeom prst="rect">
            <a:avLst/>
          </a:prstGeom>
          <a:noFill/>
        </p:spPr>
        <p:txBody>
          <a:bodyPr wrap="square" rtlCol="0">
            <a:spAutoFit/>
          </a:bodyPr>
          <a:lstStyle/>
          <a:p>
            <a:r>
              <a:rPr lang="en-GB" sz="3600">
                <a:solidFill>
                  <a:srgbClr val="000000"/>
                </a:solidFill>
                <a:latin typeface="Century Gothic"/>
              </a:rPr>
              <a:t>Non-BUCS Clubs Criteria </a:t>
            </a:r>
          </a:p>
        </p:txBody>
      </p:sp>
      <p:graphicFrame>
        <p:nvGraphicFramePr>
          <p:cNvPr id="16" name="Table 15">
            <a:extLst>
              <a:ext uri="{FF2B5EF4-FFF2-40B4-BE49-F238E27FC236}">
                <a16:creationId xmlns:a16="http://schemas.microsoft.com/office/drawing/2014/main" id="{9A40F13B-70B6-7B79-D12B-2E92D7403DFA}"/>
              </a:ext>
            </a:extLst>
          </p:cNvPr>
          <p:cNvGraphicFramePr>
            <a:graphicFrameLocks noGrp="1"/>
          </p:cNvGraphicFramePr>
          <p:nvPr>
            <p:extLst>
              <p:ext uri="{D42A27DB-BD31-4B8C-83A1-F6EECF244321}">
                <p14:modId xmlns:p14="http://schemas.microsoft.com/office/powerpoint/2010/main" val="1327792638"/>
              </p:ext>
            </p:extLst>
          </p:nvPr>
        </p:nvGraphicFramePr>
        <p:xfrm>
          <a:off x="10066554" y="6373608"/>
          <a:ext cx="7848600" cy="2858862"/>
        </p:xfrm>
        <a:graphic>
          <a:graphicData uri="http://schemas.openxmlformats.org/drawingml/2006/table">
            <a:tbl>
              <a:tblPr firstRow="1" bandRow="1">
                <a:tableStyleId>{5940675A-B579-460E-94D1-54222C63F5DA}</a:tableStyleId>
              </a:tblPr>
              <a:tblGrid>
                <a:gridCol w="3924300">
                  <a:extLst>
                    <a:ext uri="{9D8B030D-6E8A-4147-A177-3AD203B41FA5}">
                      <a16:colId xmlns:a16="http://schemas.microsoft.com/office/drawing/2014/main" val="2757994654"/>
                    </a:ext>
                  </a:extLst>
                </a:gridCol>
                <a:gridCol w="3924300">
                  <a:extLst>
                    <a:ext uri="{9D8B030D-6E8A-4147-A177-3AD203B41FA5}">
                      <a16:colId xmlns:a16="http://schemas.microsoft.com/office/drawing/2014/main" val="1912414266"/>
                    </a:ext>
                  </a:extLst>
                </a:gridCol>
              </a:tblGrid>
              <a:tr h="952954">
                <a:tc>
                  <a:txBody>
                    <a:bodyPr/>
                    <a:lstStyle/>
                    <a:p>
                      <a:pPr lvl="0" algn="ctr">
                        <a:buNone/>
                      </a:pPr>
                      <a:r>
                        <a:rPr lang="en-GB" sz="4400" b="1" i="0" u="none" strike="noStrike" noProof="0">
                          <a:solidFill>
                            <a:srgbClr val="C16D00"/>
                          </a:solidFill>
                          <a:latin typeface="Century Gothic"/>
                        </a:rPr>
                        <a:t>BRONZE</a:t>
                      </a:r>
                      <a:endParaRPr lang="en-US" sz="4400" b="1">
                        <a:solidFill>
                          <a:srgbClr val="C16D00"/>
                        </a:solidFill>
                        <a:latin typeface="Century Gothic"/>
                      </a:endParaRPr>
                    </a:p>
                  </a:txBody>
                  <a:tcPr/>
                </a:tc>
                <a:tc>
                  <a:txBody>
                    <a:bodyPr/>
                    <a:lstStyle/>
                    <a:p>
                      <a:pPr algn="ctr"/>
                      <a:r>
                        <a:rPr lang="en-GB" sz="4400">
                          <a:latin typeface="Century Gothic"/>
                        </a:rPr>
                        <a:t>800-1099</a:t>
                      </a:r>
                    </a:p>
                  </a:txBody>
                  <a:tcPr/>
                </a:tc>
                <a:extLst>
                  <a:ext uri="{0D108BD9-81ED-4DB2-BD59-A6C34878D82A}">
                    <a16:rowId xmlns:a16="http://schemas.microsoft.com/office/drawing/2014/main" val="1732416446"/>
                  </a:ext>
                </a:extLst>
              </a:tr>
              <a:tr h="952954">
                <a:tc>
                  <a:txBody>
                    <a:bodyPr/>
                    <a:lstStyle/>
                    <a:p>
                      <a:pPr lvl="0" algn="ctr">
                        <a:buNone/>
                      </a:pPr>
                      <a:r>
                        <a:rPr lang="en-GB" sz="4400" b="1" i="0" u="none" strike="noStrike" noProof="0">
                          <a:solidFill>
                            <a:srgbClr val="D9D9D9"/>
                          </a:solidFill>
                          <a:latin typeface="Century Gothic"/>
                        </a:rPr>
                        <a:t>SILVER</a:t>
                      </a:r>
                      <a:endParaRPr lang="en-US" sz="4400" b="1">
                        <a:solidFill>
                          <a:srgbClr val="D9D9D9"/>
                        </a:solidFill>
                        <a:latin typeface="Century Gothic"/>
                      </a:endParaRPr>
                    </a:p>
                  </a:txBody>
                  <a:tcPr/>
                </a:tc>
                <a:tc>
                  <a:txBody>
                    <a:bodyPr/>
                    <a:lstStyle/>
                    <a:p>
                      <a:pPr algn="ctr"/>
                      <a:r>
                        <a:rPr lang="en-GB" sz="4400">
                          <a:latin typeface="Century Gothic"/>
                        </a:rPr>
                        <a:t>1100-1899</a:t>
                      </a:r>
                    </a:p>
                  </a:txBody>
                  <a:tcPr/>
                </a:tc>
                <a:extLst>
                  <a:ext uri="{0D108BD9-81ED-4DB2-BD59-A6C34878D82A}">
                    <a16:rowId xmlns:a16="http://schemas.microsoft.com/office/drawing/2014/main" val="613848757"/>
                  </a:ext>
                </a:extLst>
              </a:tr>
              <a:tr h="952954">
                <a:tc>
                  <a:txBody>
                    <a:bodyPr/>
                    <a:lstStyle/>
                    <a:p>
                      <a:pPr lvl="0" algn="ctr">
                        <a:buNone/>
                      </a:pPr>
                      <a:r>
                        <a:rPr lang="en-GB" sz="4400" b="1" i="0" u="none" strike="noStrike" noProof="0">
                          <a:solidFill>
                            <a:srgbClr val="FDB300"/>
                          </a:solidFill>
                          <a:latin typeface="Century Gothic"/>
                        </a:rPr>
                        <a:t>GOLD</a:t>
                      </a:r>
                      <a:endParaRPr lang="en-US" sz="4400" b="1">
                        <a:solidFill>
                          <a:srgbClr val="FDB300"/>
                        </a:solidFill>
                        <a:latin typeface="Century Gothic"/>
                      </a:endParaRPr>
                    </a:p>
                  </a:txBody>
                  <a:tcPr/>
                </a:tc>
                <a:tc>
                  <a:txBody>
                    <a:bodyPr/>
                    <a:lstStyle/>
                    <a:p>
                      <a:pPr algn="ctr"/>
                      <a:r>
                        <a:rPr lang="en-GB" sz="4400">
                          <a:latin typeface="Century Gothic"/>
                        </a:rPr>
                        <a:t>1900+</a:t>
                      </a:r>
                    </a:p>
                  </a:txBody>
                  <a:tcPr/>
                </a:tc>
                <a:extLst>
                  <a:ext uri="{0D108BD9-81ED-4DB2-BD59-A6C34878D82A}">
                    <a16:rowId xmlns:a16="http://schemas.microsoft.com/office/drawing/2014/main" val="2410066521"/>
                  </a:ext>
                </a:extLst>
              </a:tr>
            </a:tbl>
          </a:graphicData>
        </a:graphic>
      </p:graphicFrame>
      <p:sp>
        <p:nvSpPr>
          <p:cNvPr id="18" name="TextBox 17">
            <a:extLst>
              <a:ext uri="{FF2B5EF4-FFF2-40B4-BE49-F238E27FC236}">
                <a16:creationId xmlns:a16="http://schemas.microsoft.com/office/drawing/2014/main" id="{619C0B12-5503-E4C3-EE94-ABB0C45BCFD8}"/>
              </a:ext>
            </a:extLst>
          </p:cNvPr>
          <p:cNvSpPr txBox="1"/>
          <p:nvPr/>
        </p:nvSpPr>
        <p:spPr>
          <a:xfrm>
            <a:off x="11506200" y="5617520"/>
            <a:ext cx="9144000" cy="646331"/>
          </a:xfrm>
          <a:prstGeom prst="rect">
            <a:avLst/>
          </a:prstGeom>
          <a:noFill/>
        </p:spPr>
        <p:txBody>
          <a:bodyPr wrap="square">
            <a:spAutoFit/>
          </a:bodyPr>
          <a:lstStyle/>
          <a:p>
            <a:r>
              <a:rPr lang="en-GB" sz="3600">
                <a:solidFill>
                  <a:srgbClr val="000000"/>
                </a:solidFill>
                <a:latin typeface="Century Gothic"/>
              </a:rPr>
              <a:t>BUCS Clubs Criteria </a:t>
            </a:r>
          </a:p>
        </p:txBody>
      </p:sp>
    </p:spTree>
    <p:extLst>
      <p:ext uri="{BB962C8B-B14F-4D97-AF65-F5344CB8AC3E}">
        <p14:creationId xmlns:p14="http://schemas.microsoft.com/office/powerpoint/2010/main" val="285826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4" name="TextBox 4"/>
          <p:cNvSpPr txBox="1"/>
          <p:nvPr/>
        </p:nvSpPr>
        <p:spPr>
          <a:xfrm>
            <a:off x="2061104" y="2064435"/>
            <a:ext cx="14802229" cy="3963714"/>
          </a:xfrm>
          <a:prstGeom prst="rect">
            <a:avLst/>
          </a:prstGeom>
          <a:solidFill>
            <a:schemeClr val="bg1"/>
          </a:solidFill>
        </p:spPr>
        <p:txBody>
          <a:bodyPr wrap="square" lIns="0" tIns="0" rIns="0" bIns="0" rtlCol="0" anchor="t">
            <a:spAutoFit/>
          </a:bodyPr>
          <a:lstStyle/>
          <a:p>
            <a:pPr marL="1123315" lvl="1" indent="-561340" algn="ctr">
              <a:lnSpc>
                <a:spcPts val="7285"/>
              </a:lnSpc>
              <a:buFont typeface="Arial"/>
              <a:buChar char="•"/>
            </a:pPr>
            <a:endParaRPr lang="en-US" sz="2800">
              <a:solidFill>
                <a:srgbClr val="000000"/>
              </a:solidFill>
              <a:latin typeface="Century Gothic"/>
            </a:endParaRPr>
          </a:p>
          <a:p>
            <a:pPr marL="1123315" lvl="1" indent="-561340" algn="ctr">
              <a:lnSpc>
                <a:spcPts val="7284"/>
              </a:lnSpc>
              <a:buFont typeface="Arial"/>
              <a:buChar char="•"/>
            </a:pPr>
            <a:endParaRPr lang="en-US" sz="2800">
              <a:solidFill>
                <a:srgbClr val="000000"/>
              </a:solidFill>
              <a:latin typeface="Century Gothic"/>
            </a:endParaRPr>
          </a:p>
          <a:p>
            <a:pPr marL="1123315" lvl="1" indent="-561340" algn="ctr">
              <a:buFont typeface="Arial"/>
              <a:buChar char="•"/>
            </a:pPr>
            <a:endParaRPr lang="en-US" sz="2000">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a:p>
            <a:pPr marL="1123315" lvl="1" indent="-561340">
              <a:lnSpc>
                <a:spcPts val="7284"/>
              </a:lnSpc>
              <a:buFont typeface="Arial"/>
              <a:buChar char="•"/>
            </a:pPr>
            <a:endParaRPr lang="en-US" sz="5200" b="1">
              <a:solidFill>
                <a:srgbClr val="000000"/>
              </a:solidFill>
              <a:latin typeface="Century Gothic" panose="020B0502020202020204" pitchFamily="34" charset="0"/>
            </a:endParaRPr>
          </a:p>
        </p:txBody>
      </p:sp>
      <p:sp>
        <p:nvSpPr>
          <p:cNvPr id="5" name="TextBox 5"/>
          <p:cNvSpPr txBox="1"/>
          <p:nvPr/>
        </p:nvSpPr>
        <p:spPr>
          <a:xfrm>
            <a:off x="2560279" y="515937"/>
            <a:ext cx="13798621" cy="1208408"/>
          </a:xfrm>
          <a:prstGeom prst="rect">
            <a:avLst/>
          </a:prstGeom>
        </p:spPr>
        <p:txBody>
          <a:bodyPr wrap="square" lIns="0" tIns="0" rIns="0" bIns="0" rtlCol="0" anchor="t">
            <a:spAutoFit/>
          </a:bodyPr>
          <a:lstStyle/>
          <a:p>
            <a:pPr algn="just">
              <a:lnSpc>
                <a:spcPts val="10860"/>
              </a:lnSpc>
            </a:pPr>
            <a:r>
              <a:rPr lang="en-US" sz="6000">
                <a:solidFill>
                  <a:srgbClr val="000000"/>
                </a:solidFill>
                <a:latin typeface="esu v2"/>
              </a:rPr>
              <a:t>Section 1 – committee members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63847" y="80381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34619" y="258071"/>
            <a:ext cx="1912638" cy="1814334"/>
          </a:xfrm>
          <a:prstGeom prst="rect">
            <a:avLst/>
          </a:prstGeom>
        </p:spPr>
      </p:pic>
      <p:graphicFrame>
        <p:nvGraphicFramePr>
          <p:cNvPr id="17" name="Table 16">
            <a:extLst>
              <a:ext uri="{FF2B5EF4-FFF2-40B4-BE49-F238E27FC236}">
                <a16:creationId xmlns:a16="http://schemas.microsoft.com/office/drawing/2014/main" id="{3CFF5529-F81A-1CE2-7D7F-8E0220E50A7A}"/>
              </a:ext>
            </a:extLst>
          </p:cNvPr>
          <p:cNvGraphicFramePr>
            <a:graphicFrameLocks noGrp="1"/>
          </p:cNvGraphicFramePr>
          <p:nvPr>
            <p:extLst>
              <p:ext uri="{D42A27DB-BD31-4B8C-83A1-F6EECF244321}">
                <p14:modId xmlns:p14="http://schemas.microsoft.com/office/powerpoint/2010/main" val="3035410644"/>
              </p:ext>
            </p:extLst>
          </p:nvPr>
        </p:nvGraphicFramePr>
        <p:xfrm>
          <a:off x="9459310" y="8808982"/>
          <a:ext cx="6740946" cy="1484496"/>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532086">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graphicFrame>
        <p:nvGraphicFramePr>
          <p:cNvPr id="15" name="Table 14">
            <a:extLst>
              <a:ext uri="{FF2B5EF4-FFF2-40B4-BE49-F238E27FC236}">
                <a16:creationId xmlns:a16="http://schemas.microsoft.com/office/drawing/2014/main" id="{AD70FEB9-AA1C-88DE-F82D-B35E3F217F18}"/>
              </a:ext>
            </a:extLst>
          </p:cNvPr>
          <p:cNvGraphicFramePr>
            <a:graphicFrameLocks noGrp="1"/>
          </p:cNvGraphicFramePr>
          <p:nvPr>
            <p:extLst>
              <p:ext uri="{D42A27DB-BD31-4B8C-83A1-F6EECF244321}">
                <p14:modId xmlns:p14="http://schemas.microsoft.com/office/powerpoint/2010/main" val="2736940924"/>
              </p:ext>
            </p:extLst>
          </p:nvPr>
        </p:nvGraphicFramePr>
        <p:xfrm>
          <a:off x="2243137" y="2075136"/>
          <a:ext cx="13794316" cy="6736143"/>
        </p:xfrm>
        <a:graphic>
          <a:graphicData uri="http://schemas.openxmlformats.org/drawingml/2006/table">
            <a:tbl>
              <a:tblPr firstRow="1" bandRow="1">
                <a:tableStyleId>{5940675A-B579-460E-94D1-54222C63F5DA}</a:tableStyleId>
              </a:tblPr>
              <a:tblGrid>
                <a:gridCol w="3448579">
                  <a:extLst>
                    <a:ext uri="{9D8B030D-6E8A-4147-A177-3AD203B41FA5}">
                      <a16:colId xmlns:a16="http://schemas.microsoft.com/office/drawing/2014/main" val="1968880707"/>
                    </a:ext>
                  </a:extLst>
                </a:gridCol>
                <a:gridCol w="3448579">
                  <a:extLst>
                    <a:ext uri="{9D8B030D-6E8A-4147-A177-3AD203B41FA5}">
                      <a16:colId xmlns:a16="http://schemas.microsoft.com/office/drawing/2014/main" val="2661600914"/>
                    </a:ext>
                  </a:extLst>
                </a:gridCol>
                <a:gridCol w="3448579">
                  <a:extLst>
                    <a:ext uri="{9D8B030D-6E8A-4147-A177-3AD203B41FA5}">
                      <a16:colId xmlns:a16="http://schemas.microsoft.com/office/drawing/2014/main" val="497151032"/>
                    </a:ext>
                  </a:extLst>
                </a:gridCol>
                <a:gridCol w="3448579">
                  <a:extLst>
                    <a:ext uri="{9D8B030D-6E8A-4147-A177-3AD203B41FA5}">
                      <a16:colId xmlns:a16="http://schemas.microsoft.com/office/drawing/2014/main" val="765561661"/>
                    </a:ext>
                  </a:extLst>
                </a:gridCol>
              </a:tblGrid>
              <a:tr h="600373">
                <a:tc gridSpan="4">
                  <a:txBody>
                    <a:bodyPr/>
                    <a:lstStyle/>
                    <a:p>
                      <a:pPr algn="ctr"/>
                      <a:r>
                        <a:rPr lang="en-GB" sz="3200" b="1" u="none">
                          <a:latin typeface="Century Gothic"/>
                        </a:rPr>
                        <a:t>Section 1 – Committee Members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750467">
                <a:tc>
                  <a:txBody>
                    <a:bodyPr/>
                    <a:lstStyle/>
                    <a:p>
                      <a:pPr algn="ctr"/>
                      <a:r>
                        <a:rPr lang="en-GB" sz="2400" b="1">
                          <a:latin typeface="Century Gothic"/>
                        </a:rPr>
                        <a:t>STANDARD </a:t>
                      </a:r>
                    </a:p>
                  </a:txBody>
                  <a:tcPr/>
                </a:tc>
                <a:tc>
                  <a:txBody>
                    <a:bodyPr/>
                    <a:lstStyle/>
                    <a:p>
                      <a:pPr algn="ctr"/>
                      <a:r>
                        <a:rPr lang="en-GB" sz="2400" b="1">
                          <a:latin typeface="Century Gothic"/>
                        </a:rPr>
                        <a:t>Required Positions </a:t>
                      </a:r>
                    </a:p>
                  </a:txBody>
                  <a:tcPr/>
                </a:tc>
                <a:tc>
                  <a:txBody>
                    <a:bodyPr/>
                    <a:lstStyle/>
                    <a:p>
                      <a:pPr algn="ctr"/>
                      <a:r>
                        <a:rPr lang="en-GB" sz="2400" b="1">
                          <a:latin typeface="Century Gothic"/>
                        </a:rPr>
                        <a:t>Name of the individual who holds this position </a:t>
                      </a:r>
                    </a:p>
                  </a:txBody>
                  <a:tcPr/>
                </a:tc>
                <a:tc>
                  <a:txBody>
                    <a:bodyPr/>
                    <a:lstStyle/>
                    <a:p>
                      <a:pPr algn="ctr"/>
                      <a:r>
                        <a:rPr lang="en-GB" sz="2400" b="1">
                          <a:latin typeface="Century Gothic"/>
                        </a:rPr>
                        <a:t>Email of the individual </a:t>
                      </a:r>
                    </a:p>
                  </a:txBody>
                  <a:tcPr/>
                </a:tc>
                <a:extLst>
                  <a:ext uri="{0D108BD9-81ED-4DB2-BD59-A6C34878D82A}">
                    <a16:rowId xmlns:a16="http://schemas.microsoft.com/office/drawing/2014/main" val="1986402513"/>
                  </a:ext>
                </a:extLst>
              </a:tr>
              <a:tr h="390242">
                <a:tc rowSpan="4">
                  <a:txBody>
                    <a:bodyPr/>
                    <a:lstStyle/>
                    <a:p>
                      <a:pPr algn="ctr"/>
                      <a:r>
                        <a:rPr lang="en-GB" sz="2800" b="1">
                          <a:latin typeface="Century Gothic"/>
                        </a:rPr>
                        <a:t>Bronze </a:t>
                      </a:r>
                    </a:p>
                  </a:txBody>
                  <a:tcPr>
                    <a:solidFill>
                      <a:srgbClr val="C16D00"/>
                    </a:solidFill>
                  </a:tcPr>
                </a:tc>
                <a:tc>
                  <a:txBody>
                    <a:bodyPr/>
                    <a:lstStyle/>
                    <a:p>
                      <a:pPr algn="ctr"/>
                      <a:r>
                        <a:rPr lang="en-GB" sz="2000">
                          <a:latin typeface="Century Gothic"/>
                        </a:rPr>
                        <a:t>President </a:t>
                      </a:r>
                    </a:p>
                  </a:txBody>
                  <a:tcPr/>
                </a:tc>
                <a:tc>
                  <a:txBody>
                    <a:bodyPr/>
                    <a:lstStyle/>
                    <a:p>
                      <a:r>
                        <a:rPr lang="en-GB" sz="2000" dirty="0">
                          <a:latin typeface="Century Gothic"/>
                        </a:rPr>
                        <a:t>1 </a:t>
                      </a:r>
                    </a:p>
                  </a:txBody>
                  <a:tcPr/>
                </a:tc>
                <a:tc>
                  <a:txBody>
                    <a:bodyPr/>
                    <a:lstStyle/>
                    <a:p>
                      <a:endParaRPr lang="en-GB" sz="2000">
                        <a:latin typeface="Century Gothic"/>
                      </a:endParaRPr>
                    </a:p>
                  </a:txBody>
                  <a:tcPr/>
                </a:tc>
                <a:extLst>
                  <a:ext uri="{0D108BD9-81ED-4DB2-BD59-A6C34878D82A}">
                    <a16:rowId xmlns:a16="http://schemas.microsoft.com/office/drawing/2014/main" val="269659494"/>
                  </a:ext>
                </a:extLst>
              </a:tr>
              <a:tr h="390242">
                <a:tc vMerge="1">
                  <a:txBody>
                    <a:bodyPr/>
                    <a:lstStyle/>
                    <a:p>
                      <a:pPr algn="ctr"/>
                      <a:endParaRPr lang="en-GB" sz="2400" b="1">
                        <a:latin typeface="Century Gothic"/>
                      </a:endParaRPr>
                    </a:p>
                  </a:txBody>
                  <a:tcPr>
                    <a:solidFill>
                      <a:srgbClr val="C16D00"/>
                    </a:solidFill>
                  </a:tcPr>
                </a:tc>
                <a:tc>
                  <a:txBody>
                    <a:bodyPr/>
                    <a:lstStyle/>
                    <a:p>
                      <a:pPr lvl="0" algn="ctr">
                        <a:buNone/>
                      </a:pPr>
                      <a:r>
                        <a:rPr lang="en-GB" sz="2000">
                          <a:latin typeface="Century Gothic"/>
                        </a:rPr>
                        <a:t>Vice-President</a:t>
                      </a:r>
                    </a:p>
                  </a:txBody>
                  <a:tcPr/>
                </a:tc>
                <a:tc>
                  <a:txBody>
                    <a:bodyPr/>
                    <a:lstStyle/>
                    <a:p>
                      <a:pPr lvl="0">
                        <a:buNone/>
                      </a:pPr>
                      <a:r>
                        <a:rPr lang="en-GB" sz="2000" dirty="0">
                          <a:latin typeface="Century Gothic"/>
                        </a:rPr>
                        <a:t>2 </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4078355167"/>
                  </a:ext>
                </a:extLst>
              </a:tr>
              <a:tr h="390242">
                <a:tc vMerge="1">
                  <a:txBody>
                    <a:bodyPr/>
                    <a:lstStyle/>
                    <a:p>
                      <a:pPr algn="ctr"/>
                      <a:endParaRPr lang="en-GB" sz="2400" b="1">
                        <a:latin typeface="Century Gothic"/>
                      </a:endParaRPr>
                    </a:p>
                  </a:txBody>
                  <a:tcPr>
                    <a:solidFill>
                      <a:srgbClr val="C16D00"/>
                    </a:solidFill>
                  </a:tcPr>
                </a:tc>
                <a:tc>
                  <a:txBody>
                    <a:bodyPr/>
                    <a:lstStyle/>
                    <a:p>
                      <a:pPr lvl="0" algn="ctr">
                        <a:buNone/>
                      </a:pPr>
                      <a:r>
                        <a:rPr lang="en-GB" sz="2000">
                          <a:latin typeface="Century Gothic"/>
                        </a:rPr>
                        <a:t>Treasurer</a:t>
                      </a:r>
                    </a:p>
                  </a:txBody>
                  <a:tcPr/>
                </a:tc>
                <a:tc>
                  <a:txBody>
                    <a:bodyPr/>
                    <a:lstStyle/>
                    <a:p>
                      <a:pPr lvl="0">
                        <a:buNone/>
                      </a:pPr>
                      <a:r>
                        <a:rPr lang="en-GB" sz="2000" dirty="0">
                          <a:latin typeface="Century Gothic"/>
                        </a:rPr>
                        <a:t>3 </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2017728955"/>
                  </a:ext>
                </a:extLst>
              </a:tr>
              <a:tr h="390242">
                <a:tc vMerge="1">
                  <a:txBody>
                    <a:bodyPr/>
                    <a:lstStyle/>
                    <a:p>
                      <a:pPr algn="ctr"/>
                      <a:endParaRPr lang="en-GB" sz="2400" b="1">
                        <a:latin typeface="Century Gothic"/>
                      </a:endParaRPr>
                    </a:p>
                  </a:txBody>
                  <a:tcPr>
                    <a:solidFill>
                      <a:srgbClr val="C16D00"/>
                    </a:solidFill>
                  </a:tcPr>
                </a:tc>
                <a:tc>
                  <a:txBody>
                    <a:bodyPr/>
                    <a:lstStyle/>
                    <a:p>
                      <a:pPr lvl="0" algn="ctr">
                        <a:buNone/>
                      </a:pPr>
                      <a:r>
                        <a:rPr lang="en-GB" sz="2000">
                          <a:latin typeface="Century Gothic"/>
                        </a:rPr>
                        <a:t>Welfare Officer</a:t>
                      </a:r>
                    </a:p>
                  </a:txBody>
                  <a:tcPr/>
                </a:tc>
                <a:tc>
                  <a:txBody>
                    <a:bodyPr/>
                    <a:lstStyle/>
                    <a:p>
                      <a:pPr lvl="0">
                        <a:buNone/>
                      </a:pPr>
                      <a:r>
                        <a:rPr lang="en-GB" sz="2000" dirty="0">
                          <a:latin typeface="Century Gothic"/>
                        </a:rPr>
                        <a:t>4 </a:t>
                      </a:r>
                    </a:p>
                  </a:txBody>
                  <a:tcPr/>
                </a:tc>
                <a:tc>
                  <a:txBody>
                    <a:bodyPr/>
                    <a:lstStyle/>
                    <a:p>
                      <a:pPr lvl="0">
                        <a:buNone/>
                      </a:pPr>
                      <a:endParaRPr lang="en-GB" sz="2000">
                        <a:latin typeface="Century Gothic"/>
                      </a:endParaRPr>
                    </a:p>
                  </a:txBody>
                  <a:tcPr/>
                </a:tc>
                <a:extLst>
                  <a:ext uri="{0D108BD9-81ED-4DB2-BD59-A6C34878D82A}">
                    <a16:rowId xmlns:a16="http://schemas.microsoft.com/office/drawing/2014/main" val="807970579"/>
                  </a:ext>
                </a:extLst>
              </a:tr>
              <a:tr h="750467">
                <a:tc rowSpan="2">
                  <a:txBody>
                    <a:bodyPr/>
                    <a:lstStyle/>
                    <a:p>
                      <a:pPr algn="ctr"/>
                      <a:r>
                        <a:rPr lang="en-GB" sz="2800" b="1">
                          <a:latin typeface="Century Gothic"/>
                        </a:rPr>
                        <a:t>Silver </a:t>
                      </a:r>
                    </a:p>
                  </a:txBody>
                  <a:tcPr>
                    <a:solidFill>
                      <a:srgbClr val="D9D9D9"/>
                    </a:solidFill>
                  </a:tcPr>
                </a:tc>
                <a:tc rowSpan="2">
                  <a:txBody>
                    <a:bodyPr/>
                    <a:lstStyle/>
                    <a:p>
                      <a:pPr algn="ctr"/>
                      <a:r>
                        <a:rPr lang="en-GB" sz="2000">
                          <a:latin typeface="Century Gothic"/>
                        </a:rPr>
                        <a:t> + Any two additional committee roles, please include these roles next to the individual's name. </a:t>
                      </a:r>
                    </a:p>
                  </a:txBody>
                  <a:tcPr/>
                </a:tc>
                <a:tc>
                  <a:txBody>
                    <a:bodyPr/>
                    <a:lstStyle/>
                    <a:p>
                      <a:r>
                        <a:rPr lang="en-GB" sz="2000" dirty="0">
                          <a:latin typeface="Century Gothic"/>
                        </a:rPr>
                        <a:t>5 </a:t>
                      </a:r>
                    </a:p>
                  </a:txBody>
                  <a:tcPr/>
                </a:tc>
                <a:tc>
                  <a:txBody>
                    <a:bodyPr/>
                    <a:lstStyle/>
                    <a:p>
                      <a:endParaRPr lang="en-GB" sz="2000">
                        <a:latin typeface="Century Gothic"/>
                      </a:endParaRPr>
                    </a:p>
                  </a:txBody>
                  <a:tcPr/>
                </a:tc>
                <a:extLst>
                  <a:ext uri="{0D108BD9-81ED-4DB2-BD59-A6C34878D82A}">
                    <a16:rowId xmlns:a16="http://schemas.microsoft.com/office/drawing/2014/main" val="2253654000"/>
                  </a:ext>
                </a:extLst>
              </a:tr>
              <a:tr h="750467">
                <a:tc vMerge="1">
                  <a:txBody>
                    <a:bodyPr/>
                    <a:lstStyle/>
                    <a:p>
                      <a:pPr algn="ctr"/>
                      <a:endParaRPr lang="en-GB" sz="2400" b="1">
                        <a:latin typeface="Century Gothic"/>
                      </a:endParaRPr>
                    </a:p>
                  </a:txBody>
                  <a:tcPr>
                    <a:solidFill>
                      <a:srgbClr val="D9D9D9"/>
                    </a:solidFill>
                  </a:tcPr>
                </a:tc>
                <a:tc vMerge="1">
                  <a:txBody>
                    <a:bodyPr/>
                    <a:lstStyle/>
                    <a:p>
                      <a:pPr algn="ctr"/>
                      <a:endParaRPr lang="en-GB">
                        <a:latin typeface="Century Gothic"/>
                      </a:endParaRPr>
                    </a:p>
                  </a:txBody>
                  <a:tcPr/>
                </a:tc>
                <a:tc>
                  <a:txBody>
                    <a:bodyPr/>
                    <a:lstStyle/>
                    <a:p>
                      <a:pPr lvl="0">
                        <a:buNone/>
                      </a:pPr>
                      <a:r>
                        <a:rPr lang="en-GB" sz="2000" dirty="0">
                          <a:latin typeface="Century Gothic"/>
                        </a:rPr>
                        <a:t>6 </a:t>
                      </a:r>
                    </a:p>
                  </a:txBody>
                  <a:tcPr/>
                </a:tc>
                <a:tc>
                  <a:txBody>
                    <a:bodyPr/>
                    <a:lstStyle/>
                    <a:p>
                      <a:pPr lvl="0">
                        <a:buNone/>
                      </a:pPr>
                      <a:endParaRPr lang="en-GB" sz="2000">
                        <a:latin typeface="Century Gothic"/>
                      </a:endParaRPr>
                    </a:p>
                  </a:txBody>
                  <a:tcPr/>
                </a:tc>
                <a:extLst>
                  <a:ext uri="{0D108BD9-81ED-4DB2-BD59-A6C34878D82A}">
                    <a16:rowId xmlns:a16="http://schemas.microsoft.com/office/drawing/2014/main" val="3018492121"/>
                  </a:ext>
                </a:extLst>
              </a:tr>
              <a:tr h="930578">
                <a:tc rowSpan="2">
                  <a:txBody>
                    <a:bodyPr/>
                    <a:lstStyle/>
                    <a:p>
                      <a:pPr algn="ctr"/>
                      <a:r>
                        <a:rPr lang="en-GB" sz="2800" b="1">
                          <a:latin typeface="Century Gothic"/>
                        </a:rPr>
                        <a:t>Gold </a:t>
                      </a:r>
                    </a:p>
                  </a:txBody>
                  <a:tcPr>
                    <a:solidFill>
                      <a:srgbClr val="FDB300"/>
                    </a:solidFill>
                  </a:tcPr>
                </a:tc>
                <a:tc rowSpan="2">
                  <a:txBody>
                    <a:bodyPr/>
                    <a:lstStyle/>
                    <a:p>
                      <a:pPr lvl="0" algn="ctr">
                        <a:buNone/>
                      </a:pPr>
                      <a:r>
                        <a:rPr lang="en-GB" sz="2000" b="0" i="0" u="none" strike="noStrike" noProof="0">
                          <a:solidFill>
                            <a:srgbClr val="000000"/>
                          </a:solidFill>
                          <a:latin typeface="Century Gothic"/>
                        </a:rPr>
                        <a:t>+ Any two additional committee roles, please include these roles next to the individual's name.</a:t>
                      </a:r>
                      <a:endParaRPr lang="en-GB" sz="2000">
                        <a:latin typeface="Century Gothic"/>
                      </a:endParaRPr>
                    </a:p>
                  </a:txBody>
                  <a:tcPr/>
                </a:tc>
                <a:tc>
                  <a:txBody>
                    <a:bodyPr/>
                    <a:lstStyle/>
                    <a:p>
                      <a:r>
                        <a:rPr lang="en-GB" sz="2000" dirty="0">
                          <a:latin typeface="Century Gothic"/>
                        </a:rPr>
                        <a:t>7 </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2316277842"/>
                  </a:ext>
                </a:extLst>
              </a:tr>
              <a:tr h="930578">
                <a:tc vMerge="1">
                  <a:txBody>
                    <a:bodyPr/>
                    <a:lstStyle/>
                    <a:p>
                      <a:pPr algn="ctr"/>
                      <a:endParaRPr lang="en-GB" sz="2400" b="1">
                        <a:latin typeface="Century Gothic"/>
                      </a:endParaRPr>
                    </a:p>
                  </a:txBody>
                  <a:tcPr>
                    <a:solidFill>
                      <a:srgbClr val="FDB300"/>
                    </a:solidFill>
                  </a:tcPr>
                </a:tc>
                <a:tc vMerge="1">
                  <a:txBody>
                    <a:bodyPr/>
                    <a:lstStyle/>
                    <a:p>
                      <a:pPr lvl="0" algn="ctr">
                        <a:buNone/>
                      </a:pPr>
                      <a:endParaRPr lang="en-GB">
                        <a:latin typeface="Century Gothic"/>
                      </a:endParaRPr>
                    </a:p>
                  </a:txBody>
                  <a:tcPr/>
                </a:tc>
                <a:tc>
                  <a:txBody>
                    <a:bodyPr/>
                    <a:lstStyle/>
                    <a:p>
                      <a:pPr lvl="0">
                        <a:buNone/>
                      </a:pPr>
                      <a:r>
                        <a:rPr lang="en-GB" sz="2000" dirty="0">
                          <a:latin typeface="Century Gothic"/>
                        </a:rPr>
                        <a:t>8 </a:t>
                      </a:r>
                    </a:p>
                  </a:txBody>
                  <a:tcPr/>
                </a:tc>
                <a:tc>
                  <a:txBody>
                    <a:bodyPr/>
                    <a:lstStyle/>
                    <a:p>
                      <a:pPr lvl="0">
                        <a:buNone/>
                      </a:pPr>
                      <a:endParaRPr lang="en-GB" sz="2000" dirty="0">
                        <a:latin typeface="Century Gothic"/>
                      </a:endParaRPr>
                    </a:p>
                  </a:txBody>
                  <a:tcPr/>
                </a:tc>
                <a:extLst>
                  <a:ext uri="{0D108BD9-81ED-4DB2-BD59-A6C34878D82A}">
                    <a16:rowId xmlns:a16="http://schemas.microsoft.com/office/drawing/2014/main" val="3101241923"/>
                  </a:ext>
                </a:extLst>
              </a:tr>
            </a:tbl>
          </a:graphicData>
        </a:graphic>
      </p:graphicFrame>
    </p:spTree>
    <p:extLst>
      <p:ext uri="{BB962C8B-B14F-4D97-AF65-F5344CB8AC3E}">
        <p14:creationId xmlns:p14="http://schemas.microsoft.com/office/powerpoint/2010/main" val="3824339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208408"/>
          </a:xfrm>
          <a:prstGeom prst="rect">
            <a:avLst/>
          </a:prstGeom>
        </p:spPr>
        <p:txBody>
          <a:bodyPr wrap="square" lIns="0" tIns="0" rIns="0" bIns="0" rtlCol="0" anchor="t">
            <a:spAutoFit/>
          </a:bodyPr>
          <a:lstStyle/>
          <a:p>
            <a:pPr algn="just">
              <a:lnSpc>
                <a:spcPts val="10860"/>
              </a:lnSpc>
            </a:pPr>
            <a:r>
              <a:rPr lang="en-US" sz="6000">
                <a:solidFill>
                  <a:srgbClr val="000000"/>
                </a:solidFill>
                <a:latin typeface="esu v2"/>
              </a:rPr>
              <a:t>Section 2 – volunteering  </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349559" y="8050418"/>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42502" y="297485"/>
            <a:ext cx="1912638" cy="1814334"/>
          </a:xfrm>
          <a:prstGeom prst="rect">
            <a:avLst/>
          </a:prstGeom>
        </p:spPr>
      </p:pic>
      <p:graphicFrame>
        <p:nvGraphicFramePr>
          <p:cNvPr id="4" name="Table 3">
            <a:extLst>
              <a:ext uri="{FF2B5EF4-FFF2-40B4-BE49-F238E27FC236}">
                <a16:creationId xmlns:a16="http://schemas.microsoft.com/office/drawing/2014/main" id="{E2CB9AC0-9266-E4B4-E3D1-3B85789FA464}"/>
              </a:ext>
            </a:extLst>
          </p:cNvPr>
          <p:cNvGraphicFramePr>
            <a:graphicFrameLocks noGrp="1"/>
          </p:cNvGraphicFramePr>
          <p:nvPr>
            <p:extLst>
              <p:ext uri="{D42A27DB-BD31-4B8C-83A1-F6EECF244321}">
                <p14:modId xmlns:p14="http://schemas.microsoft.com/office/powerpoint/2010/main" val="4281266787"/>
              </p:ext>
            </p:extLst>
          </p:nvPr>
        </p:nvGraphicFramePr>
        <p:xfrm>
          <a:off x="2243137" y="2114550"/>
          <a:ext cx="13794316" cy="6346391"/>
        </p:xfrm>
        <a:graphic>
          <a:graphicData uri="http://schemas.openxmlformats.org/drawingml/2006/table">
            <a:tbl>
              <a:tblPr firstRow="1" bandRow="1">
                <a:tableStyleId>{5940675A-B579-460E-94D1-54222C63F5DA}</a:tableStyleId>
              </a:tblPr>
              <a:tblGrid>
                <a:gridCol w="3448579">
                  <a:extLst>
                    <a:ext uri="{9D8B030D-6E8A-4147-A177-3AD203B41FA5}">
                      <a16:colId xmlns:a16="http://schemas.microsoft.com/office/drawing/2014/main" val="1968880707"/>
                    </a:ext>
                  </a:extLst>
                </a:gridCol>
                <a:gridCol w="3448579">
                  <a:extLst>
                    <a:ext uri="{9D8B030D-6E8A-4147-A177-3AD203B41FA5}">
                      <a16:colId xmlns:a16="http://schemas.microsoft.com/office/drawing/2014/main" val="2661600914"/>
                    </a:ext>
                  </a:extLst>
                </a:gridCol>
                <a:gridCol w="3448579">
                  <a:extLst>
                    <a:ext uri="{9D8B030D-6E8A-4147-A177-3AD203B41FA5}">
                      <a16:colId xmlns:a16="http://schemas.microsoft.com/office/drawing/2014/main" val="497151032"/>
                    </a:ext>
                  </a:extLst>
                </a:gridCol>
                <a:gridCol w="3448579">
                  <a:extLst>
                    <a:ext uri="{9D8B030D-6E8A-4147-A177-3AD203B41FA5}">
                      <a16:colId xmlns:a16="http://schemas.microsoft.com/office/drawing/2014/main" val="765561661"/>
                    </a:ext>
                  </a:extLst>
                </a:gridCol>
              </a:tblGrid>
              <a:tr h="600373">
                <a:tc gridSpan="4">
                  <a:txBody>
                    <a:bodyPr/>
                    <a:lstStyle/>
                    <a:p>
                      <a:pPr algn="ctr"/>
                      <a:r>
                        <a:rPr lang="en-GB" sz="3200" b="1" u="none">
                          <a:latin typeface="Century Gothic"/>
                        </a:rPr>
                        <a:t>Section 2 – Event Volunteering </a:t>
                      </a:r>
                    </a:p>
                  </a:txBody>
                  <a:tcPr>
                    <a:solidFill>
                      <a:schemeClr val="bg1">
                        <a:lumMod val="65000"/>
                      </a:schemeClr>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3236809575"/>
                  </a:ext>
                </a:extLst>
              </a:tr>
              <a:tr h="750467">
                <a:tc>
                  <a:txBody>
                    <a:bodyPr/>
                    <a:lstStyle/>
                    <a:p>
                      <a:pPr algn="ctr"/>
                      <a:r>
                        <a:rPr lang="en-GB" sz="2400" b="1">
                          <a:latin typeface="Century Gothic"/>
                        </a:rPr>
                        <a:t>STANDARD </a:t>
                      </a:r>
                    </a:p>
                  </a:txBody>
                  <a:tcPr/>
                </a:tc>
                <a:tc>
                  <a:txBody>
                    <a:bodyPr/>
                    <a:lstStyle/>
                    <a:p>
                      <a:pPr algn="ctr"/>
                      <a:r>
                        <a:rPr lang="en-GB" sz="2400" b="1">
                          <a:latin typeface="Century Gothic"/>
                        </a:rPr>
                        <a:t>Required Events</a:t>
                      </a:r>
                    </a:p>
                  </a:txBody>
                  <a:tcPr/>
                </a:tc>
                <a:tc>
                  <a:txBody>
                    <a:bodyPr/>
                    <a:lstStyle/>
                    <a:p>
                      <a:pPr algn="ctr"/>
                      <a:r>
                        <a:rPr lang="en-GB" sz="2400" b="1">
                          <a:latin typeface="Century Gothic"/>
                        </a:rPr>
                        <a:t>Name of Event</a:t>
                      </a:r>
                    </a:p>
                  </a:txBody>
                  <a:tcPr/>
                </a:tc>
                <a:tc>
                  <a:txBody>
                    <a:bodyPr/>
                    <a:lstStyle/>
                    <a:p>
                      <a:pPr algn="ctr"/>
                      <a:r>
                        <a:rPr lang="en-GB" sz="2400" b="1">
                          <a:latin typeface="Century Gothic"/>
                        </a:rPr>
                        <a:t>Club volunteers at event*</a:t>
                      </a:r>
                    </a:p>
                  </a:txBody>
                  <a:tcPr/>
                </a:tc>
                <a:extLst>
                  <a:ext uri="{0D108BD9-81ED-4DB2-BD59-A6C34878D82A}">
                    <a16:rowId xmlns:a16="http://schemas.microsoft.com/office/drawing/2014/main" val="1986402513"/>
                  </a:ext>
                </a:extLst>
              </a:tr>
              <a:tr h="780484">
                <a:tc rowSpan="2">
                  <a:txBody>
                    <a:bodyPr/>
                    <a:lstStyle/>
                    <a:p>
                      <a:pPr algn="ctr"/>
                      <a:r>
                        <a:rPr lang="en-GB" sz="2800" b="1">
                          <a:latin typeface="Century Gothic"/>
                        </a:rPr>
                        <a:t>Bronze </a:t>
                      </a:r>
                    </a:p>
                  </a:txBody>
                  <a:tcPr>
                    <a:solidFill>
                      <a:srgbClr val="C16D00"/>
                    </a:solidFill>
                  </a:tcPr>
                </a:tc>
                <a:tc rowSpan="2">
                  <a:txBody>
                    <a:bodyPr/>
                    <a:lstStyle/>
                    <a:p>
                      <a:pPr algn="ctr"/>
                      <a:r>
                        <a:rPr lang="en-GB" sz="2000">
                          <a:latin typeface="Century Gothic"/>
                        </a:rPr>
                        <a:t>2</a:t>
                      </a:r>
                    </a:p>
                  </a:txBody>
                  <a:tcPr/>
                </a:tc>
                <a:tc>
                  <a:txBody>
                    <a:bodyPr/>
                    <a:lstStyle/>
                    <a:p>
                      <a:r>
                        <a:rPr lang="en-GB" sz="2000">
                          <a:latin typeface="Century Gothic"/>
                        </a:rPr>
                        <a:t>1</a:t>
                      </a:r>
                    </a:p>
                  </a:txBody>
                  <a:tcPr/>
                </a:tc>
                <a:tc>
                  <a:txBody>
                    <a:bodyPr/>
                    <a:lstStyle/>
                    <a:p>
                      <a:endParaRPr lang="en-GB" sz="2000">
                        <a:latin typeface="Century Gothic"/>
                      </a:endParaRPr>
                    </a:p>
                  </a:txBody>
                  <a:tcPr/>
                </a:tc>
                <a:extLst>
                  <a:ext uri="{0D108BD9-81ED-4DB2-BD59-A6C34878D82A}">
                    <a16:rowId xmlns:a16="http://schemas.microsoft.com/office/drawing/2014/main" val="269659494"/>
                  </a:ext>
                </a:extLst>
              </a:tr>
              <a:tr h="780484">
                <a:tc vMerge="1">
                  <a:txBody>
                    <a:bodyPr/>
                    <a:lstStyle/>
                    <a:p>
                      <a:pPr algn="ctr"/>
                      <a:endParaRPr lang="en-GB" sz="2400" b="1">
                        <a:latin typeface="Century Gothic"/>
                      </a:endParaRPr>
                    </a:p>
                  </a:txBody>
                  <a:tcPr>
                    <a:solidFill>
                      <a:srgbClr val="C16D00"/>
                    </a:solidFill>
                  </a:tcPr>
                </a:tc>
                <a:tc vMerge="1">
                  <a:txBody>
                    <a:bodyPr/>
                    <a:lstStyle/>
                    <a:p>
                      <a:endParaRPr lang="en-GB">
                        <a:latin typeface="Century Gothic"/>
                      </a:endParaRPr>
                    </a:p>
                  </a:txBody>
                  <a:tcPr/>
                </a:tc>
                <a:tc>
                  <a:txBody>
                    <a:bodyPr/>
                    <a:lstStyle/>
                    <a:p>
                      <a:pPr lvl="0">
                        <a:buNone/>
                      </a:pPr>
                      <a:r>
                        <a:rPr lang="en-GB" sz="2000">
                          <a:latin typeface="Century Gothic"/>
                        </a:rPr>
                        <a:t>2</a:t>
                      </a:r>
                    </a:p>
                  </a:txBody>
                  <a:tcPr/>
                </a:tc>
                <a:tc>
                  <a:txBody>
                    <a:bodyPr/>
                    <a:lstStyle/>
                    <a:p>
                      <a:pPr lvl="0">
                        <a:buNone/>
                      </a:pPr>
                      <a:endParaRPr lang="en-GB" sz="2000">
                        <a:latin typeface="Century Gothic"/>
                      </a:endParaRPr>
                    </a:p>
                  </a:txBody>
                  <a:tcPr/>
                </a:tc>
                <a:extLst>
                  <a:ext uri="{0D108BD9-81ED-4DB2-BD59-A6C34878D82A}">
                    <a16:rowId xmlns:a16="http://schemas.microsoft.com/office/drawing/2014/main" val="2017728955"/>
                  </a:ext>
                </a:extLst>
              </a:tr>
              <a:tr h="750467">
                <a:tc rowSpan="2">
                  <a:txBody>
                    <a:bodyPr/>
                    <a:lstStyle/>
                    <a:p>
                      <a:pPr algn="ctr"/>
                      <a:r>
                        <a:rPr lang="en-GB" sz="2800" b="1">
                          <a:latin typeface="Century Gothic"/>
                        </a:rPr>
                        <a:t>Silver </a:t>
                      </a:r>
                    </a:p>
                  </a:txBody>
                  <a:tcPr>
                    <a:solidFill>
                      <a:srgbClr val="D9D9D9"/>
                    </a:solidFill>
                  </a:tcPr>
                </a:tc>
                <a:tc rowSpan="2">
                  <a:txBody>
                    <a:bodyPr/>
                    <a:lstStyle/>
                    <a:p>
                      <a:pPr algn="ctr"/>
                      <a:r>
                        <a:rPr lang="en-GB" sz="2000">
                          <a:latin typeface="Century Gothic"/>
                        </a:rPr>
                        <a:t>4</a:t>
                      </a:r>
                    </a:p>
                  </a:txBody>
                  <a:tcPr/>
                </a:tc>
                <a:tc>
                  <a:txBody>
                    <a:bodyPr/>
                    <a:lstStyle/>
                    <a:p>
                      <a:r>
                        <a:rPr lang="en-GB" sz="2000">
                          <a:latin typeface="Century Gothic"/>
                        </a:rPr>
                        <a:t>3</a:t>
                      </a:r>
                    </a:p>
                  </a:txBody>
                  <a:tcPr/>
                </a:tc>
                <a:tc>
                  <a:txBody>
                    <a:bodyPr/>
                    <a:lstStyle/>
                    <a:p>
                      <a:endParaRPr lang="en-GB" sz="2000">
                        <a:latin typeface="Century Gothic"/>
                      </a:endParaRPr>
                    </a:p>
                  </a:txBody>
                  <a:tcPr/>
                </a:tc>
                <a:extLst>
                  <a:ext uri="{0D108BD9-81ED-4DB2-BD59-A6C34878D82A}">
                    <a16:rowId xmlns:a16="http://schemas.microsoft.com/office/drawing/2014/main" val="2253654000"/>
                  </a:ext>
                </a:extLst>
              </a:tr>
              <a:tr h="750467">
                <a:tc vMerge="1">
                  <a:txBody>
                    <a:bodyPr/>
                    <a:lstStyle/>
                    <a:p>
                      <a:pPr algn="ctr"/>
                      <a:endParaRPr lang="en-GB" sz="2400" b="1">
                        <a:latin typeface="Century Gothic"/>
                      </a:endParaRPr>
                    </a:p>
                  </a:txBody>
                  <a:tcPr>
                    <a:solidFill>
                      <a:srgbClr val="D9D9D9"/>
                    </a:solidFill>
                  </a:tcPr>
                </a:tc>
                <a:tc vMerge="1">
                  <a:txBody>
                    <a:bodyPr/>
                    <a:lstStyle/>
                    <a:p>
                      <a:pPr algn="ctr"/>
                      <a:endParaRPr lang="en-GB">
                        <a:latin typeface="Century Gothic"/>
                      </a:endParaRPr>
                    </a:p>
                  </a:txBody>
                  <a:tcPr/>
                </a:tc>
                <a:tc>
                  <a:txBody>
                    <a:bodyPr/>
                    <a:lstStyle/>
                    <a:p>
                      <a:pPr lvl="0">
                        <a:buNone/>
                      </a:pPr>
                      <a:r>
                        <a:rPr lang="en-GB" sz="2000">
                          <a:latin typeface="Century Gothic"/>
                        </a:rPr>
                        <a:t>4</a:t>
                      </a:r>
                    </a:p>
                  </a:txBody>
                  <a:tcPr/>
                </a:tc>
                <a:tc>
                  <a:txBody>
                    <a:bodyPr/>
                    <a:lstStyle/>
                    <a:p>
                      <a:pPr lvl="0">
                        <a:buNone/>
                      </a:pPr>
                      <a:endParaRPr lang="en-GB" sz="2000">
                        <a:latin typeface="Century Gothic"/>
                      </a:endParaRPr>
                    </a:p>
                  </a:txBody>
                  <a:tcPr/>
                </a:tc>
                <a:extLst>
                  <a:ext uri="{0D108BD9-81ED-4DB2-BD59-A6C34878D82A}">
                    <a16:rowId xmlns:a16="http://schemas.microsoft.com/office/drawing/2014/main" val="3018492121"/>
                  </a:ext>
                </a:extLst>
              </a:tr>
              <a:tr h="1861156">
                <a:tc>
                  <a:txBody>
                    <a:bodyPr/>
                    <a:lstStyle/>
                    <a:p>
                      <a:pPr algn="ctr"/>
                      <a:r>
                        <a:rPr lang="en-GB" sz="2800" b="1">
                          <a:latin typeface="Century Gothic"/>
                        </a:rPr>
                        <a:t>Gold </a:t>
                      </a:r>
                    </a:p>
                  </a:txBody>
                  <a:tcPr>
                    <a:solidFill>
                      <a:srgbClr val="FDB300"/>
                    </a:solidFill>
                  </a:tcPr>
                </a:tc>
                <a:tc>
                  <a:txBody>
                    <a:bodyPr/>
                    <a:lstStyle/>
                    <a:p>
                      <a:pPr lvl="0" algn="ctr">
                        <a:buNone/>
                      </a:pPr>
                      <a:r>
                        <a:rPr lang="en-GB" sz="2000" b="0" i="0" u="none" strike="noStrike" noProof="0">
                          <a:solidFill>
                            <a:srgbClr val="000000"/>
                          </a:solidFill>
                          <a:latin typeface="Century Gothic"/>
                        </a:rPr>
                        <a:t>5</a:t>
                      </a:r>
                    </a:p>
                  </a:txBody>
                  <a:tcPr/>
                </a:tc>
                <a:tc>
                  <a:txBody>
                    <a:bodyPr/>
                    <a:lstStyle/>
                    <a:p>
                      <a:r>
                        <a:rPr lang="en-GB" sz="2000">
                          <a:latin typeface="Century Gothic"/>
                        </a:rPr>
                        <a:t>5</a:t>
                      </a:r>
                    </a:p>
                  </a:txBody>
                  <a:tcPr/>
                </a:tc>
                <a:tc>
                  <a:txBody>
                    <a:bodyPr/>
                    <a:lstStyle/>
                    <a:p>
                      <a:endParaRPr lang="en-GB" sz="2000">
                        <a:latin typeface="Century Gothic"/>
                      </a:endParaRPr>
                    </a:p>
                  </a:txBody>
                  <a:tcPr/>
                </a:tc>
                <a:extLst>
                  <a:ext uri="{0D108BD9-81ED-4DB2-BD59-A6C34878D82A}">
                    <a16:rowId xmlns:a16="http://schemas.microsoft.com/office/drawing/2014/main" val="2316277842"/>
                  </a:ext>
                </a:extLst>
              </a:tr>
            </a:tbl>
          </a:graphicData>
        </a:graphic>
      </p:graphicFrame>
      <p:graphicFrame>
        <p:nvGraphicFramePr>
          <p:cNvPr id="15" name="Table 14">
            <a:extLst>
              <a:ext uri="{FF2B5EF4-FFF2-40B4-BE49-F238E27FC236}">
                <a16:creationId xmlns:a16="http://schemas.microsoft.com/office/drawing/2014/main" id="{4E11DDF9-9F69-7CE3-5CE0-CA8B1C3084E8}"/>
              </a:ext>
            </a:extLst>
          </p:cNvPr>
          <p:cNvGraphicFramePr>
            <a:graphicFrameLocks noGrp="1"/>
          </p:cNvGraphicFramePr>
          <p:nvPr>
            <p:extLst>
              <p:ext uri="{D42A27DB-BD31-4B8C-83A1-F6EECF244321}">
                <p14:modId xmlns:p14="http://schemas.microsoft.com/office/powerpoint/2010/main" val="3448408480"/>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
        <p:nvSpPr>
          <p:cNvPr id="3" name="TextBox 2">
            <a:extLst>
              <a:ext uri="{FF2B5EF4-FFF2-40B4-BE49-F238E27FC236}">
                <a16:creationId xmlns:a16="http://schemas.microsoft.com/office/drawing/2014/main" id="{95CF8452-D99B-DE5B-1488-42D459C65936}"/>
              </a:ext>
            </a:extLst>
          </p:cNvPr>
          <p:cNvSpPr txBox="1"/>
          <p:nvPr/>
        </p:nvSpPr>
        <p:spPr>
          <a:xfrm>
            <a:off x="2285999" y="8752114"/>
            <a:ext cx="610688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Century Gothic"/>
                <a:ea typeface="Calibri"/>
                <a:cs typeface="Calibri"/>
              </a:rPr>
              <a:t>*Please note that you will require at least 3 club members to be at the event for this to count as a club volunteering event.</a:t>
            </a:r>
            <a:endParaRPr lang="en-US" b="1">
              <a:latin typeface="Century Gothic"/>
            </a:endParaRPr>
          </a:p>
        </p:txBody>
      </p:sp>
    </p:spTree>
    <p:extLst>
      <p:ext uri="{BB962C8B-B14F-4D97-AF65-F5344CB8AC3E}">
        <p14:creationId xmlns:p14="http://schemas.microsoft.com/office/powerpoint/2010/main" val="3730162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244969" y="3558"/>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6251024" y="7715401"/>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6022795" y="297485"/>
            <a:ext cx="1912638" cy="1814334"/>
          </a:xfrm>
          <a:prstGeom prst="rect">
            <a:avLst/>
          </a:prstGeom>
        </p:spPr>
      </p:pic>
      <p:graphicFrame>
        <p:nvGraphicFramePr>
          <p:cNvPr id="4" name="Table 3">
            <a:extLst>
              <a:ext uri="{FF2B5EF4-FFF2-40B4-BE49-F238E27FC236}">
                <a16:creationId xmlns:a16="http://schemas.microsoft.com/office/drawing/2014/main" id="{6415D25F-67C9-89DA-2187-3B24E204C533}"/>
              </a:ext>
            </a:extLst>
          </p:cNvPr>
          <p:cNvGraphicFramePr>
            <a:graphicFrameLocks noGrp="1"/>
          </p:cNvGraphicFramePr>
          <p:nvPr>
            <p:extLst>
              <p:ext uri="{D42A27DB-BD31-4B8C-83A1-F6EECF244321}">
                <p14:modId xmlns:p14="http://schemas.microsoft.com/office/powerpoint/2010/main" val="444841230"/>
              </p:ext>
            </p:extLst>
          </p:nvPr>
        </p:nvGraphicFramePr>
        <p:xfrm>
          <a:off x="2253279" y="1397702"/>
          <a:ext cx="13786437" cy="7209390"/>
        </p:xfrm>
        <a:graphic>
          <a:graphicData uri="http://schemas.openxmlformats.org/drawingml/2006/table">
            <a:tbl>
              <a:tblPr firstRow="1" firstCol="1" bandRow="1">
                <a:tableStyleId>{5C22544A-7EE6-4342-B048-85BDC9FD1C3A}</a:tableStyleId>
              </a:tblPr>
              <a:tblGrid>
                <a:gridCol w="3200834">
                  <a:extLst>
                    <a:ext uri="{9D8B030D-6E8A-4147-A177-3AD203B41FA5}">
                      <a16:colId xmlns:a16="http://schemas.microsoft.com/office/drawing/2014/main" val="3583161157"/>
                    </a:ext>
                  </a:extLst>
                </a:gridCol>
                <a:gridCol w="6742759">
                  <a:extLst>
                    <a:ext uri="{9D8B030D-6E8A-4147-A177-3AD203B41FA5}">
                      <a16:colId xmlns:a16="http://schemas.microsoft.com/office/drawing/2014/main" val="3793191860"/>
                    </a:ext>
                  </a:extLst>
                </a:gridCol>
                <a:gridCol w="3842844">
                  <a:extLst>
                    <a:ext uri="{9D8B030D-6E8A-4147-A177-3AD203B41FA5}">
                      <a16:colId xmlns:a16="http://schemas.microsoft.com/office/drawing/2014/main" val="1528607719"/>
                    </a:ext>
                  </a:extLst>
                </a:gridCol>
              </a:tblGrid>
              <a:tr h="1507577">
                <a:tc gridSpan="3">
                  <a:txBody>
                    <a:bodyPr/>
                    <a:lstStyle/>
                    <a:p>
                      <a:pPr algn="ctr"/>
                      <a:endParaRPr lang="en-GB" sz="2800">
                        <a:effectLst/>
                        <a:latin typeface="Century Gothic"/>
                      </a:endParaRPr>
                    </a:p>
                    <a:p>
                      <a:pPr algn="ctr"/>
                      <a:r>
                        <a:rPr lang="en-GB" sz="2800" b="1">
                          <a:solidFill>
                            <a:srgbClr val="000000"/>
                          </a:solidFill>
                          <a:effectLst/>
                          <a:latin typeface="Century Gothic"/>
                        </a:rPr>
                        <a:t>SECTION 3 – EXECUTIVE COMMITTEE VOLUNTEERING LOG (TO LOG ON GRADINTEL)</a:t>
                      </a:r>
                      <a:endParaRPr lang="en-GB" sz="2800">
                        <a:effectLst/>
                        <a:latin typeface="Century Gothic"/>
                      </a:endParaRPr>
                    </a:p>
                    <a:p>
                      <a:pPr algn="ct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11126927"/>
                  </a:ext>
                </a:extLst>
              </a:tr>
              <a:tr h="468896">
                <a:tc>
                  <a:txBody>
                    <a:bodyPr/>
                    <a:lstStyle/>
                    <a:p>
                      <a:pPr algn="ctr"/>
                      <a:r>
                        <a:rPr lang="en-GB" sz="2400" b="1">
                          <a:effectLst/>
                          <a:latin typeface="Century Gothic"/>
                        </a:rPr>
                        <a:t>Standard</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Criteria</a:t>
                      </a:r>
                      <a:endParaRPr lang="en-GB" sz="2400">
                        <a:effectLst/>
                        <a:latin typeface="Century Gothic"/>
                      </a:endParaRPr>
                    </a:p>
                    <a:p>
                      <a:pPr algn="l"/>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2400" b="1">
                          <a:effectLst/>
                          <a:latin typeface="Century Gothic"/>
                        </a:rPr>
                        <a:t>Submission/proof</a:t>
                      </a:r>
                      <a:endParaRPr lang="en-GB" sz="24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113915"/>
                  </a:ext>
                </a:extLst>
              </a:tr>
              <a:tr h="1641130">
                <a:tc>
                  <a:txBody>
                    <a:bodyPr/>
                    <a:lstStyle/>
                    <a:p>
                      <a:pPr algn="ctr"/>
                      <a:r>
                        <a:rPr lang="en-GB" sz="2800">
                          <a:solidFill>
                            <a:srgbClr val="000000"/>
                          </a:solidFill>
                          <a:effectLst/>
                          <a:latin typeface="Century Gothic"/>
                        </a:rPr>
                        <a:t>Bronze</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6D00"/>
                    </a:solidFill>
                  </a:tcPr>
                </a:tc>
                <a:tc>
                  <a:txBody>
                    <a:bodyPr/>
                    <a:lstStyle/>
                    <a:p>
                      <a:pPr algn="l"/>
                      <a:r>
                        <a:rPr lang="en-GB" b="1">
                          <a:effectLst/>
                          <a:latin typeface="Century Gothic"/>
                        </a:rPr>
                        <a:t>25% of the Clubs executive committee</a:t>
                      </a:r>
                      <a:r>
                        <a:rPr lang="en-GB">
                          <a:effectLst/>
                          <a:latin typeface="Century Gothic"/>
                        </a:rPr>
                        <a:t> to have each created a volunteering profile on Grad Intel and logged 5 hours of any work done as execs (E.g. Attending meetings, attending GMs, event planning, fundraising etc.)</a:t>
                      </a: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l"/>
                      <a:r>
                        <a:rPr lang="en-GB">
                          <a:solidFill>
                            <a:srgbClr val="000000"/>
                          </a:solidFill>
                          <a:effectLst/>
                          <a:latin typeface="Century Gothic"/>
                        </a:rPr>
                        <a:t>Attach folder/screenshots on the following slides containing all execs downloaded hours from </a:t>
                      </a:r>
                      <a:r>
                        <a:rPr lang="en-GB" err="1">
                          <a:solidFill>
                            <a:srgbClr val="000000"/>
                          </a:solidFill>
                          <a:effectLst/>
                          <a:latin typeface="Century Gothic"/>
                        </a:rPr>
                        <a:t>GradIntel</a:t>
                      </a:r>
                      <a:r>
                        <a:rPr lang="en-GB">
                          <a:solidFill>
                            <a:srgbClr val="000000"/>
                          </a:solidFill>
                          <a:effectLst/>
                          <a:latin typeface="Century Gothic"/>
                        </a:rPr>
                        <a:t> of Volunteer record (available from logging into your Volunteering profile and following the “My Skills Record” button).</a:t>
                      </a:r>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2368868"/>
                  </a:ext>
                </a:extLst>
              </a:tr>
              <a:tr h="1641130">
                <a:tc>
                  <a:txBody>
                    <a:bodyPr/>
                    <a:lstStyle/>
                    <a:p>
                      <a:pPr algn="ctr"/>
                      <a:r>
                        <a:rPr lang="en-GB" sz="2800">
                          <a:solidFill>
                            <a:srgbClr val="000000"/>
                          </a:solidFill>
                          <a:effectLst/>
                          <a:latin typeface="Century Gothic"/>
                        </a:rPr>
                        <a:t>Silver</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a:r>
                        <a:rPr lang="en-GB" b="1">
                          <a:effectLst/>
                          <a:latin typeface="Century Gothic"/>
                        </a:rPr>
                        <a:t>50% of the Clubs executive committee</a:t>
                      </a:r>
                      <a:r>
                        <a:rPr lang="en-GB">
                          <a:effectLst/>
                          <a:latin typeface="Century Gothic"/>
                        </a:rPr>
                        <a:t> to have each created a volunteering profile on Grad Intel and logged 10 hours of any work completed as execs (E.g. Attending meetings, attending GMs, event planning, fundraising etc.)</a:t>
                      </a: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2742625456"/>
                  </a:ext>
                </a:extLst>
              </a:tr>
              <a:tr h="1641130">
                <a:tc>
                  <a:txBody>
                    <a:bodyPr/>
                    <a:lstStyle/>
                    <a:p>
                      <a:pPr algn="ctr"/>
                      <a:r>
                        <a:rPr lang="en-GB" sz="2800">
                          <a:solidFill>
                            <a:srgbClr val="000000"/>
                          </a:solidFill>
                          <a:effectLst/>
                          <a:latin typeface="Century Gothic"/>
                        </a:rPr>
                        <a:t>Gold</a:t>
                      </a:r>
                      <a:endParaRPr lang="en-GB" sz="2800">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B300"/>
                    </a:solidFill>
                  </a:tcPr>
                </a:tc>
                <a:tc>
                  <a:txBody>
                    <a:bodyPr/>
                    <a:lstStyle/>
                    <a:p>
                      <a:pPr algn="l"/>
                      <a:r>
                        <a:rPr lang="en-GB" b="1">
                          <a:effectLst/>
                          <a:latin typeface="Century Gothic"/>
                        </a:rPr>
                        <a:t>75% of the Clubs executive committee</a:t>
                      </a:r>
                      <a:r>
                        <a:rPr lang="en-GB">
                          <a:effectLst/>
                          <a:latin typeface="Century Gothic"/>
                        </a:rPr>
                        <a:t> to have each created a volunteering profile on Grad Intel and logged 10 hours of any work done as execs (E.g. Attending meetings, attending GMs, event planning, fundraising etc.)</a:t>
                      </a:r>
                    </a:p>
                    <a:p>
                      <a:pPr algn="l"/>
                      <a:endParaRPr lang="en-GB">
                        <a:effectLst/>
                        <a:latin typeface="Century Goth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883851300"/>
                  </a:ext>
                </a:extLst>
              </a:tr>
            </a:tbl>
          </a:graphicData>
        </a:graphic>
      </p:graphicFrame>
      <p:graphicFrame>
        <p:nvGraphicFramePr>
          <p:cNvPr id="15" name="Table 14">
            <a:extLst>
              <a:ext uri="{FF2B5EF4-FFF2-40B4-BE49-F238E27FC236}">
                <a16:creationId xmlns:a16="http://schemas.microsoft.com/office/drawing/2014/main" id="{406F31A0-BEC7-1BC9-0217-6A6EDF6AD313}"/>
              </a:ext>
            </a:extLst>
          </p:cNvPr>
          <p:cNvGraphicFramePr>
            <a:graphicFrameLocks noGrp="1"/>
          </p:cNvGraphicFramePr>
          <p:nvPr>
            <p:extLst>
              <p:ext uri="{D42A27DB-BD31-4B8C-83A1-F6EECF244321}">
                <p14:modId xmlns:p14="http://schemas.microsoft.com/office/powerpoint/2010/main" val="1016841146"/>
              </p:ext>
            </p:extLst>
          </p:nvPr>
        </p:nvGraphicFramePr>
        <p:xfrm>
          <a:off x="9144000" y="8710448"/>
          <a:ext cx="6740946" cy="1428615"/>
        </p:xfrm>
        <a:graphic>
          <a:graphicData uri="http://schemas.openxmlformats.org/drawingml/2006/table">
            <a:tbl>
              <a:tblPr firstRow="1" bandRow="1">
                <a:tableStyleId>{5940675A-B579-460E-94D1-54222C63F5DA}</a:tableStyleId>
              </a:tblPr>
              <a:tblGrid>
                <a:gridCol w="6740946">
                  <a:extLst>
                    <a:ext uri="{9D8B030D-6E8A-4147-A177-3AD203B41FA5}">
                      <a16:colId xmlns:a16="http://schemas.microsoft.com/office/drawing/2014/main" val="2316721565"/>
                    </a:ext>
                  </a:extLst>
                </a:gridCol>
              </a:tblGrid>
              <a:tr h="476205">
                <a:tc>
                  <a:txBody>
                    <a:bodyPr/>
                    <a:lstStyle/>
                    <a:p>
                      <a:pPr lvl="0">
                        <a:buNone/>
                      </a:pPr>
                      <a:r>
                        <a:rPr lang="en-GB" b="1">
                          <a:latin typeface="Century Gothic"/>
                        </a:rPr>
                        <a:t>For use of Blades staff only. </a:t>
                      </a:r>
                    </a:p>
                  </a:txBody>
                  <a:tcPr/>
                </a:tc>
                <a:extLst>
                  <a:ext uri="{0D108BD9-81ED-4DB2-BD59-A6C34878D82A}">
                    <a16:rowId xmlns:a16="http://schemas.microsoft.com/office/drawing/2014/main" val="2906466949"/>
                  </a:ext>
                </a:extLst>
              </a:tr>
              <a:tr h="476205">
                <a:tc>
                  <a:txBody>
                    <a:bodyPr/>
                    <a:lstStyle/>
                    <a:p>
                      <a:r>
                        <a:rPr lang="en-GB">
                          <a:latin typeface="Century Gothic"/>
                        </a:rPr>
                        <a:t>POINTS AWARDED FOR THIS SECTION: </a:t>
                      </a:r>
                    </a:p>
                  </a:txBody>
                  <a:tcPr/>
                </a:tc>
                <a:extLst>
                  <a:ext uri="{0D108BD9-81ED-4DB2-BD59-A6C34878D82A}">
                    <a16:rowId xmlns:a16="http://schemas.microsoft.com/office/drawing/2014/main" val="1451636783"/>
                  </a:ext>
                </a:extLst>
              </a:tr>
              <a:tr h="476205">
                <a:tc>
                  <a:txBody>
                    <a:bodyPr/>
                    <a:lstStyle/>
                    <a:p>
                      <a:r>
                        <a:rPr lang="en-GB">
                          <a:latin typeface="Century Gothic"/>
                        </a:rPr>
                        <a:t>STANDARD ACHIEVED FOR THIS SECTION: </a:t>
                      </a:r>
                    </a:p>
                  </a:txBody>
                  <a:tcPr/>
                </a:tc>
                <a:extLst>
                  <a:ext uri="{0D108BD9-81ED-4DB2-BD59-A6C34878D82A}">
                    <a16:rowId xmlns:a16="http://schemas.microsoft.com/office/drawing/2014/main" val="691036810"/>
                  </a:ext>
                </a:extLst>
              </a:tr>
            </a:tbl>
          </a:graphicData>
        </a:graphic>
      </p:graphicFrame>
    </p:spTree>
    <p:extLst>
      <p:ext uri="{BB962C8B-B14F-4D97-AF65-F5344CB8AC3E}">
        <p14:creationId xmlns:p14="http://schemas.microsoft.com/office/powerpoint/2010/main" val="388111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latin typeface="Century Gothic"/>
              </a:rPr>
              <a:t>Please use this space to attach screenshots of logged hours. </a:t>
            </a:r>
          </a:p>
        </p:txBody>
      </p:sp>
    </p:spTree>
    <p:extLst>
      <p:ext uri="{BB962C8B-B14F-4D97-AF65-F5344CB8AC3E}">
        <p14:creationId xmlns:p14="http://schemas.microsoft.com/office/powerpoint/2010/main" val="89726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rot="-5400000">
            <a:off x="-4437159" y="4437159"/>
            <a:ext cx="10287000" cy="1412683"/>
          </a:xfrm>
          <a:prstGeom prst="rect">
            <a:avLst/>
          </a:prstGeom>
          <a:solidFill>
            <a:schemeClr val="tx1">
              <a:lumMod val="95000"/>
              <a:lumOff val="5000"/>
            </a:schemeClr>
          </a:solidFill>
        </p:spPr>
        <p:txBody>
          <a:bodyPr/>
          <a:lstStyle/>
          <a:p>
            <a:endParaRPr lang="en-GB"/>
          </a:p>
        </p:txBody>
      </p:sp>
      <p:sp>
        <p:nvSpPr>
          <p:cNvPr id="5" name="TextBox 5"/>
          <p:cNvSpPr txBox="1"/>
          <p:nvPr/>
        </p:nvSpPr>
        <p:spPr>
          <a:xfrm>
            <a:off x="2560279" y="515937"/>
            <a:ext cx="13798621" cy="1192378"/>
          </a:xfrm>
          <a:prstGeom prst="rect">
            <a:avLst/>
          </a:prstGeom>
        </p:spPr>
        <p:txBody>
          <a:bodyPr wrap="square" lIns="0" tIns="0" rIns="0" bIns="0" rtlCol="0" anchor="t">
            <a:spAutoFit/>
          </a:bodyPr>
          <a:lstStyle/>
          <a:p>
            <a:pPr algn="just">
              <a:lnSpc>
                <a:spcPts val="10860"/>
              </a:lnSpc>
            </a:pPr>
            <a:r>
              <a:rPr lang="en-US" sz="4400">
                <a:solidFill>
                  <a:srgbClr val="000000"/>
                </a:solidFill>
                <a:latin typeface="esu v2"/>
              </a:rPr>
              <a:t>Section 3 – Committee volunteering log</a:t>
            </a:r>
          </a:p>
        </p:txBody>
      </p:sp>
      <p:grpSp>
        <p:nvGrpSpPr>
          <p:cNvPr id="6" name="Group 6"/>
          <p:cNvGrpSpPr/>
          <p:nvPr/>
        </p:nvGrpSpPr>
        <p:grpSpPr>
          <a:xfrm>
            <a:off x="623922" y="1813217"/>
            <a:ext cx="164839" cy="1213733"/>
            <a:chOff x="0" y="0"/>
            <a:chExt cx="219785" cy="1618311"/>
          </a:xfrm>
          <a:solidFill>
            <a:schemeClr val="bg1"/>
          </a:solidFill>
        </p:grpSpPr>
        <p:sp>
          <p:nvSpPr>
            <p:cNvPr id="7" name="AutoShape 7"/>
            <p:cNvSpPr/>
            <p:nvPr/>
          </p:nvSpPr>
          <p:spPr>
            <a:xfrm rot="5400000">
              <a:off x="-8281" y="8281"/>
              <a:ext cx="236347" cy="219785"/>
            </a:xfrm>
            <a:prstGeom prst="rect">
              <a:avLst/>
            </a:prstGeom>
            <a:grpFill/>
          </p:spPr>
          <p:txBody>
            <a:bodyPr/>
            <a:lstStyle/>
            <a:p>
              <a:endParaRPr lang="en-GB"/>
            </a:p>
          </p:txBody>
        </p:sp>
        <p:sp>
          <p:nvSpPr>
            <p:cNvPr id="8" name="AutoShape 8"/>
            <p:cNvSpPr/>
            <p:nvPr/>
          </p:nvSpPr>
          <p:spPr>
            <a:xfrm rot="5400000">
              <a:off x="-8281" y="468936"/>
              <a:ext cx="236347" cy="219785"/>
            </a:xfrm>
            <a:prstGeom prst="rect">
              <a:avLst/>
            </a:prstGeom>
            <a:grpFill/>
          </p:spPr>
          <p:txBody>
            <a:bodyPr/>
            <a:lstStyle/>
            <a:p>
              <a:endParaRPr lang="en-GB"/>
            </a:p>
          </p:txBody>
        </p:sp>
        <p:sp>
          <p:nvSpPr>
            <p:cNvPr id="9" name="AutoShape 9"/>
            <p:cNvSpPr/>
            <p:nvPr/>
          </p:nvSpPr>
          <p:spPr>
            <a:xfrm rot="5400000">
              <a:off x="-8281" y="929590"/>
              <a:ext cx="236347" cy="219785"/>
            </a:xfrm>
            <a:prstGeom prst="rect">
              <a:avLst/>
            </a:prstGeom>
            <a:grpFill/>
          </p:spPr>
          <p:txBody>
            <a:bodyPr/>
            <a:lstStyle/>
            <a:p>
              <a:endParaRPr lang="en-GB"/>
            </a:p>
          </p:txBody>
        </p:sp>
        <p:sp>
          <p:nvSpPr>
            <p:cNvPr id="10" name="AutoShape 10"/>
            <p:cNvSpPr/>
            <p:nvPr/>
          </p:nvSpPr>
          <p:spPr>
            <a:xfrm rot="5400000">
              <a:off x="-8281" y="1390244"/>
              <a:ext cx="236347" cy="219785"/>
            </a:xfrm>
            <a:prstGeom prst="rect">
              <a:avLst/>
            </a:prstGeom>
            <a:grpFill/>
          </p:spPr>
          <p:txBody>
            <a:bodyPr/>
            <a:lstStyle/>
            <a:p>
              <a:endParaRPr lang="en-GB"/>
            </a:p>
          </p:txBody>
        </p:sp>
        <p:sp>
          <p:nvSpPr>
            <p:cNvPr id="11" name="AutoShape 11"/>
            <p:cNvSpPr/>
            <p:nvPr/>
          </p:nvSpPr>
          <p:spPr>
            <a:xfrm rot="5400000">
              <a:off x="66678" y="538642"/>
              <a:ext cx="86430" cy="80373"/>
            </a:xfrm>
            <a:prstGeom prst="rect">
              <a:avLst/>
            </a:prstGeom>
            <a:grpFill/>
          </p:spPr>
          <p:txBody>
            <a:bodyPr/>
            <a:lstStyle/>
            <a:p>
              <a:endParaRPr lang="en-GB"/>
            </a:p>
          </p:txBody>
        </p:sp>
      </p:grpSp>
      <p:sp>
        <p:nvSpPr>
          <p:cNvPr id="12" name="Freeform 12"/>
          <p:cNvSpPr/>
          <p:nvPr/>
        </p:nvSpPr>
        <p:spPr>
          <a:xfrm>
            <a:off x="15778059" y="7538039"/>
            <a:ext cx="1675864" cy="1983271"/>
          </a:xfrm>
          <a:custGeom>
            <a:avLst/>
            <a:gdLst/>
            <a:ahLst/>
            <a:cxnLst/>
            <a:rect l="l" t="t" r="r" b="b"/>
            <a:pathLst>
              <a:path w="1675864" h="1983271">
                <a:moveTo>
                  <a:pt x="0" y="0"/>
                </a:moveTo>
                <a:lnTo>
                  <a:pt x="1675864" y="0"/>
                </a:lnTo>
                <a:lnTo>
                  <a:pt x="1675864" y="1983271"/>
                </a:lnTo>
                <a:lnTo>
                  <a:pt x="0" y="1983271"/>
                </a:lnTo>
                <a:lnTo>
                  <a:pt x="0" y="0"/>
                </a:lnTo>
                <a:close/>
              </a:path>
            </a:pathLst>
          </a:custGeom>
          <a:blipFill>
            <a:blip r:embed="rId3"/>
            <a:stretch>
              <a:fillRect/>
            </a:stretch>
          </a:blipFill>
        </p:spPr>
        <p:txBody>
          <a:bodyPr/>
          <a:lstStyle/>
          <a:p>
            <a:endParaRPr lang="en-GB"/>
          </a:p>
        </p:txBody>
      </p:sp>
      <p:sp>
        <p:nvSpPr>
          <p:cNvPr id="14" name="TextBox 15">
            <a:extLst>
              <a:ext uri="{FF2B5EF4-FFF2-40B4-BE49-F238E27FC236}">
                <a16:creationId xmlns:a16="http://schemas.microsoft.com/office/drawing/2014/main" id="{5724B0AA-B28B-F8D1-CBC0-709B5B3A5FEF}"/>
              </a:ext>
            </a:extLst>
          </p:cNvPr>
          <p:cNvSpPr txBox="1"/>
          <p:nvPr/>
        </p:nvSpPr>
        <p:spPr>
          <a:xfrm rot="-5400000">
            <a:off x="-1200270" y="7785409"/>
            <a:ext cx="3639530" cy="815929"/>
          </a:xfrm>
          <a:prstGeom prst="rect">
            <a:avLst/>
          </a:prstGeom>
        </p:spPr>
        <p:txBody>
          <a:bodyPr wrap="square" lIns="0" tIns="0" rIns="0" bIns="0" rtlCol="0" anchor="t">
            <a:spAutoFit/>
          </a:bodyPr>
          <a:lstStyle/>
          <a:p>
            <a:pPr algn="r"/>
            <a:r>
              <a:rPr lang="en-US" b="1" spc="179">
                <a:solidFill>
                  <a:srgbClr val="FFFFFF"/>
                </a:solidFill>
                <a:latin typeface="Century Gothic"/>
              </a:rPr>
              <a:t>STANDARDS APPLICATION </a:t>
            </a:r>
            <a:endParaRPr lang="en-US">
              <a:solidFill>
                <a:srgbClr val="FFFFFF"/>
              </a:solidFill>
              <a:latin typeface="Calibri"/>
              <a:ea typeface="Calibri"/>
              <a:cs typeface="Calibri"/>
            </a:endParaRPr>
          </a:p>
          <a:p>
            <a:pPr algn="r"/>
            <a:r>
              <a:rPr lang="en-US" b="1" spc="179">
                <a:solidFill>
                  <a:srgbClr val="FFFFFF"/>
                </a:solidFill>
                <a:latin typeface="Century Gothic"/>
              </a:rPr>
              <a:t>FORM 2024-2025</a:t>
            </a:r>
            <a:endParaRPr lang="en-US">
              <a:solidFill>
                <a:srgbClr val="FFFFFF"/>
              </a:solidFill>
              <a:ea typeface="Calibri"/>
              <a:cs typeface="Calibri"/>
            </a:endParaRPr>
          </a:p>
          <a:p>
            <a:pPr algn="r">
              <a:lnSpc>
                <a:spcPts val="2160"/>
              </a:lnSpc>
            </a:pPr>
            <a:endParaRPr lang="en-US" sz="1800" b="1" spc="179">
              <a:solidFill>
                <a:srgbClr val="FFFFFF"/>
              </a:solidFill>
              <a:latin typeface="Century Gothic" panose="020B0502020202020204" pitchFamily="34" charset="0"/>
            </a:endParaRPr>
          </a:p>
        </p:txBody>
      </p:sp>
      <p:pic>
        <p:nvPicPr>
          <p:cNvPr id="13" name="Picture 12" descr="A red shield with white text&#10;&#10;Description automatically generated">
            <a:extLst>
              <a:ext uri="{FF2B5EF4-FFF2-40B4-BE49-F238E27FC236}">
                <a16:creationId xmlns:a16="http://schemas.microsoft.com/office/drawing/2014/main" id="{B69E7FC2-09B9-DDCD-8457-68787C6B8DCB}"/>
              </a:ext>
            </a:extLst>
          </p:cNvPr>
          <p:cNvPicPr>
            <a:picLocks noChangeAspect="1"/>
          </p:cNvPicPr>
          <p:nvPr/>
        </p:nvPicPr>
        <p:blipFill>
          <a:blip r:embed="rId4"/>
          <a:stretch>
            <a:fillRect/>
          </a:stretch>
        </p:blipFill>
        <p:spPr>
          <a:xfrm>
            <a:off x="15806019" y="258071"/>
            <a:ext cx="1912638" cy="1814334"/>
          </a:xfrm>
          <a:prstGeom prst="rect">
            <a:avLst/>
          </a:prstGeom>
        </p:spPr>
      </p:pic>
      <p:sp>
        <p:nvSpPr>
          <p:cNvPr id="3" name="TextBox 2">
            <a:extLst>
              <a:ext uri="{FF2B5EF4-FFF2-40B4-BE49-F238E27FC236}">
                <a16:creationId xmlns:a16="http://schemas.microsoft.com/office/drawing/2014/main" id="{C4D5DD89-98CA-AD71-0EE5-04678576D621}"/>
              </a:ext>
            </a:extLst>
          </p:cNvPr>
          <p:cNvSpPr txBox="1"/>
          <p:nvPr/>
        </p:nvSpPr>
        <p:spPr>
          <a:xfrm>
            <a:off x="2152650" y="1885950"/>
            <a:ext cx="134493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latin typeface="Century Gothic"/>
              </a:rPr>
              <a:t>Please use this space to attach screenshots of logged hours. </a:t>
            </a:r>
          </a:p>
        </p:txBody>
      </p:sp>
    </p:spTree>
    <p:extLst>
      <p:ext uri="{BB962C8B-B14F-4D97-AF65-F5344CB8AC3E}">
        <p14:creationId xmlns:p14="http://schemas.microsoft.com/office/powerpoint/2010/main" val="329826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2099</Words>
  <Application>Microsoft Office PowerPoint</Application>
  <PresentationFormat>Custom</PresentationFormat>
  <Paragraphs>402</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esu v2</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 PowerPoint Template</dc:title>
  <dc:creator>Elliott, Lorna M</dc:creator>
  <cp:lastModifiedBy>Story, Dhyana K</cp:lastModifiedBy>
  <cp:revision>2</cp:revision>
  <dcterms:created xsi:type="dcterms:W3CDTF">2006-08-16T00:00:00Z</dcterms:created>
  <dcterms:modified xsi:type="dcterms:W3CDTF">2025-03-11T09:37:45Z</dcterms:modified>
  <dc:identifier>DAFscPIt9Gs</dc:identifier>
</cp:coreProperties>
</file>