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2A_A9DE0C89.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64" r:id="rId3"/>
    <p:sldId id="265" r:id="rId4"/>
    <p:sldId id="267" r:id="rId5"/>
    <p:sldId id="268" r:id="rId6"/>
    <p:sldId id="271" r:id="rId7"/>
    <p:sldId id="272" r:id="rId8"/>
    <p:sldId id="273" r:id="rId9"/>
    <p:sldId id="274" r:id="rId10"/>
    <p:sldId id="277" r:id="rId11"/>
    <p:sldId id="310" r:id="rId12"/>
    <p:sldId id="280" r:id="rId13"/>
    <p:sldId id="278" r:id="rId14"/>
    <p:sldId id="305" r:id="rId15"/>
    <p:sldId id="281" r:id="rId16"/>
    <p:sldId id="282" r:id="rId17"/>
    <p:sldId id="284" r:id="rId18"/>
    <p:sldId id="279" r:id="rId19"/>
    <p:sldId id="283" r:id="rId20"/>
    <p:sldId id="301" r:id="rId21"/>
    <p:sldId id="294" r:id="rId22"/>
    <p:sldId id="311" r:id="rId23"/>
    <p:sldId id="298" r:id="rId24"/>
    <p:sldId id="299" r:id="rId25"/>
    <p:sldId id="297" r:id="rId26"/>
    <p:sldId id="300" r:id="rId27"/>
    <p:sldId id="286" r:id="rId28"/>
    <p:sldId id="291" r:id="rId29"/>
    <p:sldId id="289" r:id="rId30"/>
    <p:sldId id="290" r:id="rId31"/>
    <p:sldId id="293" r:id="rId32"/>
    <p:sldId id="296" r:id="rId33"/>
    <p:sldId id="312" r:id="rId34"/>
    <p:sldId id="303" r:id="rId35"/>
    <p:sldId id="302" r:id="rId36"/>
    <p:sldId id="263" r:id="rId37"/>
  </p:sldIdLst>
  <p:sldSz cx="18288000" cy="10287000"/>
  <p:notesSz cx="6858000" cy="9144000"/>
  <p:embeddedFontLst>
    <p:embeddedFont>
      <p:font typeface="Century Gothic" panose="020B0502020202020204" pitchFamily="34" charset="0"/>
      <p:regular r:id="rId39"/>
      <p:bold r:id="rId40"/>
      <p:italic r:id="rId41"/>
      <p:boldItalic r:id="rId42"/>
    </p:embeddedFont>
    <p:embeddedFont>
      <p:font typeface="esu v2"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75B62F-333C-762A-BDE9-1A4F1D25E3C5}" name="Mortier, Hannah R" initials="" userId="S::hm21317@essex.ac.uk::a6bcfa02-08cc-48f4-b8ee-c21ef0abc296" providerId="AD"/>
  <p188:author id="{29CC8BA3-C69F-7936-4AF5-138C84C93CFC}" name="Mortier, Hannah R" initials="MH" userId="NgeEPP8IMOd4nTSZO2WK9no0aoT+rhQbUU+O876Dp7I=" providerId="None"/>
  <p188:author id="{6E33DBB2-1C2B-DC8F-6798-B9FAAFD420E1}" name="Neale, Robert" initials="NR" userId="S::rn17727@essex.ac.uk::b0c0b2c4-f2f6-478f-bfeb-09be6ae965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F2F"/>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36AFA2-9CB7-43CE-8240-DF460097AC18}" v="172" dt="2025-09-22T13:11:04.857"/>
    <p1510:client id="{B7E5C99F-68D7-4F2D-855E-9FD3F26A1C26}" v="527" dt="2025-09-22T12:32:29.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5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2A_A9DE0C89.xml><?xml version="1.0" encoding="utf-8"?>
<p188:cmLst xmlns:a="http://schemas.openxmlformats.org/drawingml/2006/main" xmlns:r="http://schemas.openxmlformats.org/officeDocument/2006/relationships" xmlns:p188="http://schemas.microsoft.com/office/powerpoint/2018/8/main">
  <p188:cm id="{52503960-516B-40DC-B012-0F7372F492D5}" authorId="{6E33DBB2-1C2B-DC8F-6798-B9FAAFD420E1}" created="2025-08-22T11:43:53.132">
    <pc:sldMkLst xmlns:pc="http://schemas.microsoft.com/office/powerpoint/2013/main/command">
      <pc:docMk/>
      <pc:sldMk cId="2849901705" sldId="298"/>
    </pc:sldMkLst>
    <p188:txBody>
      <a:bodyPr/>
      <a:lstStyle/>
      <a:p>
        <a:r>
          <a:rPr lang="en-GB"/>
          <a:t>[@Mortier, Hannah R] updated</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30T09:59:02.810"/>
    </inkml:context>
    <inkml:brush xml:id="br0">
      <inkml:brushProperty name="width" value="0.1" units="cm"/>
      <inkml:brushProperty name="height" value="0.1" units="cm"/>
      <inkml:brushProperty name="color" value="#E71224"/>
    </inkml:brush>
  </inkml:definitions>
  <inkml:trace contextRef="#ctx0" brushRef="#br0">29607 4260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5114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7041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2542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097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5751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791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112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3067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1197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51668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1260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B170-BB22-2304-F927-4EA7CA9C2AF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CA1CB5-C80A-3CCA-F61D-8A5B7030AA5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3E1C4F0-9B5C-029E-79D7-9B7096CC331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0A7E8EA-FFBB-2982-CFFE-3DE7941393D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6E7EC49-E6A5-22EA-6371-55E76063FA3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a:extLst>
              <a:ext uri="{FF2B5EF4-FFF2-40B4-BE49-F238E27FC236}">
                <a16:creationId xmlns:a16="http://schemas.microsoft.com/office/drawing/2014/main" id="{B819A57F-3593-B713-F30C-BEFC71472C9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4C49BA6-9B49-2910-651F-09D7FA1A553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00158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94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13414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8713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7160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4542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96070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26253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0970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658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42822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18814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7539-4286-254C-F6DE-56A2F23373A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0B1A06-09E2-A902-FECB-FAA92499380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BE8D33A-6E25-8723-2787-8EF328AD205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F6D5C0A-A6AF-4C77-9A5F-ED4F1BA0BE8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A3E97CA-8725-E3F9-936A-B88578EADB7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a:extLst>
              <a:ext uri="{FF2B5EF4-FFF2-40B4-BE49-F238E27FC236}">
                <a16:creationId xmlns:a16="http://schemas.microsoft.com/office/drawing/2014/main" id="{B6A25ABF-0BC2-262E-01AD-B68294973C6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09BAAEA-4F11-0F14-BAB2-B17726B165B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68312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90727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9288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038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7536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0015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3253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8634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a substantial increase in first time su engagement</a:t>
            </a:r>
          </a:p>
          <a:p>
            <a:endParaRPr lang="en-US"/>
          </a:p>
          <a:p>
            <a:r>
              <a:rPr lang="en-US"/>
              <a:t>have at least 25 individuals register interest to be trained to be group leaders for following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580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ssexstudent.com/colchester/" TargetMode="Externa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chat.whatsapp.com/K7at7R4nxrd8wOBN92stTS"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chat.whatsapp.com/D1ZaUh6ub1HDDQzYzzafRQ" TargetMode="External"/><Relationship Id="rId11" Type="http://schemas.openxmlformats.org/officeDocument/2006/relationships/hyperlink" Target="https://chat.whatsapp.com/DCTjI8A5yJ6KpzYdz40oTm" TargetMode="External"/><Relationship Id="rId5" Type="http://schemas.openxmlformats.org/officeDocument/2006/relationships/hyperlink" Target="https://chat.whatsapp.com/ITMF9uQVQ849RblmMDatyp" TargetMode="External"/><Relationship Id="rId10" Type="http://schemas.openxmlformats.org/officeDocument/2006/relationships/image" Target="../media/image13.png"/><Relationship Id="rId4" Type="http://schemas.openxmlformats.org/officeDocument/2006/relationships/hyperlink" Target="https://chat.whatsapp.com/Jhj1yfB7C9sLj97AQZTSMc" TargetMode="Externa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blades@essex.ac.uk"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essexsu.typeform.com/to/FrSEFs4I"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2A_A9DE0C89.xml"/><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mailto:blades@essex.ac.uk" TargetMode="External"/><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hyperlink" Target="https://www.essexstudent.com/sport/toolki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essexsu.typeform.com/to/XTthuz45?typeform-source=www.essexstudent.com"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FFFFFF"/>
          </a:solidFill>
        </p:spPr>
        <p:txBody>
          <a:bodyPr/>
          <a:lstStyle/>
          <a:p>
            <a:endParaRPr lang="en-GB"/>
          </a:p>
        </p:txBody>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000000"/>
            </a:solidFill>
          </p:spPr>
          <p:txBody>
            <a:bodyPr/>
            <a:lstStyle/>
            <a:p>
              <a:endParaRPr lang="en-GB"/>
            </a:p>
          </p:txBody>
        </p:sp>
        <p:sp>
          <p:nvSpPr>
            <p:cNvPr id="5" name="AutoShape 5"/>
            <p:cNvSpPr/>
            <p:nvPr/>
          </p:nvSpPr>
          <p:spPr>
            <a:xfrm>
              <a:off x="460654" y="0"/>
              <a:ext cx="236347" cy="219785"/>
            </a:xfrm>
            <a:prstGeom prst="rect">
              <a:avLst/>
            </a:prstGeom>
            <a:solidFill>
              <a:srgbClr val="000000"/>
            </a:solidFill>
          </p:spPr>
          <p:txBody>
            <a:bodyPr/>
            <a:lstStyle/>
            <a:p>
              <a:endParaRPr lang="en-GB"/>
            </a:p>
          </p:txBody>
        </p:sp>
        <p:sp>
          <p:nvSpPr>
            <p:cNvPr id="6" name="AutoShape 6"/>
            <p:cNvSpPr/>
            <p:nvPr/>
          </p:nvSpPr>
          <p:spPr>
            <a:xfrm>
              <a:off x="921309" y="0"/>
              <a:ext cx="236347" cy="219785"/>
            </a:xfrm>
            <a:prstGeom prst="rect">
              <a:avLst/>
            </a:prstGeom>
            <a:solidFill>
              <a:srgbClr val="000000"/>
            </a:solidFill>
          </p:spPr>
          <p:txBody>
            <a:bodyPr/>
            <a:lstStyle/>
            <a:p>
              <a:endParaRPr lang="en-GB"/>
            </a:p>
          </p:txBody>
        </p:sp>
        <p:sp>
          <p:nvSpPr>
            <p:cNvPr id="7" name="AutoShape 7"/>
            <p:cNvSpPr/>
            <p:nvPr/>
          </p:nvSpPr>
          <p:spPr>
            <a:xfrm>
              <a:off x="1381963" y="0"/>
              <a:ext cx="236347" cy="219785"/>
            </a:xfrm>
            <a:prstGeom prst="rect">
              <a:avLst/>
            </a:prstGeom>
            <a:solidFill>
              <a:srgbClr val="000000"/>
            </a:solidFill>
          </p:spPr>
          <p:txBody>
            <a:bodyPr/>
            <a:lstStyle/>
            <a:p>
              <a:endParaRPr lang="en-GB"/>
            </a:p>
          </p:txBody>
        </p:sp>
        <p:sp>
          <p:nvSpPr>
            <p:cNvPr id="8" name="AutoShape 8"/>
            <p:cNvSpPr/>
            <p:nvPr/>
          </p:nvSpPr>
          <p:spPr>
            <a:xfrm>
              <a:off x="74959" y="69706"/>
              <a:ext cx="86430" cy="80373"/>
            </a:xfrm>
            <a:prstGeom prst="rect">
              <a:avLst/>
            </a:prstGeom>
            <a:solidFill>
              <a:srgbClr val="000000"/>
            </a:solidFill>
          </p:spPr>
          <p:txBody>
            <a:bodyPr/>
            <a:lstStyle/>
            <a:p>
              <a:endParaRPr lang="en-GB"/>
            </a:p>
          </p:txBody>
        </p:sp>
      </p:grpSp>
      <p:sp>
        <p:nvSpPr>
          <p:cNvPr id="11" name="Freeform 11"/>
          <p:cNvSpPr/>
          <p:nvPr/>
        </p:nvSpPr>
        <p:spPr>
          <a:xfrm>
            <a:off x="0" y="0"/>
            <a:ext cx="14079727" cy="102870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3"/>
            <a:stretch>
              <a:fillRect t="-674274" b="-270803"/>
            </a:stretch>
          </a:blipFill>
        </p:spPr>
        <p:txBody>
          <a:bodyPr/>
          <a:lstStyle/>
          <a:p>
            <a:endParaRPr lang="en-GB"/>
          </a:p>
        </p:txBody>
      </p:sp>
      <p:sp>
        <p:nvSpPr>
          <p:cNvPr id="13" name="TextBox 13"/>
          <p:cNvSpPr txBox="1"/>
          <p:nvPr/>
        </p:nvSpPr>
        <p:spPr>
          <a:xfrm>
            <a:off x="1116986" y="1800704"/>
            <a:ext cx="14826576" cy="5986254"/>
          </a:xfrm>
          <a:prstGeom prst="rect">
            <a:avLst/>
          </a:prstGeom>
        </p:spPr>
        <p:txBody>
          <a:bodyPr wrap="square" lIns="0" tIns="0" rIns="0" bIns="0" rtlCol="0" anchor="t">
            <a:spAutoFit/>
          </a:bodyPr>
          <a:lstStyle/>
          <a:p>
            <a:pPr>
              <a:lnSpc>
                <a:spcPts val="12999"/>
              </a:lnSpc>
            </a:pPr>
            <a:r>
              <a:rPr lang="en-US" sz="8000" spc="-129">
                <a:solidFill>
                  <a:schemeClr val="bg1"/>
                </a:solidFill>
                <a:latin typeface="esu v2"/>
              </a:rPr>
              <a:t>Sports Clubs' core officer training 25/26 </a:t>
            </a:r>
          </a:p>
          <a:p>
            <a:pPr>
              <a:lnSpc>
                <a:spcPts val="12999"/>
              </a:lnSpc>
            </a:pPr>
            <a:endParaRPr lang="en-US" sz="8000" spc="-129">
              <a:solidFill>
                <a:schemeClr val="bg1"/>
              </a:solidFill>
              <a:latin typeface="esu v2"/>
            </a:endParaRPr>
          </a:p>
          <a:p>
            <a:r>
              <a:rPr lang="en-GB" sz="3200" b="1" spc="-129">
                <a:solidFill>
                  <a:schemeClr val="bg1"/>
                </a:solidFill>
                <a:highlight>
                  <a:srgbClr val="FF0000"/>
                </a:highlight>
                <a:latin typeface="Century Gothic"/>
              </a:rPr>
              <a:t>Please take a minute to type your name, club, and exec role in the chat box. This helps us to track attendance.</a:t>
            </a:r>
            <a:endParaRPr lang="en-US">
              <a:solidFill>
                <a:schemeClr val="bg1"/>
              </a:solidFill>
              <a:ea typeface="Calibri"/>
              <a:cs typeface="Calibri"/>
            </a:endParaRPr>
          </a:p>
        </p:txBody>
      </p:sp>
      <p:sp>
        <p:nvSpPr>
          <p:cNvPr id="15" name="TextBox 15"/>
          <p:cNvSpPr txBox="1"/>
          <p:nvPr/>
        </p:nvSpPr>
        <p:spPr>
          <a:xfrm>
            <a:off x="9756501" y="297366"/>
            <a:ext cx="8420615" cy="266700"/>
          </a:xfrm>
          <a:prstGeom prst="rect">
            <a:avLst/>
          </a:prstGeom>
        </p:spPr>
        <p:txBody>
          <a:bodyPr lIns="0" tIns="0" rIns="0" bIns="0" rtlCol="0" anchor="t">
            <a:spAutoFit/>
          </a:bodyPr>
          <a:lstStyle/>
          <a:p>
            <a:pPr algn="r">
              <a:lnSpc>
                <a:spcPts val="2160"/>
              </a:lnSpc>
            </a:pPr>
            <a:r>
              <a:rPr lang="en-US" b="1" spc="179">
                <a:solidFill>
                  <a:srgbClr val="000000"/>
                </a:solidFill>
                <a:latin typeface="Century Gothic"/>
              </a:rPr>
              <a:t>CORE OFFICER TRAINING 25/26</a:t>
            </a:r>
            <a:endParaRPr lang="en-US" sz="1800" b="1" spc="179">
              <a:solidFill>
                <a:srgbClr val="000000"/>
              </a:solidFill>
              <a:latin typeface="Century Gothic" panose="020B0502020202020204" pitchFamily="34" charset="0"/>
            </a:endParaRPr>
          </a:p>
        </p:txBody>
      </p:sp>
      <p:pic>
        <p:nvPicPr>
          <p:cNvPr id="17" name="Picture 16" descr="A white and black logo&#10;&#10;Description automatically generated">
            <a:extLst>
              <a:ext uri="{FF2B5EF4-FFF2-40B4-BE49-F238E27FC236}">
                <a16:creationId xmlns:a16="http://schemas.microsoft.com/office/drawing/2014/main" id="{9309C636-045D-FD7F-B3EF-CCC607480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89166" y="8614431"/>
            <a:ext cx="1116529" cy="1345357"/>
          </a:xfrm>
          <a:prstGeom prst="rect">
            <a:avLst/>
          </a:prstGeom>
        </p:spPr>
      </p:pic>
      <p:pic>
        <p:nvPicPr>
          <p:cNvPr id="12" name="Picture 11" descr="A red shield with white text&#10;&#10;Description automatically generated">
            <a:extLst>
              <a:ext uri="{FF2B5EF4-FFF2-40B4-BE49-F238E27FC236}">
                <a16:creationId xmlns:a16="http://schemas.microsoft.com/office/drawing/2014/main" id="{0B39430F-7526-FEC3-8F23-8CDEB900C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9212" y="8831693"/>
            <a:ext cx="1132422" cy="11324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a:lstStyle/>
          <a:p>
            <a:endParaRPr lang="en-GB"/>
          </a:p>
        </p:txBody>
      </p:sp>
      <p:sp>
        <p:nvSpPr>
          <p:cNvPr id="12" name="TextBox 12"/>
          <p:cNvSpPr txBox="1"/>
          <p:nvPr/>
        </p:nvSpPr>
        <p:spPr>
          <a:xfrm>
            <a:off x="764822" y="1404056"/>
            <a:ext cx="7410061" cy="1159669"/>
          </a:xfrm>
          <a:prstGeom prst="rect">
            <a:avLst/>
          </a:prstGeom>
        </p:spPr>
        <p:txBody>
          <a:bodyPr lIns="0" tIns="0" rIns="0" bIns="0" rtlCol="0" anchor="t">
            <a:spAutoFit/>
          </a:bodyPr>
          <a:lstStyle/>
          <a:p>
            <a:pPr>
              <a:lnSpc>
                <a:spcPts val="9119"/>
              </a:lnSpc>
            </a:pPr>
            <a:r>
              <a:rPr lang="en-US" sz="7599">
                <a:solidFill>
                  <a:srgbClr val="000000"/>
                </a:solidFill>
                <a:latin typeface="esu v2"/>
              </a:rPr>
              <a:t>SPORTS TOOLKIT </a:t>
            </a:r>
          </a:p>
        </p:txBody>
      </p:sp>
      <p:sp>
        <p:nvSpPr>
          <p:cNvPr id="17" name="TextBox 16">
            <a:extLst>
              <a:ext uri="{FF2B5EF4-FFF2-40B4-BE49-F238E27FC236}">
                <a16:creationId xmlns:a16="http://schemas.microsoft.com/office/drawing/2014/main" id="{28BF06D2-3703-948F-DA4F-93DCF6488B56}"/>
              </a:ext>
            </a:extLst>
          </p:cNvPr>
          <p:cNvSpPr txBox="1"/>
          <p:nvPr/>
        </p:nvSpPr>
        <p:spPr>
          <a:xfrm>
            <a:off x="609600" y="2847975"/>
            <a:ext cx="11115675" cy="2308324"/>
          </a:xfrm>
          <a:prstGeom prst="rect">
            <a:avLst/>
          </a:prstGeom>
          <a:noFill/>
        </p:spPr>
        <p:txBody>
          <a:bodyPr wrap="square" lIns="91440" tIns="45720" rIns="91440" bIns="45720" rtlCol="0" anchor="t">
            <a:spAutoFit/>
          </a:bodyPr>
          <a:lstStyle/>
          <a:p>
            <a:r>
              <a:rPr lang="en-GB" sz="2400">
                <a:latin typeface="Century Gothic"/>
              </a:rPr>
              <a:t>On the </a:t>
            </a:r>
            <a:r>
              <a:rPr lang="en-GB" sz="2400" b="1">
                <a:latin typeface="Century Gothic"/>
                <a:hlinkClick r:id="rId3"/>
              </a:rPr>
              <a:t>essexstudent.com</a:t>
            </a:r>
            <a:r>
              <a:rPr lang="en-GB" sz="2400">
                <a:latin typeface="Century Gothic"/>
              </a:rPr>
              <a:t> webpage, you will have access to the Sports Toolkit, which contains lots of helpful resources that will assist you in the coordination and running of your club (including a copy of this slideshow).</a:t>
            </a:r>
          </a:p>
          <a:p>
            <a:endParaRPr lang="en-GB" sz="2400">
              <a:latin typeface="Century Gothic"/>
            </a:endParaRPr>
          </a:p>
          <a:p>
            <a:r>
              <a:rPr lang="en-GB" sz="2400">
                <a:latin typeface="Century Gothic"/>
                <a:ea typeface="+mn-lt"/>
                <a:cs typeface="+mn-lt"/>
              </a:rPr>
              <a:t>Go to the main menu on the website, choose 'Opportunities', then select 'Sport'.</a:t>
            </a:r>
            <a:endParaRPr lang="en-GB">
              <a:latin typeface="Century Gothic"/>
              <a:ea typeface="+mn-lt"/>
              <a:cs typeface="+mn-lt"/>
            </a:endParaRPr>
          </a:p>
        </p:txBody>
      </p:sp>
      <p:pic>
        <p:nvPicPr>
          <p:cNvPr id="19" name="Picture 18">
            <a:extLst>
              <a:ext uri="{FF2B5EF4-FFF2-40B4-BE49-F238E27FC236}">
                <a16:creationId xmlns:a16="http://schemas.microsoft.com/office/drawing/2014/main" id="{58D09A20-2731-C2B2-40DE-21249E7578C9}"/>
              </a:ext>
            </a:extLst>
          </p:cNvPr>
          <p:cNvPicPr>
            <a:picLocks noChangeAspect="1"/>
          </p:cNvPicPr>
          <p:nvPr/>
        </p:nvPicPr>
        <p:blipFill>
          <a:blip r:embed="rId4"/>
          <a:stretch>
            <a:fillRect/>
          </a:stretch>
        </p:blipFill>
        <p:spPr>
          <a:xfrm>
            <a:off x="12872830" y="4591050"/>
            <a:ext cx="4176816" cy="4314373"/>
          </a:xfrm>
          <a:prstGeom prst="rect">
            <a:avLst/>
          </a:prstGeom>
        </p:spPr>
      </p:pic>
      <p:sp>
        <p:nvSpPr>
          <p:cNvPr id="20" name="TextBox 19">
            <a:extLst>
              <a:ext uri="{FF2B5EF4-FFF2-40B4-BE49-F238E27FC236}">
                <a16:creationId xmlns:a16="http://schemas.microsoft.com/office/drawing/2014/main" id="{847606D4-DBE9-E9B8-E4A5-114F75932BA7}"/>
              </a:ext>
            </a:extLst>
          </p:cNvPr>
          <p:cNvSpPr txBox="1"/>
          <p:nvPr/>
        </p:nvSpPr>
        <p:spPr>
          <a:xfrm>
            <a:off x="13363472" y="2426523"/>
            <a:ext cx="3200400" cy="830997"/>
          </a:xfrm>
          <a:prstGeom prst="rect">
            <a:avLst/>
          </a:prstGeom>
          <a:noFill/>
          <a:ln>
            <a:noFill/>
          </a:ln>
        </p:spPr>
        <p:txBody>
          <a:bodyPr wrap="square" lIns="91440" tIns="45720" rIns="91440" bIns="45720" rtlCol="0" anchor="t">
            <a:spAutoFit/>
          </a:bodyPr>
          <a:lstStyle/>
          <a:p>
            <a:pPr algn="ctr"/>
            <a:r>
              <a:rPr lang="en-GB" sz="2400" b="1">
                <a:latin typeface="Century Gothic"/>
              </a:rPr>
              <a:t>Access the Sports Toolkit here</a:t>
            </a:r>
          </a:p>
        </p:txBody>
      </p:sp>
      <p:cxnSp>
        <p:nvCxnSpPr>
          <p:cNvPr id="22" name="Straight Arrow Connector 21">
            <a:extLst>
              <a:ext uri="{FF2B5EF4-FFF2-40B4-BE49-F238E27FC236}">
                <a16:creationId xmlns:a16="http://schemas.microsoft.com/office/drawing/2014/main" id="{B8C17DF1-DE86-BDBE-C08E-4A388A8DD1BB}"/>
              </a:ext>
            </a:extLst>
          </p:cNvPr>
          <p:cNvCxnSpPr>
            <a:cxnSpLocks/>
          </p:cNvCxnSpPr>
          <p:nvPr/>
        </p:nvCxnSpPr>
        <p:spPr>
          <a:xfrm>
            <a:off x="14888743" y="3446585"/>
            <a:ext cx="0" cy="114411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 name="Arrow: Up 1">
            <a:extLst>
              <a:ext uri="{FF2B5EF4-FFF2-40B4-BE49-F238E27FC236}">
                <a16:creationId xmlns:a16="http://schemas.microsoft.com/office/drawing/2014/main" id="{7882546C-E3A5-9600-A0E9-22FB1F816E4B}"/>
              </a:ext>
            </a:extLst>
          </p:cNvPr>
          <p:cNvSpPr/>
          <p:nvPr/>
        </p:nvSpPr>
        <p:spPr>
          <a:xfrm>
            <a:off x="7771406" y="8754238"/>
            <a:ext cx="1044222" cy="1185333"/>
          </a:xfrm>
          <a:prstGeom prst="up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6"/>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7"/>
            <a:stretch>
              <a:fillRect r="-1422444" b="-1753"/>
            </a:stretch>
          </a:blipFill>
        </p:spPr>
        <p:txBody>
          <a:bodyPr/>
          <a:lstStyle/>
          <a:p>
            <a:endParaRPr lang="en-GB"/>
          </a:p>
        </p:txBody>
      </p:sp>
      <p:sp>
        <p:nvSpPr>
          <p:cNvPr id="7" name="TextBox 3">
            <a:extLst>
              <a:ext uri="{FF2B5EF4-FFF2-40B4-BE49-F238E27FC236}">
                <a16:creationId xmlns:a16="http://schemas.microsoft.com/office/drawing/2014/main" id="{F81AC51E-BEA6-CB58-7E14-A54370FF88B8}"/>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pic>
        <p:nvPicPr>
          <p:cNvPr id="4" name="Picture 3" descr="A group of people hugging each other&#10;&#10;AI-generated content may be incorrect.">
            <a:extLst>
              <a:ext uri="{FF2B5EF4-FFF2-40B4-BE49-F238E27FC236}">
                <a16:creationId xmlns:a16="http://schemas.microsoft.com/office/drawing/2014/main" id="{1AF462B7-3283-5262-C5F2-2519A01F1C17}"/>
              </a:ext>
            </a:extLst>
          </p:cNvPr>
          <p:cNvPicPr>
            <a:picLocks noChangeAspect="1"/>
          </p:cNvPicPr>
          <p:nvPr/>
        </p:nvPicPr>
        <p:blipFill>
          <a:blip r:embed="rId8"/>
          <a:stretch>
            <a:fillRect/>
          </a:stretch>
        </p:blipFill>
        <p:spPr>
          <a:xfrm>
            <a:off x="271854" y="5288854"/>
            <a:ext cx="12201525" cy="3467100"/>
          </a:xfrm>
          <a:prstGeom prst="rect">
            <a:avLst/>
          </a:prstGeom>
        </p:spPr>
      </p:pic>
    </p:spTree>
    <p:extLst>
      <p:ext uri="{BB962C8B-B14F-4D97-AF65-F5344CB8AC3E}">
        <p14:creationId xmlns:p14="http://schemas.microsoft.com/office/powerpoint/2010/main" val="53125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a:lstStyle/>
          <a:p>
            <a:endParaRPr lang="en-GB"/>
          </a:p>
        </p:txBody>
      </p:sp>
      <p:sp>
        <p:nvSpPr>
          <p:cNvPr id="12" name="TextBox 12"/>
          <p:cNvSpPr txBox="1"/>
          <p:nvPr/>
        </p:nvSpPr>
        <p:spPr>
          <a:xfrm>
            <a:off x="764822" y="1404056"/>
            <a:ext cx="7410061" cy="1159669"/>
          </a:xfrm>
          <a:prstGeom prst="rect">
            <a:avLst/>
          </a:prstGeom>
        </p:spPr>
        <p:txBody>
          <a:bodyPr lIns="0" tIns="0" rIns="0" bIns="0" rtlCol="0" anchor="t">
            <a:spAutoFit/>
          </a:bodyPr>
          <a:lstStyle/>
          <a:p>
            <a:pPr>
              <a:lnSpc>
                <a:spcPts val="9119"/>
              </a:lnSpc>
            </a:pPr>
            <a:r>
              <a:rPr lang="en-US" sz="7599">
                <a:solidFill>
                  <a:srgbClr val="000000"/>
                </a:solidFill>
                <a:latin typeface="esu v2"/>
              </a:rPr>
              <a:t>SPORTS TOOLKIT </a:t>
            </a:r>
          </a:p>
        </p:txBody>
      </p:sp>
      <p:sp>
        <p:nvSpPr>
          <p:cNvPr id="17" name="TextBox 16">
            <a:extLst>
              <a:ext uri="{FF2B5EF4-FFF2-40B4-BE49-F238E27FC236}">
                <a16:creationId xmlns:a16="http://schemas.microsoft.com/office/drawing/2014/main" id="{28BF06D2-3703-948F-DA4F-93DCF6488B56}"/>
              </a:ext>
            </a:extLst>
          </p:cNvPr>
          <p:cNvSpPr txBox="1"/>
          <p:nvPr/>
        </p:nvSpPr>
        <p:spPr>
          <a:xfrm>
            <a:off x="609600" y="2847975"/>
            <a:ext cx="11115675" cy="7663636"/>
          </a:xfrm>
          <a:prstGeom prst="rect">
            <a:avLst/>
          </a:prstGeom>
          <a:noFill/>
        </p:spPr>
        <p:txBody>
          <a:bodyPr wrap="square" lIns="91440" tIns="45720" rIns="91440" bIns="45720" rtlCol="0" anchor="t">
            <a:spAutoFit/>
          </a:bodyPr>
          <a:lstStyle/>
          <a:p>
            <a:r>
              <a:rPr lang="en-US" sz="3200" b="1">
                <a:latin typeface="Century Gothic"/>
              </a:rPr>
              <a:t>What’s Included in the Sports Toolkit?</a:t>
            </a:r>
            <a:endParaRPr lang="en-US">
              <a:latin typeface="Century Gothic"/>
            </a:endParaRPr>
          </a:p>
          <a:p>
            <a:br>
              <a:rPr lang="en-US" sz="3200">
                <a:latin typeface="Century Gothic" panose="020B0502020202020204" pitchFamily="34" charset="0"/>
              </a:rPr>
            </a:br>
            <a:r>
              <a:rPr lang="en-US" sz="3200">
                <a:latin typeface="Century Gothic"/>
              </a:rPr>
              <a:t>The toolkit provides resources and guidance on a wide range of areas, including:</a:t>
            </a:r>
            <a:endParaRPr lang="en-US">
              <a:latin typeface="Century Gothic"/>
            </a:endParaRPr>
          </a:p>
          <a:p>
            <a:endParaRPr lang="en-US" sz="3200">
              <a:latin typeface="Century Gothic" panose="020B0502020202020204" pitchFamily="34" charset="0"/>
            </a:endParaRPr>
          </a:p>
          <a:p>
            <a:pPr marL="457200" indent="-457200">
              <a:buFont typeface="Arial" panose="020B0604020202020204" pitchFamily="34" charset="0"/>
              <a:buChar char="•"/>
            </a:pPr>
            <a:r>
              <a:rPr lang="en-US" sz="2800">
                <a:latin typeface="Century Gothic" panose="020B0502020202020204" pitchFamily="34" charset="0"/>
              </a:rPr>
              <a:t>Starting a new sports club</a:t>
            </a:r>
          </a:p>
          <a:p>
            <a:pPr marL="457200" indent="-457200">
              <a:buFont typeface="Arial" panose="020B0604020202020204" pitchFamily="34" charset="0"/>
              <a:buChar char="•"/>
            </a:pPr>
            <a:r>
              <a:rPr lang="en-US" sz="2800">
                <a:latin typeface="Century Gothic" panose="020B0502020202020204" pitchFamily="34" charset="0"/>
              </a:rPr>
              <a:t>Planning and running events</a:t>
            </a:r>
          </a:p>
          <a:p>
            <a:pPr marL="457200" indent="-457200">
              <a:buFont typeface="Arial" panose="020B0604020202020204" pitchFamily="34" charset="0"/>
              <a:buChar char="•"/>
            </a:pPr>
            <a:r>
              <a:rPr lang="en-US" sz="2800">
                <a:latin typeface="Century Gothic" panose="020B0502020202020204" pitchFamily="34" charset="0"/>
              </a:rPr>
              <a:t>Completing risk assessments</a:t>
            </a:r>
          </a:p>
          <a:p>
            <a:pPr marL="457200" indent="-457200">
              <a:buFont typeface="Arial" panose="020B0604020202020204" pitchFamily="34" charset="0"/>
              <a:buChar char="•"/>
            </a:pPr>
            <a:r>
              <a:rPr lang="en-US" sz="2800">
                <a:latin typeface="Century Gothic" panose="020B0502020202020204" pitchFamily="34" charset="0"/>
              </a:rPr>
              <a:t>Committee training materials and resources</a:t>
            </a:r>
          </a:p>
          <a:p>
            <a:pPr marL="457200" indent="-457200">
              <a:buFont typeface="Arial" panose="020B0604020202020204" pitchFamily="34" charset="0"/>
              <a:buChar char="•"/>
            </a:pPr>
            <a:r>
              <a:rPr lang="en-US" sz="2800">
                <a:latin typeface="Century Gothic" panose="020B0502020202020204" pitchFamily="34" charset="0"/>
              </a:rPr>
              <a:t>Wellbeing support for members</a:t>
            </a:r>
          </a:p>
          <a:p>
            <a:pPr marL="457200" indent="-457200">
              <a:buFont typeface="Arial" panose="020B0604020202020204" pitchFamily="34" charset="0"/>
              <a:buChar char="•"/>
            </a:pPr>
            <a:r>
              <a:rPr lang="en-US" sz="2800">
                <a:latin typeface="Century Gothic" panose="020B0502020202020204" pitchFamily="34" charset="0"/>
              </a:rPr>
              <a:t>Health and safety guidance</a:t>
            </a:r>
          </a:p>
          <a:p>
            <a:pPr marL="457200" indent="-457200">
              <a:buFont typeface="Arial" panose="020B0604020202020204" pitchFamily="34" charset="0"/>
              <a:buChar char="•"/>
            </a:pPr>
            <a:r>
              <a:rPr lang="en-US" sz="2800">
                <a:latin typeface="Century Gothic" panose="020B0502020202020204" pitchFamily="34" charset="0"/>
              </a:rPr>
              <a:t>Expense submission procedures</a:t>
            </a:r>
          </a:p>
          <a:p>
            <a:pPr marL="457200" indent="-457200">
              <a:buFont typeface="Arial" panose="020B0604020202020204" pitchFamily="34" charset="0"/>
              <a:buChar char="•"/>
            </a:pPr>
            <a:r>
              <a:rPr lang="en-US" sz="2800">
                <a:latin typeface="Century Gothic" panose="020B0502020202020204" pitchFamily="34" charset="0"/>
              </a:rPr>
              <a:t>BUCS-related documentation (including lecture absence forms)</a:t>
            </a:r>
          </a:p>
          <a:p>
            <a:pPr marL="457200" indent="-457200">
              <a:buFont typeface="Arial" panose="020B0604020202020204" pitchFamily="34" charset="0"/>
              <a:buChar char="•"/>
            </a:pPr>
            <a:r>
              <a:rPr lang="en-US" sz="2800">
                <a:latin typeface="Century Gothic" panose="020B0502020202020204" pitchFamily="34" charset="0"/>
              </a:rPr>
              <a:t>Key policies and essential forms</a:t>
            </a:r>
          </a:p>
          <a:p>
            <a:pPr marL="457200" indent="-457200">
              <a:buFont typeface="Arial" panose="020B0604020202020204" pitchFamily="34" charset="0"/>
              <a:buChar char="•"/>
            </a:pPr>
            <a:r>
              <a:rPr lang="en-US" sz="2800">
                <a:latin typeface="Century Gothic" panose="020B0502020202020204" pitchFamily="34" charset="0"/>
              </a:rPr>
              <a:t>Frequently Asked Questions (FAQs)</a:t>
            </a:r>
          </a:p>
          <a:p>
            <a:endParaRPr lang="en-GB" sz="2400">
              <a:latin typeface="Century Gothic"/>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4" name="Picture 3" descr="A group of people posing for a photo&#10;&#10;Description automatically generated">
            <a:extLst>
              <a:ext uri="{FF2B5EF4-FFF2-40B4-BE49-F238E27FC236}">
                <a16:creationId xmlns:a16="http://schemas.microsoft.com/office/drawing/2014/main" id="{F5F5AF91-1004-0229-39AD-9A1993FCBCEC}"/>
              </a:ext>
            </a:extLst>
          </p:cNvPr>
          <p:cNvPicPr>
            <a:picLocks noChangeAspect="1"/>
          </p:cNvPicPr>
          <p:nvPr/>
        </p:nvPicPr>
        <p:blipFill>
          <a:blip r:embed="rId6"/>
          <a:stretch>
            <a:fillRect/>
          </a:stretch>
        </p:blipFill>
        <p:spPr>
          <a:xfrm>
            <a:off x="12276247" y="2566987"/>
            <a:ext cx="4219575" cy="6296025"/>
          </a:xfrm>
          <a:prstGeom prst="rect">
            <a:avLst/>
          </a:prstGeom>
        </p:spPr>
      </p:pic>
      <p:sp>
        <p:nvSpPr>
          <p:cNvPr id="7" name="TextBox 3">
            <a:extLst>
              <a:ext uri="{FF2B5EF4-FFF2-40B4-BE49-F238E27FC236}">
                <a16:creationId xmlns:a16="http://schemas.microsoft.com/office/drawing/2014/main" id="{02253D3B-06E7-AF5A-6DCE-767CBA775FB0}"/>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2277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4173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12">
            <a:extLst>
              <a:ext uri="{FF2B5EF4-FFF2-40B4-BE49-F238E27FC236}">
                <a16:creationId xmlns:a16="http://schemas.microsoft.com/office/drawing/2014/main" id="{E62C76F0-A9A0-C491-58CD-57FD44F4B3EF}"/>
              </a:ext>
            </a:extLst>
          </p:cNvPr>
          <p:cNvSpPr txBox="1"/>
          <p:nvPr/>
        </p:nvSpPr>
        <p:spPr>
          <a:xfrm>
            <a:off x="1422046" y="821840"/>
            <a:ext cx="14496661" cy="992579"/>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Memberships and Budgeting</a:t>
            </a:r>
            <a:endParaRPr lang="en-US" sz="4400">
              <a:latin typeface="esu v2"/>
              <a:cs typeface="Calibri"/>
            </a:endParaRPr>
          </a:p>
        </p:txBody>
      </p:sp>
      <p:sp>
        <p:nvSpPr>
          <p:cNvPr id="2" name="TextBox 1">
            <a:extLst>
              <a:ext uri="{FF2B5EF4-FFF2-40B4-BE49-F238E27FC236}">
                <a16:creationId xmlns:a16="http://schemas.microsoft.com/office/drawing/2014/main" id="{3F216B48-DB17-061C-9E1E-5DD82E39817F}"/>
              </a:ext>
            </a:extLst>
          </p:cNvPr>
          <p:cNvSpPr txBox="1"/>
          <p:nvPr/>
        </p:nvSpPr>
        <p:spPr>
          <a:xfrm>
            <a:off x="1425223" y="1658054"/>
            <a:ext cx="16255999"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rPr>
              <a:t>Memberships </a:t>
            </a:r>
            <a:r>
              <a:rPr lang="en-GB" sz="2400" dirty="0">
                <a:latin typeface="Century Gothic"/>
                <a:ea typeface="+mn-lt"/>
                <a:cs typeface="+mn-lt"/>
              </a:rPr>
              <a:t>are a key income source for clubs and should cover annual costs. Budget realistically - base estimates on previous years (e.g. don’t expect 50 members if you had 20 last year). Consider costs such as:</a:t>
            </a:r>
            <a:endParaRPr lang="en-GB" sz="2400" dirty="0">
              <a:latin typeface="Century Gothic"/>
            </a:endParaRPr>
          </a:p>
          <a:p>
            <a:endParaRPr lang="en-GB" sz="2400">
              <a:latin typeface="Century Gothic"/>
              <a:ea typeface="+mn-lt"/>
              <a:cs typeface="+mn-lt"/>
            </a:endParaRPr>
          </a:p>
          <a:p>
            <a:pPr>
              <a:buFont typeface="Arial"/>
              <a:buChar char="•"/>
            </a:pPr>
            <a:r>
              <a:rPr lang="en-GB" sz="2400" dirty="0">
                <a:latin typeface="Century Gothic"/>
                <a:ea typeface="+mn-lt"/>
                <a:cs typeface="+mn-lt"/>
              </a:rPr>
              <a:t>Transport</a:t>
            </a:r>
          </a:p>
          <a:p>
            <a:pPr>
              <a:buFont typeface="Arial"/>
              <a:buChar char="•"/>
            </a:pPr>
            <a:r>
              <a:rPr lang="en-GB" sz="2400" dirty="0">
                <a:latin typeface="Century Gothic"/>
                <a:ea typeface="+mn-lt"/>
                <a:cs typeface="+mn-lt"/>
              </a:rPr>
              <a:t>Facility hire</a:t>
            </a:r>
            <a:endParaRPr lang="en-GB" sz="2400" dirty="0">
              <a:latin typeface="Century Gothic"/>
            </a:endParaRPr>
          </a:p>
          <a:p>
            <a:pPr>
              <a:buFont typeface="Arial"/>
              <a:buChar char="•"/>
            </a:pPr>
            <a:r>
              <a:rPr lang="en-GB" sz="2400" dirty="0">
                <a:latin typeface="Century Gothic"/>
                <a:ea typeface="+mn-lt"/>
                <a:cs typeface="+mn-lt"/>
              </a:rPr>
              <a:t>Equipment</a:t>
            </a:r>
          </a:p>
          <a:p>
            <a:pPr>
              <a:buFont typeface="Arial"/>
              <a:buChar char="•"/>
            </a:pPr>
            <a:r>
              <a:rPr lang="en-GB" sz="2400" dirty="0">
                <a:latin typeface="Century Gothic"/>
                <a:ea typeface="+mn-lt"/>
                <a:cs typeface="+mn-lt"/>
              </a:rPr>
              <a:t>Social events</a:t>
            </a:r>
            <a:endParaRPr lang="en-GB" sz="2400" dirty="0">
              <a:latin typeface="Century Gothic"/>
            </a:endParaRPr>
          </a:p>
          <a:p>
            <a:endParaRPr lang="en-GB" sz="2400">
              <a:latin typeface="Century Gothic"/>
            </a:endParaRPr>
          </a:p>
          <a:p>
            <a:r>
              <a:rPr lang="en-GB" sz="2400" b="1" dirty="0">
                <a:latin typeface="Century Gothic"/>
              </a:rPr>
              <a:t>Types of Membership</a:t>
            </a:r>
            <a:endParaRPr lang="en-GB" b="1" dirty="0"/>
          </a:p>
          <a:p>
            <a:endParaRPr lang="en-GB" sz="2400">
              <a:latin typeface="Century Gothic"/>
              <a:ea typeface="+mn-lt"/>
              <a:cs typeface="+mn-lt"/>
            </a:endParaRPr>
          </a:p>
          <a:p>
            <a:r>
              <a:rPr lang="en-GB" sz="2400" b="1" dirty="0">
                <a:latin typeface="Century Gothic"/>
                <a:ea typeface="+mn-lt"/>
                <a:cs typeface="+mn-lt"/>
              </a:rPr>
              <a:t>Social Membership (Free):</a:t>
            </a:r>
            <a:br>
              <a:rPr lang="en-GB" sz="2400" b="1" dirty="0">
                <a:latin typeface="Century Gothic"/>
                <a:ea typeface="+mn-lt"/>
                <a:cs typeface="+mn-lt"/>
              </a:rPr>
            </a:br>
            <a:r>
              <a:rPr lang="en-GB" sz="2400" dirty="0">
                <a:latin typeface="Century Gothic"/>
                <a:ea typeface="+mn-lt"/>
                <a:cs typeface="+mn-lt"/>
              </a:rPr>
              <a:t> Includes voting rights, mailing list access, "come and try" sessions, and social events.</a:t>
            </a:r>
          </a:p>
          <a:p>
            <a:pPr>
              <a:buFont typeface="Arial"/>
              <a:buChar char="•"/>
            </a:pPr>
            <a:endParaRPr lang="en-GB" sz="2400">
              <a:latin typeface="Century Gothic"/>
              <a:ea typeface="+mn-lt"/>
              <a:cs typeface="+mn-lt"/>
            </a:endParaRPr>
          </a:p>
          <a:p>
            <a:r>
              <a:rPr lang="en-GB" sz="2400" b="1" dirty="0">
                <a:latin typeface="Century Gothic"/>
                <a:ea typeface="+mn-lt"/>
                <a:cs typeface="+mn-lt"/>
              </a:rPr>
              <a:t>Playing/Competitive Membership:</a:t>
            </a:r>
            <a:br>
              <a:rPr lang="en-GB" sz="2400" b="1" dirty="0">
                <a:latin typeface="Century Gothic"/>
                <a:ea typeface="+mn-lt"/>
                <a:cs typeface="+mn-lt"/>
              </a:rPr>
            </a:br>
            <a:r>
              <a:rPr lang="en-GB" sz="2400" dirty="0">
                <a:latin typeface="Century Gothic"/>
                <a:ea typeface="+mn-lt"/>
                <a:cs typeface="+mn-lt"/>
              </a:rPr>
              <a:t> Varies by club. Typically includes insurance for training and competition.</a:t>
            </a:r>
            <a:endParaRPr lang="en-GB" sz="2400" dirty="0">
              <a:latin typeface="Century Gothic"/>
            </a:endParaRPr>
          </a:p>
          <a:p>
            <a:endParaRPr lang="en-GB" sz="2400">
              <a:latin typeface="Century Gothic"/>
            </a:endParaRPr>
          </a:p>
          <a:p>
            <a:r>
              <a:rPr lang="en-GB" sz="2400" b="1" dirty="0">
                <a:latin typeface="Century Gothic"/>
              </a:rPr>
              <a:t>Payment Options</a:t>
            </a:r>
            <a:endParaRPr lang="en-GB" b="1" dirty="0"/>
          </a:p>
          <a:p>
            <a:endParaRPr lang="en-GB" sz="2400" b="1">
              <a:latin typeface="Century Gothic"/>
              <a:ea typeface="+mn-lt"/>
              <a:cs typeface="+mn-lt"/>
            </a:endParaRPr>
          </a:p>
          <a:p>
            <a:pPr>
              <a:buFont typeface="Arial"/>
              <a:buChar char="•"/>
            </a:pPr>
            <a:r>
              <a:rPr lang="en-GB" sz="2400" dirty="0">
                <a:latin typeface="Century Gothic"/>
                <a:ea typeface="+mn-lt"/>
                <a:cs typeface="+mn-lt"/>
              </a:rPr>
              <a:t>Full-year or termly memberships</a:t>
            </a:r>
          </a:p>
          <a:p>
            <a:pPr>
              <a:buFont typeface="Arial"/>
              <a:buChar char="•"/>
            </a:pPr>
            <a:r>
              <a:rPr lang="en-GB" sz="2400" dirty="0">
                <a:latin typeface="Century Gothic"/>
                <a:ea typeface="+mn-lt"/>
                <a:cs typeface="+mn-lt"/>
              </a:rPr>
              <a:t>Pay-per-session (ideal if using hired facilities)</a:t>
            </a:r>
          </a:p>
          <a:p>
            <a:pPr>
              <a:buFont typeface="Arial"/>
              <a:buChar char="•"/>
            </a:pPr>
            <a:r>
              <a:rPr lang="en-GB" sz="2400" dirty="0">
                <a:latin typeface="Century Gothic"/>
                <a:ea typeface="+mn-lt"/>
                <a:cs typeface="+mn-lt"/>
              </a:rPr>
              <a:t>Cross-club deals (e.g. small add-on fee for access to another club like MMA + Kickboxing)</a:t>
            </a:r>
          </a:p>
          <a:p>
            <a:endParaRPr lang="en-GB" sz="2400" b="1">
              <a:latin typeface="Century Gothic"/>
              <a:ea typeface="+mn-lt"/>
              <a:cs typeface="+mn-lt"/>
            </a:endParaRPr>
          </a:p>
          <a:p>
            <a:r>
              <a:rPr lang="en-GB" sz="2400" b="1" dirty="0">
                <a:latin typeface="Century Gothic"/>
                <a:ea typeface="+mn-lt"/>
                <a:cs typeface="+mn-lt"/>
              </a:rPr>
              <a:t>Important:</a:t>
            </a:r>
            <a:r>
              <a:rPr lang="en-GB" sz="2400" dirty="0">
                <a:latin typeface="Century Gothic"/>
                <a:ea typeface="+mn-lt"/>
                <a:cs typeface="+mn-lt"/>
              </a:rPr>
              <a:t> Only those with valid playing/competitive memberships should attend training sessions, for insurance reasons. </a:t>
            </a:r>
            <a:endParaRPr lang="en-GB" sz="2400" dirty="0">
              <a:latin typeface="Century Gothic"/>
              <a:ea typeface="Calibri"/>
              <a:cs typeface="Calibri"/>
            </a:endParaRPr>
          </a:p>
          <a:p>
            <a:pPr marL="285750" indent="-285750">
              <a:buFont typeface="Arial"/>
              <a:buChar char="•"/>
            </a:pPr>
            <a:endParaRPr lang="en-GB" sz="2400" b="1">
              <a:latin typeface="Century Gothic"/>
              <a:ea typeface="Calibri"/>
              <a:cs typeface="Calibri"/>
            </a:endParaRPr>
          </a:p>
          <a:p>
            <a:endParaRPr lang="en-GB" sz="2400">
              <a:latin typeface="Century Gothic"/>
              <a:ea typeface="Calibri"/>
              <a:cs typeface="Calibri"/>
            </a:endParaRPr>
          </a:p>
        </p:txBody>
      </p:sp>
      <p:sp>
        <p:nvSpPr>
          <p:cNvPr id="8" name="TextBox 3">
            <a:extLst>
              <a:ext uri="{FF2B5EF4-FFF2-40B4-BE49-F238E27FC236}">
                <a16:creationId xmlns:a16="http://schemas.microsoft.com/office/drawing/2014/main" id="{2127FBDE-073F-07F7-580C-DED94ABA7E67}"/>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23892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12553561" cy="992579"/>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Group Chats</a:t>
            </a:r>
            <a:endParaRPr lang="en-US" sz="4400">
              <a:latin typeface="esu v2"/>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1126495" y="2574748"/>
            <a:ext cx="14272784" cy="7755969"/>
          </a:xfrm>
          <a:prstGeom prst="rect">
            <a:avLst/>
          </a:prstGeom>
          <a:noFill/>
        </p:spPr>
        <p:txBody>
          <a:bodyPr wrap="square" lIns="91440" tIns="45720" rIns="91440" bIns="45720" rtlCol="0" anchor="t">
            <a:spAutoFit/>
          </a:bodyPr>
          <a:lstStyle/>
          <a:p>
            <a:endParaRPr lang="en-GB" sz="2400">
              <a:latin typeface="Century Gothic"/>
              <a:ea typeface="Calibri"/>
              <a:cs typeface="Calibri"/>
            </a:endParaRPr>
          </a:p>
          <a:p>
            <a:endParaRPr lang="en-GB" sz="2400">
              <a:latin typeface="Century Gothic"/>
              <a:ea typeface="Calibri"/>
              <a:cs typeface="Calibri"/>
            </a:endParaRPr>
          </a:p>
          <a:p>
            <a:r>
              <a:rPr lang="en-GB" sz="2400" dirty="0">
                <a:latin typeface="Century Gothic"/>
                <a:ea typeface="Calibri"/>
                <a:cs typeface="Calibri"/>
              </a:rPr>
              <a:t>IMPORTANT – Please make sure all of your committee members are in the Blades 25/26 WhatsApp Community. </a:t>
            </a: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dirty="0">
              <a:latin typeface="Calibri"/>
              <a:ea typeface="Calibri"/>
              <a:cs typeface="Calibri"/>
            </a:endParaRPr>
          </a:p>
          <a:p>
            <a:endParaRPr lang="en-GB" dirty="0">
              <a:solidFill>
                <a:srgbClr val="000000"/>
              </a:solidFill>
              <a:latin typeface="Calibri"/>
              <a:ea typeface="Calibri"/>
              <a:cs typeface="Calibri"/>
            </a:endParaRPr>
          </a:p>
          <a:p>
            <a:endParaRPr lang="en-GB" dirty="0">
              <a:solidFill>
                <a:srgbClr val="000000"/>
              </a:solidFill>
              <a:latin typeface="Calibri"/>
              <a:ea typeface="Calibri"/>
              <a:cs typeface="Calibri"/>
            </a:endParaRPr>
          </a:p>
          <a:p>
            <a:r>
              <a:rPr lang="en-GB" sz="2400" dirty="0">
                <a:solidFill>
                  <a:srgbClr val="FF0000"/>
                </a:solidFill>
                <a:latin typeface="Century Gothic"/>
                <a:ea typeface="Calibri"/>
                <a:cs typeface="Calibri"/>
                <a:hlinkClick r:id="rId3">
                  <a:extLst>
                    <a:ext uri="{A12FA001-AC4F-418D-AE19-62706E023703}">
                      <ahyp:hlinkClr xmlns:ahyp="http://schemas.microsoft.com/office/drawing/2018/hyperlinkcolor" val="tx"/>
                    </a:ext>
                  </a:extLst>
                </a:hlinkClick>
              </a:rPr>
              <a:t>Essex Blades Presidents and VPs 25-26</a:t>
            </a:r>
            <a:r>
              <a:rPr lang="en-GB" sz="2400" dirty="0">
                <a:solidFill>
                  <a:srgbClr val="FF0000"/>
                </a:solidFill>
                <a:latin typeface="Century Gothic"/>
                <a:ea typeface="Calibri"/>
                <a:cs typeface="Calibri"/>
              </a:rPr>
              <a:t> </a:t>
            </a:r>
          </a:p>
          <a:p>
            <a:r>
              <a:rPr lang="en-GB" sz="2400" dirty="0">
                <a:solidFill>
                  <a:srgbClr val="FF0000"/>
                </a:solidFill>
                <a:latin typeface="Century Gothic"/>
                <a:ea typeface="Calibri"/>
                <a:cs typeface="Calibri"/>
                <a:hlinkClick r:id="rId3">
                  <a:extLst>
                    <a:ext uri="{A12FA001-AC4F-418D-AE19-62706E023703}">
                      <ahyp:hlinkClr xmlns:ahyp="http://schemas.microsoft.com/office/drawing/2018/hyperlinkcolor" val="tx"/>
                    </a:ext>
                  </a:extLst>
                </a:hlinkClick>
              </a:rPr>
              <a:t>Essex Blades Captains 25-26</a:t>
            </a:r>
            <a:r>
              <a:rPr lang="en-GB" sz="2400" dirty="0">
                <a:solidFill>
                  <a:srgbClr val="FF0000"/>
                </a:solidFill>
                <a:latin typeface="Century Gothic"/>
                <a:ea typeface="Calibri"/>
                <a:cs typeface="Calibri"/>
              </a:rPr>
              <a:t> (I</a:t>
            </a:r>
            <a:r>
              <a:rPr lang="en-GB" sz="2400" b="1" dirty="0">
                <a:solidFill>
                  <a:srgbClr val="FF0000"/>
                </a:solidFill>
                <a:latin typeface="Century Gothic"/>
                <a:ea typeface="Calibri"/>
                <a:cs typeface="Calibri"/>
              </a:rPr>
              <a:t>mportant all captains are in this) </a:t>
            </a:r>
          </a:p>
          <a:p>
            <a:r>
              <a:rPr lang="en-GB" sz="2400" dirty="0">
                <a:solidFill>
                  <a:srgbClr val="FF0000"/>
                </a:solidFill>
                <a:latin typeface="Century Gothic"/>
                <a:ea typeface="Calibri"/>
                <a:cs typeface="Calibri"/>
                <a:hlinkClick r:id="rId4">
                  <a:extLst>
                    <a:ext uri="{A12FA001-AC4F-418D-AE19-62706E023703}">
                      <ahyp:hlinkClr xmlns:ahyp="http://schemas.microsoft.com/office/drawing/2018/hyperlinkcolor" val="tx"/>
                    </a:ext>
                  </a:extLst>
                </a:hlinkClick>
              </a:rPr>
              <a:t>Essex Blades General 25-26</a:t>
            </a:r>
            <a:endParaRPr lang="en-GB" sz="2400">
              <a:solidFill>
                <a:srgbClr val="FF0000"/>
              </a:solidFill>
              <a:latin typeface="Century Gothic"/>
              <a:ea typeface="Calibri"/>
              <a:cs typeface="Calibri"/>
            </a:endParaRPr>
          </a:p>
          <a:p>
            <a:r>
              <a:rPr lang="en-GB" sz="2400" dirty="0">
                <a:solidFill>
                  <a:srgbClr val="FF0000"/>
                </a:solidFill>
                <a:latin typeface="Century Gothic"/>
                <a:ea typeface="Calibri"/>
                <a:cs typeface="Calibri"/>
                <a:hlinkClick r:id="rId5">
                  <a:extLst>
                    <a:ext uri="{A12FA001-AC4F-418D-AE19-62706E023703}">
                      <ahyp:hlinkClr xmlns:ahyp="http://schemas.microsoft.com/office/drawing/2018/hyperlinkcolor" val="tx"/>
                    </a:ext>
                  </a:extLst>
                </a:hlinkClick>
              </a:rPr>
              <a:t>Essex Blades Welfare Officers 25-26</a:t>
            </a:r>
            <a:endParaRPr lang="en-GB" sz="2400" dirty="0">
              <a:solidFill>
                <a:srgbClr val="FF0000"/>
              </a:solidFill>
              <a:latin typeface="Century Gothic"/>
              <a:ea typeface="Calibri"/>
              <a:cs typeface="Calibri"/>
            </a:endParaRPr>
          </a:p>
          <a:p>
            <a:r>
              <a:rPr lang="en-GB" sz="2400" u="sng" dirty="0">
                <a:solidFill>
                  <a:srgbClr val="FF0000"/>
                </a:solidFill>
                <a:latin typeface="Century Gothic"/>
                <a:ea typeface="Calibri"/>
                <a:cs typeface="Calibri"/>
                <a:hlinkClick r:id="rId6">
                  <a:extLst>
                    <a:ext uri="{A12FA001-AC4F-418D-AE19-62706E023703}">
                      <ahyp:hlinkClr xmlns:ahyp="http://schemas.microsoft.com/office/drawing/2018/hyperlinkcolor" val="tx"/>
                    </a:ext>
                  </a:extLst>
                </a:hlinkClick>
              </a:rPr>
              <a:t>Essex Blades Social Secretaries 25-26</a:t>
            </a:r>
            <a:endParaRPr lang="en-GB" sz="2400" u="sng">
              <a:solidFill>
                <a:srgbClr val="FF0000"/>
              </a:solidFill>
              <a:latin typeface="Century Gothic"/>
              <a:ea typeface="Calibri"/>
              <a:cs typeface="Calibri"/>
            </a:endParaRPr>
          </a:p>
          <a:p>
            <a:endParaRPr lang="en-GB" sz="2400" dirty="0">
              <a:solidFill>
                <a:schemeClr val="accent1"/>
              </a:solidFill>
              <a:latin typeface="Century Gothic"/>
              <a:ea typeface="Calibri"/>
              <a:cs typeface="Calibri"/>
            </a:endParaRPr>
          </a:p>
          <a:p>
            <a:endParaRPr lang="en-GB" sz="2400" dirty="0">
              <a:solidFill>
                <a:srgbClr val="4F81BD"/>
              </a:solidFill>
              <a:latin typeface="Century Gothic"/>
              <a:ea typeface="Calibri"/>
              <a:cs typeface="Calibri"/>
            </a:endParaRPr>
          </a:p>
          <a:p>
            <a:endParaRPr lang="en-GB" sz="2400" b="1" dirty="0">
              <a:solidFill>
                <a:srgbClr val="4F81BD"/>
              </a:solidFill>
              <a:latin typeface="Century Gothic"/>
              <a:ea typeface="Calibri"/>
              <a:cs typeface="Calibri"/>
            </a:endParaRPr>
          </a:p>
          <a:p>
            <a:endParaRPr lang="en-GB" sz="2400" dirty="0">
              <a:solidFill>
                <a:srgbClr val="4F81BD"/>
              </a:solidFill>
              <a:latin typeface="Century Gothic"/>
              <a:ea typeface="Calibri"/>
              <a:cs typeface="Calibri"/>
            </a:endParaRPr>
          </a:p>
          <a:p>
            <a:endParaRPr lang="en-GB" sz="2400" dirty="0">
              <a:solidFill>
                <a:srgbClr val="4F81BD"/>
              </a:solidFill>
              <a:latin typeface="Century Gothic"/>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8"/>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4173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9"/>
            <a:stretch>
              <a:fillRect r="-1422444" b="-1753"/>
            </a:stretch>
          </a:blipFill>
        </p:spPr>
        <p:txBody>
          <a:bodyPr/>
          <a:lstStyle/>
          <a:p>
            <a:endParaRPr lang="en-GB"/>
          </a:p>
        </p:txBody>
      </p:sp>
      <p:pic>
        <p:nvPicPr>
          <p:cNvPr id="8" name="Picture 7" descr="Whatsapp Icon Logo Png">
            <a:extLst>
              <a:ext uri="{FF2B5EF4-FFF2-40B4-BE49-F238E27FC236}">
                <a16:creationId xmlns:a16="http://schemas.microsoft.com/office/drawing/2014/main" id="{165FF8D7-B1EB-2A26-0DB7-4C87FA0A54DE}"/>
              </a:ext>
            </a:extLst>
          </p:cNvPr>
          <p:cNvPicPr>
            <a:picLocks noChangeAspect="1"/>
          </p:cNvPicPr>
          <p:nvPr/>
        </p:nvPicPr>
        <p:blipFill>
          <a:blip r:embed="rId10"/>
          <a:stretch>
            <a:fillRect/>
          </a:stretch>
        </p:blipFill>
        <p:spPr>
          <a:xfrm>
            <a:off x="15647634" y="1169988"/>
            <a:ext cx="2227793" cy="2137304"/>
          </a:xfrm>
          <a:prstGeom prst="rect">
            <a:avLst/>
          </a:prstGeom>
        </p:spPr>
      </p:pic>
      <p:sp>
        <p:nvSpPr>
          <p:cNvPr id="9" name="TextBox 8">
            <a:extLst>
              <a:ext uri="{FF2B5EF4-FFF2-40B4-BE49-F238E27FC236}">
                <a16:creationId xmlns:a16="http://schemas.microsoft.com/office/drawing/2014/main" id="{E802446F-A132-9EFA-BA28-4CB1A29BA4E7}"/>
              </a:ext>
            </a:extLst>
          </p:cNvPr>
          <p:cNvSpPr txBox="1"/>
          <p:nvPr/>
        </p:nvSpPr>
        <p:spPr>
          <a:xfrm>
            <a:off x="1134023" y="4683365"/>
            <a:ext cx="6861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FF0000"/>
                </a:solidFill>
                <a:latin typeface="Century Gothic"/>
                <a:ea typeface="Calibri"/>
                <a:cs typeface="Calibri"/>
                <a:hlinkClick r:id="rId11">
                  <a:extLst>
                    <a:ext uri="{A12FA001-AC4F-418D-AE19-62706E023703}">
                      <ahyp:hlinkClr xmlns:ahyp="http://schemas.microsoft.com/office/drawing/2018/hyperlinkcolor" val="tx"/>
                    </a:ext>
                  </a:extLst>
                </a:hlinkClick>
              </a:rPr>
              <a:t>Access the Blades General Community Here</a:t>
            </a:r>
            <a:r>
              <a:rPr lang="en-GB" sz="2400" dirty="0">
                <a:latin typeface="Century Gothic"/>
                <a:ea typeface="Calibri"/>
                <a:cs typeface="Calibri"/>
              </a:rPr>
              <a:t> </a:t>
            </a:r>
          </a:p>
        </p:txBody>
      </p:sp>
      <p:sp>
        <p:nvSpPr>
          <p:cNvPr id="11" name="TextBox 3">
            <a:extLst>
              <a:ext uri="{FF2B5EF4-FFF2-40B4-BE49-F238E27FC236}">
                <a16:creationId xmlns:a16="http://schemas.microsoft.com/office/drawing/2014/main" id="{071240BB-74EA-9D1A-DE77-05265E9523AF}"/>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15254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12553561" cy="1354217"/>
          </a:xfrm>
          <a:prstGeom prst="rect">
            <a:avLst/>
          </a:prstGeom>
        </p:spPr>
        <p:txBody>
          <a:bodyPr wrap="square" lIns="0" tIns="0" rIns="0" bIns="0" rtlCol="0" anchor="t">
            <a:spAutoFit/>
          </a:bodyPr>
          <a:lstStyle/>
          <a:p>
            <a:r>
              <a:rPr lang="en-US" sz="4400">
                <a:solidFill>
                  <a:srgbClr val="000000"/>
                </a:solidFill>
                <a:latin typeface="esu v2"/>
              </a:rPr>
              <a:t>Contacting your Members - </a:t>
            </a:r>
            <a:endParaRPr lang="en-US" sz="4400">
              <a:solidFill>
                <a:srgbClr val="000000"/>
              </a:solidFill>
              <a:latin typeface="esu v2"/>
              <a:cs typeface="Calibri"/>
            </a:endParaRPr>
          </a:p>
          <a:p>
            <a:r>
              <a:rPr lang="en-US" sz="4400">
                <a:solidFill>
                  <a:srgbClr val="000000"/>
                </a:solidFill>
                <a:latin typeface="esu v2"/>
              </a:rPr>
              <a:t>Group Chats</a:t>
            </a:r>
            <a:endParaRPr lang="en-US" sz="4400">
              <a:latin typeface="esu v2"/>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1423988" y="3500972"/>
            <a:ext cx="10603441" cy="6186309"/>
          </a:xfrm>
          <a:prstGeom prst="rect">
            <a:avLst/>
          </a:prstGeom>
          <a:noFill/>
        </p:spPr>
        <p:txBody>
          <a:bodyPr wrap="square" lIns="91440" tIns="45720" rIns="91440" bIns="45720" rtlCol="0" anchor="t">
            <a:spAutoFit/>
          </a:bodyPr>
          <a:lstStyle/>
          <a:p>
            <a:r>
              <a:rPr lang="en-GB" sz="2400" dirty="0">
                <a:latin typeface="Century Gothic"/>
                <a:ea typeface="Calibri"/>
                <a:cs typeface="Calibri"/>
              </a:rPr>
              <a:t>We would strongly encourage all clubs to create a </a:t>
            </a:r>
            <a:r>
              <a:rPr lang="en-GB" sz="2400" b="1" dirty="0">
                <a:latin typeface="Century Gothic"/>
                <a:ea typeface="Calibri"/>
                <a:cs typeface="Calibri"/>
              </a:rPr>
              <a:t>group chat which includes all members of your club </a:t>
            </a:r>
            <a:r>
              <a:rPr lang="en-GB" sz="2400" dirty="0">
                <a:latin typeface="Century Gothic"/>
                <a:ea typeface="Calibri"/>
                <a:cs typeface="Calibri"/>
              </a:rPr>
              <a:t>and any other relevant individuals. </a:t>
            </a:r>
            <a:endParaRPr lang="en-US"/>
          </a:p>
          <a:p>
            <a:endParaRPr lang="en-GB" sz="2400">
              <a:latin typeface="Century Gothic"/>
              <a:ea typeface="Calibri"/>
              <a:cs typeface="Calibri"/>
            </a:endParaRPr>
          </a:p>
          <a:p>
            <a:r>
              <a:rPr lang="en-GB" sz="2400" dirty="0">
                <a:latin typeface="Century Gothic"/>
                <a:ea typeface="Calibri"/>
                <a:cs typeface="Calibri"/>
              </a:rPr>
              <a:t>Having a group chat is a great way to communicate with members. </a:t>
            </a:r>
          </a:p>
          <a:p>
            <a:endParaRPr lang="en-GB" sz="2400">
              <a:latin typeface="Century Gothic"/>
              <a:ea typeface="Calibri"/>
              <a:cs typeface="Calibri"/>
            </a:endParaRPr>
          </a:p>
          <a:p>
            <a:r>
              <a:rPr lang="en-GB" sz="2400" dirty="0">
                <a:latin typeface="Century Gothic"/>
                <a:ea typeface="Calibri"/>
                <a:cs typeface="Calibri"/>
              </a:rPr>
              <a:t>We expect the committee members to moderate these group chats and be the admins of them. </a:t>
            </a:r>
          </a:p>
          <a:p>
            <a:endParaRPr lang="en-GB" sz="2400">
              <a:latin typeface="Century Gothic"/>
              <a:ea typeface="Calibri"/>
              <a:cs typeface="Calibri"/>
            </a:endParaRPr>
          </a:p>
          <a:p>
            <a:r>
              <a:rPr lang="en-GB" sz="2400" dirty="0">
                <a:latin typeface="Century Gothic"/>
                <a:ea typeface="Calibri"/>
                <a:cs typeface="Calibri"/>
              </a:rPr>
              <a:t>We also recommend that you</a:t>
            </a:r>
            <a:r>
              <a:rPr lang="en-GB" sz="2400" b="1" dirty="0">
                <a:latin typeface="Century Gothic"/>
                <a:ea typeface="Calibri"/>
                <a:cs typeface="Calibri"/>
              </a:rPr>
              <a:t> have a committee group chat</a:t>
            </a:r>
            <a:r>
              <a:rPr lang="en-GB" sz="2400" dirty="0">
                <a:latin typeface="Century Gothic"/>
                <a:ea typeface="Calibri"/>
                <a:cs typeface="Calibri"/>
              </a:rPr>
              <a:t> in which the members are not included so you can communicate effectively as a committee. </a:t>
            </a:r>
            <a:r>
              <a:rPr lang="en-US" sz="2400" dirty="0">
                <a:latin typeface="Century Gothic"/>
                <a:ea typeface="Calibri"/>
                <a:cs typeface="Calibri"/>
              </a:rPr>
              <a:t>This will help you coordinate effectively with your committee, making tasks like running a stall at Freshers’ Fair or </a:t>
            </a:r>
            <a:r>
              <a:rPr lang="en-US" sz="2400" dirty="0" err="1">
                <a:latin typeface="Century Gothic"/>
                <a:ea typeface="Calibri"/>
                <a:cs typeface="Calibri"/>
              </a:rPr>
              <a:t>organising</a:t>
            </a:r>
            <a:r>
              <a:rPr lang="en-US" sz="2400" dirty="0">
                <a:latin typeface="Century Gothic"/>
                <a:ea typeface="Calibri"/>
                <a:cs typeface="Calibri"/>
              </a:rPr>
              <a:t> a social much easier. </a:t>
            </a:r>
            <a:endParaRPr lang="en-GB" sz="2400" dirty="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4173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9" name="Picture 8" descr="A group of people standing in front of a tent&#10;&#10;Description automatically generated">
            <a:extLst>
              <a:ext uri="{FF2B5EF4-FFF2-40B4-BE49-F238E27FC236}">
                <a16:creationId xmlns:a16="http://schemas.microsoft.com/office/drawing/2014/main" id="{5473B5B0-1AF5-49CE-E029-B55277741F83}"/>
              </a:ext>
            </a:extLst>
          </p:cNvPr>
          <p:cNvPicPr>
            <a:picLocks noChangeAspect="1"/>
          </p:cNvPicPr>
          <p:nvPr/>
        </p:nvPicPr>
        <p:blipFill>
          <a:blip r:embed="rId6"/>
          <a:stretch>
            <a:fillRect/>
          </a:stretch>
        </p:blipFill>
        <p:spPr>
          <a:xfrm>
            <a:off x="12031745" y="953814"/>
            <a:ext cx="6265426" cy="9285889"/>
          </a:xfrm>
          <a:prstGeom prst="rect">
            <a:avLst/>
          </a:prstGeom>
        </p:spPr>
      </p:pic>
      <p:sp>
        <p:nvSpPr>
          <p:cNvPr id="4" name="TextBox 3">
            <a:extLst>
              <a:ext uri="{FF2B5EF4-FFF2-40B4-BE49-F238E27FC236}">
                <a16:creationId xmlns:a16="http://schemas.microsoft.com/office/drawing/2014/main" id="{2F256518-E076-0655-8CAA-4D25FEBFDD5B}"/>
              </a:ext>
            </a:extLst>
          </p:cNvPr>
          <p:cNvSpPr txBox="1"/>
          <p:nvPr/>
        </p:nvSpPr>
        <p:spPr>
          <a:xfrm>
            <a:off x="13753822" y="38232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77723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1423988" y="2433637"/>
            <a:ext cx="13430249" cy="6186309"/>
          </a:xfrm>
          <a:prstGeom prst="rect">
            <a:avLst/>
          </a:prstGeom>
          <a:noFill/>
        </p:spPr>
        <p:txBody>
          <a:bodyPr wrap="square" lIns="91440" tIns="45720" rIns="91440" bIns="45720" rtlCol="0" anchor="t">
            <a:spAutoFit/>
          </a:bodyPr>
          <a:lstStyle/>
          <a:p>
            <a:r>
              <a:rPr lang="en-GB" sz="2400">
                <a:latin typeface="Century Gothic"/>
                <a:ea typeface="Calibri"/>
                <a:cs typeface="Calibri"/>
              </a:rPr>
              <a:t>On the essexstudent.com page under your relevant sports club there is a message centre in which you can send an email to all of your current members. We recommend that you utilise this function too as sometimes not all of your members will be in the group chats you have. </a:t>
            </a:r>
          </a:p>
          <a:p>
            <a:endParaRPr lang="en-GB" sz="2400">
              <a:latin typeface="Century Gothic"/>
              <a:ea typeface="Calibri"/>
              <a:cs typeface="Calibri"/>
            </a:endParaRPr>
          </a:p>
          <a:p>
            <a:r>
              <a:rPr lang="en-GB" sz="2400">
                <a:latin typeface="Century Gothic"/>
                <a:ea typeface="Calibri"/>
                <a:cs typeface="Calibri"/>
              </a:rPr>
              <a:t>Steps to send an email to all members </a:t>
            </a:r>
          </a:p>
          <a:p>
            <a:r>
              <a:rPr lang="en-GB" sz="2400">
                <a:latin typeface="Century Gothic"/>
                <a:ea typeface="Calibri"/>
                <a:cs typeface="Calibri"/>
              </a:rPr>
              <a:t>1 – Go to your club and select the pencil icon in the top right corner </a:t>
            </a:r>
          </a:p>
          <a:p>
            <a:r>
              <a:rPr lang="en-GB" sz="2400">
                <a:latin typeface="Century Gothic"/>
                <a:ea typeface="Calibri"/>
                <a:cs typeface="Calibri"/>
              </a:rPr>
              <a:t>2 – Select admin tools </a:t>
            </a:r>
          </a:p>
          <a:p>
            <a:r>
              <a:rPr lang="en-GB" sz="2400">
                <a:latin typeface="Century Gothic"/>
                <a:ea typeface="Calibri"/>
                <a:cs typeface="Calibri"/>
              </a:rPr>
              <a:t>3 – Select messages </a:t>
            </a:r>
          </a:p>
          <a:p>
            <a:r>
              <a:rPr lang="en-GB" sz="2400">
                <a:latin typeface="Century Gothic"/>
                <a:ea typeface="Calibri"/>
                <a:cs typeface="Calibri"/>
              </a:rPr>
              <a:t>4 – Choose send email </a:t>
            </a:r>
          </a:p>
          <a:p>
            <a:r>
              <a:rPr lang="en-GB" sz="2400">
                <a:latin typeface="Century Gothic"/>
                <a:ea typeface="Calibri"/>
                <a:cs typeface="Calibri"/>
              </a:rPr>
              <a:t>5 – Add your recipients, and compose your email.  </a:t>
            </a:r>
          </a:p>
          <a:p>
            <a:r>
              <a:rPr lang="en-GB" sz="2400">
                <a:latin typeface="Century Gothic"/>
                <a:ea typeface="Calibri"/>
                <a:cs typeface="Calibri"/>
              </a:rPr>
              <a:t>6 – Send your email to members! </a:t>
            </a: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4173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12">
            <a:extLst>
              <a:ext uri="{FF2B5EF4-FFF2-40B4-BE49-F238E27FC236}">
                <a16:creationId xmlns:a16="http://schemas.microsoft.com/office/drawing/2014/main" id="{E62C76F0-A9A0-C491-58CD-57FD44F4B3EF}"/>
              </a:ext>
            </a:extLst>
          </p:cNvPr>
          <p:cNvSpPr txBox="1"/>
          <p:nvPr/>
        </p:nvSpPr>
        <p:spPr>
          <a:xfrm>
            <a:off x="1422046" y="1232606"/>
            <a:ext cx="14496661" cy="992579"/>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Contacting your Members – Message Centre </a:t>
            </a:r>
            <a:endParaRPr lang="en-US" sz="4400">
              <a:latin typeface="esu v2"/>
              <a:cs typeface="Calibri"/>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04EB83A-5800-84AB-CF00-0B5DE80B9E7F}"/>
                  </a:ext>
                </a:extLst>
              </p14:cNvPr>
              <p14:cNvContentPartPr/>
              <p14:nvPr/>
            </p14:nvContentPartPr>
            <p14:xfrm>
              <a:off x="14747487" y="1826011"/>
              <a:ext cx="13939" cy="13939"/>
            </p14:xfrm>
          </p:contentPart>
        </mc:Choice>
        <mc:Fallback xmlns="">
          <p:pic>
            <p:nvPicPr>
              <p:cNvPr id="2" name="Ink 1">
                <a:extLst>
                  <a:ext uri="{FF2B5EF4-FFF2-40B4-BE49-F238E27FC236}">
                    <a16:creationId xmlns:a16="http://schemas.microsoft.com/office/drawing/2014/main" id="{304EB83A-5800-84AB-CF00-0B5DE80B9E7F}"/>
                  </a:ext>
                </a:extLst>
              </p:cNvPr>
              <p:cNvPicPr/>
              <p:nvPr/>
            </p:nvPicPr>
            <p:blipFill>
              <a:blip r:embed="rId7"/>
              <a:stretch>
                <a:fillRect/>
              </a:stretch>
            </p:blipFill>
            <p:spPr>
              <a:xfrm>
                <a:off x="14050537" y="1129061"/>
                <a:ext cx="1393900" cy="1393900"/>
              </a:xfrm>
              <a:prstGeom prst="rect">
                <a:avLst/>
              </a:prstGeom>
            </p:spPr>
          </p:pic>
        </mc:Fallback>
      </mc:AlternateContent>
      <p:pic>
        <p:nvPicPr>
          <p:cNvPr id="11" name="Picture 10">
            <a:extLst>
              <a:ext uri="{FF2B5EF4-FFF2-40B4-BE49-F238E27FC236}">
                <a16:creationId xmlns:a16="http://schemas.microsoft.com/office/drawing/2014/main" id="{D5A17A16-18C3-C0F3-E865-40FEB5747F15}"/>
              </a:ext>
            </a:extLst>
          </p:cNvPr>
          <p:cNvPicPr>
            <a:picLocks noChangeAspect="1"/>
          </p:cNvPicPr>
          <p:nvPr/>
        </p:nvPicPr>
        <p:blipFill>
          <a:blip r:embed="rId8"/>
          <a:stretch>
            <a:fillRect/>
          </a:stretch>
        </p:blipFill>
        <p:spPr>
          <a:xfrm>
            <a:off x="8888225" y="5820295"/>
            <a:ext cx="9045297" cy="4113423"/>
          </a:xfrm>
          <a:prstGeom prst="rect">
            <a:avLst/>
          </a:prstGeom>
        </p:spPr>
      </p:pic>
      <p:sp>
        <p:nvSpPr>
          <p:cNvPr id="8" name="TextBox 3">
            <a:extLst>
              <a:ext uri="{FF2B5EF4-FFF2-40B4-BE49-F238E27FC236}">
                <a16:creationId xmlns:a16="http://schemas.microsoft.com/office/drawing/2014/main" id="{B743ADDE-C6B6-342E-0C0B-C0BC96656ECB}"/>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64553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280273D7-E088-DEB1-3711-F087A376BADF}"/>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2"/>
            <a:stretch>
              <a:fillRect r="-1422444" b="-1753"/>
            </a:stretch>
          </a:blipFill>
        </p:spPr>
        <p:txBody>
          <a:bodyPr/>
          <a:lstStyle/>
          <a:p>
            <a:endParaRPr lang="en-GB"/>
          </a:p>
        </p:txBody>
      </p:sp>
      <p:sp>
        <p:nvSpPr>
          <p:cNvPr id="12" name="AutoShape 3">
            <a:extLst>
              <a:ext uri="{FF2B5EF4-FFF2-40B4-BE49-F238E27FC236}">
                <a16:creationId xmlns:a16="http://schemas.microsoft.com/office/drawing/2014/main" id="{3038B4F1-FDDE-FF60-E3D4-93CE1957A758}"/>
              </a:ext>
            </a:extLst>
          </p:cNvPr>
          <p:cNvSpPr/>
          <p:nvPr/>
        </p:nvSpPr>
        <p:spPr>
          <a:xfrm>
            <a:off x="0" y="0"/>
            <a:ext cx="18288000" cy="1028700"/>
          </a:xfrm>
          <a:prstGeom prst="rect">
            <a:avLst/>
          </a:prstGeom>
          <a:solidFill>
            <a:schemeClr val="tx1">
              <a:lumMod val="95000"/>
              <a:lumOff val="5000"/>
            </a:schemeClr>
          </a:solidFill>
        </p:spPr>
        <p:txBody>
          <a:bodyPr/>
          <a:lstStyle/>
          <a:p>
            <a:r>
              <a:rPr lang="en-GB"/>
              <a:t>Archery Come and Try Session</a:t>
            </a:r>
          </a:p>
        </p:txBody>
      </p:sp>
      <p:pic>
        <p:nvPicPr>
          <p:cNvPr id="18" name="Picture 17" descr="A red shield with white text&#10;&#10;Description automatically generated">
            <a:extLst>
              <a:ext uri="{FF2B5EF4-FFF2-40B4-BE49-F238E27FC236}">
                <a16:creationId xmlns:a16="http://schemas.microsoft.com/office/drawing/2014/main" id="{57946963-FC8E-54DD-E6E9-4DA15F846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20" name="Picture 19" descr="Essex SU logo">
            <a:extLst>
              <a:ext uri="{FF2B5EF4-FFF2-40B4-BE49-F238E27FC236}">
                <a16:creationId xmlns:a16="http://schemas.microsoft.com/office/drawing/2014/main" id="{23E52912-5A58-F313-5C70-1A18AA6C58E2}"/>
              </a:ext>
            </a:extLst>
          </p:cNvPr>
          <p:cNvPicPr>
            <a:picLocks noChangeAspect="1"/>
          </p:cNvPicPr>
          <p:nvPr/>
        </p:nvPicPr>
        <p:blipFill>
          <a:blip r:embed="rId4"/>
          <a:stretch>
            <a:fillRect/>
          </a:stretch>
        </p:blipFill>
        <p:spPr>
          <a:xfrm>
            <a:off x="1066518" y="39678"/>
            <a:ext cx="717412" cy="908420"/>
          </a:xfrm>
          <a:prstGeom prst="rect">
            <a:avLst/>
          </a:prstGeom>
        </p:spPr>
      </p:pic>
      <p:sp>
        <p:nvSpPr>
          <p:cNvPr id="3" name="TextBox 14">
            <a:extLst>
              <a:ext uri="{FF2B5EF4-FFF2-40B4-BE49-F238E27FC236}">
                <a16:creationId xmlns:a16="http://schemas.microsoft.com/office/drawing/2014/main" id="{7824F4C2-12EE-3D47-CD5A-7A24461B2A53}"/>
              </a:ext>
            </a:extLst>
          </p:cNvPr>
          <p:cNvSpPr txBox="1"/>
          <p:nvPr/>
        </p:nvSpPr>
        <p:spPr>
          <a:xfrm>
            <a:off x="1073531" y="1043098"/>
            <a:ext cx="15460043" cy="10956846"/>
          </a:xfrm>
          <a:prstGeom prst="rect">
            <a:avLst/>
          </a:prstGeom>
        </p:spPr>
        <p:txBody>
          <a:bodyPr wrap="square" lIns="0" tIns="0" rIns="0" bIns="0" rtlCol="0" anchor="t">
            <a:spAutoFit/>
          </a:bodyPr>
          <a:lstStyle/>
          <a:p>
            <a:r>
              <a:rPr lang="en-US" sz="5400" dirty="0">
                <a:latin typeface="esu v2"/>
              </a:rPr>
              <a:t>How to add EVENTS – What's On/Club Page </a:t>
            </a:r>
            <a:endParaRPr lang="en-US" sz="3200" dirty="0">
              <a:latin typeface="esu v2"/>
            </a:endParaRPr>
          </a:p>
          <a:p>
            <a:r>
              <a:rPr lang="en-US" sz="2800" dirty="0">
                <a:solidFill>
                  <a:srgbClr val="000000"/>
                </a:solidFill>
                <a:latin typeface="esu v2"/>
              </a:rPr>
              <a:t>Video guide on how to do this on sports toolkit</a:t>
            </a:r>
          </a:p>
          <a:p>
            <a:endParaRPr lang="en-US" sz="2800" dirty="0">
              <a:solidFill>
                <a:srgbClr val="000000"/>
              </a:solidFill>
              <a:latin typeface="Century Gothic"/>
            </a:endParaRPr>
          </a:p>
          <a:p>
            <a:r>
              <a:rPr lang="en-US" sz="2400" dirty="0">
                <a:solidFill>
                  <a:srgbClr val="000000"/>
                </a:solidFill>
                <a:latin typeface="Century Gothic"/>
              </a:rPr>
              <a:t>Steps Below </a:t>
            </a:r>
          </a:p>
          <a:p>
            <a:pPr marL="457200" indent="-457200">
              <a:buFont typeface="Arial"/>
              <a:buChar char="•"/>
            </a:pPr>
            <a:r>
              <a:rPr lang="en-US" sz="2400" dirty="0">
                <a:solidFill>
                  <a:srgbClr val="000000"/>
                </a:solidFill>
                <a:latin typeface="Century Gothic"/>
              </a:rPr>
              <a:t>Go to pencil icon on essexstudent.com</a:t>
            </a:r>
          </a:p>
          <a:p>
            <a:pPr marL="457200" indent="-457200">
              <a:buFont typeface="Arial"/>
              <a:buChar char="•"/>
            </a:pPr>
            <a:r>
              <a:rPr lang="en-US" sz="2400" dirty="0">
                <a:solidFill>
                  <a:srgbClr val="000000"/>
                </a:solidFill>
                <a:latin typeface="Century Gothic"/>
              </a:rPr>
              <a:t>Select events</a:t>
            </a:r>
          </a:p>
          <a:p>
            <a:pPr marL="457200" indent="-457200">
              <a:buFont typeface="Arial"/>
              <a:buChar char="•"/>
            </a:pPr>
            <a:r>
              <a:rPr lang="en-US" sz="2400" dirty="0">
                <a:solidFill>
                  <a:srgbClr val="000000"/>
                </a:solidFill>
                <a:latin typeface="Century Gothic"/>
              </a:rPr>
              <a:t>Select add new event </a:t>
            </a:r>
          </a:p>
          <a:p>
            <a:pPr marL="457200" indent="-457200">
              <a:buFont typeface="Arial"/>
              <a:buChar char="•"/>
            </a:pPr>
            <a:r>
              <a:rPr lang="en-US" sz="2400" dirty="0">
                <a:solidFill>
                  <a:srgbClr val="000000"/>
                </a:solidFill>
                <a:latin typeface="Century Gothic"/>
              </a:rPr>
              <a:t>Complete all details (make sure sport is selected under 'event type')</a:t>
            </a:r>
          </a:p>
          <a:p>
            <a:pPr marL="457200" indent="-457200">
              <a:buFont typeface="Arial"/>
              <a:buChar char="•"/>
            </a:pPr>
            <a:r>
              <a:rPr lang="en-US" sz="2400" dirty="0">
                <a:solidFill>
                  <a:srgbClr val="000000"/>
                </a:solidFill>
                <a:latin typeface="Century Gothic"/>
              </a:rPr>
              <a:t>Add image </a:t>
            </a:r>
          </a:p>
          <a:p>
            <a:pPr marL="457200" indent="-457200">
              <a:buFont typeface="Arial"/>
              <a:buChar char="•"/>
            </a:pPr>
            <a:r>
              <a:rPr lang="en-US" sz="2400" dirty="0">
                <a:solidFill>
                  <a:srgbClr val="000000"/>
                </a:solidFill>
                <a:latin typeface="Century Gothic"/>
              </a:rPr>
              <a:t>Select save at the bottom </a:t>
            </a:r>
          </a:p>
          <a:p>
            <a:pPr marL="457200" indent="-457200">
              <a:buFont typeface="Arial"/>
              <a:buChar char="•"/>
            </a:pPr>
            <a:r>
              <a:rPr lang="en-US" sz="2400" dirty="0">
                <a:solidFill>
                  <a:srgbClr val="000000"/>
                </a:solidFill>
                <a:latin typeface="Century Gothic"/>
              </a:rPr>
              <a:t>Check the What's On page/Club page to ensure it has been uploaded! </a:t>
            </a:r>
          </a:p>
          <a:p>
            <a:pPr marL="457200" indent="-457200">
              <a:buFont typeface="Arial"/>
              <a:buChar char="•"/>
            </a:pPr>
            <a:endParaRPr lang="en-US" sz="2800" dirty="0">
              <a:solidFill>
                <a:srgbClr val="000000"/>
              </a:solidFill>
              <a:latin typeface="Century Gothic"/>
            </a:endParaRPr>
          </a:p>
          <a:p>
            <a:pPr marL="457200" indent="-457200">
              <a:buFont typeface="Arial"/>
              <a:buChar char="•"/>
            </a:pPr>
            <a:r>
              <a:rPr lang="en-GB" sz="2400" b="1" dirty="0">
                <a:solidFill>
                  <a:srgbClr val="000000"/>
                </a:solidFill>
                <a:latin typeface="Century Gothic"/>
              </a:rPr>
              <a:t>Event Images need to be 200px wide and 500px tall </a:t>
            </a:r>
            <a:endParaRPr lang="en-US" sz="2800" dirty="0">
              <a:solidFill>
                <a:srgbClr val="000000"/>
              </a:solidFill>
              <a:latin typeface="Century Gothic"/>
            </a:endParaRPr>
          </a:p>
          <a:p>
            <a:pPr marL="457200" indent="-457200">
              <a:buFont typeface="Arial"/>
              <a:buChar char="•"/>
            </a:pPr>
            <a:endParaRPr lang="en-GB" sz="2400" dirty="0">
              <a:solidFill>
                <a:srgbClr val="000000"/>
              </a:solidFill>
              <a:latin typeface="Century Gothic"/>
            </a:endParaRPr>
          </a:p>
          <a:p>
            <a:pPr marL="457200" indent="-457200">
              <a:buFont typeface="Arial"/>
              <a:buChar char="•"/>
            </a:pPr>
            <a:r>
              <a:rPr lang="en-GB" sz="2400" dirty="0">
                <a:solidFill>
                  <a:srgbClr val="000000"/>
                </a:solidFill>
                <a:latin typeface="Century Gothic"/>
              </a:rPr>
              <a:t>Benefits of adding to the What's On Page</a:t>
            </a:r>
            <a:endParaRPr lang="en-GB" sz="2400" b="1" dirty="0">
              <a:solidFill>
                <a:srgbClr val="000000"/>
              </a:solidFill>
              <a:latin typeface="Century Gothic"/>
            </a:endParaRPr>
          </a:p>
          <a:p>
            <a:pPr marL="285750" indent="-285750">
              <a:buFont typeface="Arial,Sans-Serif"/>
              <a:buChar char="•"/>
            </a:pPr>
            <a:r>
              <a:rPr lang="en-US" sz="2400" dirty="0">
                <a:solidFill>
                  <a:srgbClr val="000000"/>
                </a:solidFill>
                <a:latin typeface="Century Gothic"/>
              </a:rPr>
              <a:t>The </a:t>
            </a:r>
            <a:r>
              <a:rPr lang="en-US" sz="2400" b="1" dirty="0">
                <a:solidFill>
                  <a:srgbClr val="000000"/>
                </a:solidFill>
                <a:latin typeface="Century Gothic"/>
              </a:rPr>
              <a:t>“What’s On” page</a:t>
            </a:r>
            <a:r>
              <a:rPr lang="en-US" sz="2400" dirty="0">
                <a:solidFill>
                  <a:srgbClr val="000000"/>
                </a:solidFill>
                <a:latin typeface="Century Gothic"/>
              </a:rPr>
              <a:t> consistently ranks among the top 5 most viewed pages.</a:t>
            </a:r>
          </a:p>
          <a:p>
            <a:pPr marL="285750" indent="-285750">
              <a:buFont typeface="Arial,Sans-Serif"/>
              <a:buChar char="•"/>
            </a:pPr>
            <a:br>
              <a:rPr lang="en-US" sz="2400" dirty="0">
                <a:latin typeface="Century Gothic"/>
              </a:rPr>
            </a:br>
            <a:r>
              <a:rPr lang="en-US" sz="2400" dirty="0">
                <a:solidFill>
                  <a:srgbClr val="000000"/>
                </a:solidFill>
                <a:latin typeface="Century Gothic"/>
              </a:rPr>
              <a:t>It’s the best platform for capturing audience attention.</a:t>
            </a:r>
          </a:p>
          <a:p>
            <a:pPr marL="285750" indent="-285750">
              <a:buFont typeface="Arial,Sans-Serif"/>
              <a:buChar char="•"/>
            </a:pPr>
            <a:br>
              <a:rPr lang="en-US" sz="2400" dirty="0">
                <a:latin typeface="Century Gothic"/>
              </a:rPr>
            </a:br>
            <a:r>
              <a:rPr lang="en-US" sz="2400" dirty="0">
                <a:solidFill>
                  <a:srgbClr val="000000"/>
                </a:solidFill>
                <a:latin typeface="Century Gothic"/>
              </a:rPr>
              <a:t>Staff also use this page to discover events and support the promotion of them, E.g. SU Marketing.</a:t>
            </a:r>
            <a:endParaRPr lang="en-GB" sz="2400" dirty="0"/>
          </a:p>
          <a:p>
            <a:pPr marL="457200" indent="-457200">
              <a:buFont typeface="Arial"/>
              <a:buChar char="•"/>
            </a:pPr>
            <a:endParaRPr lang="en-GB" sz="2400" b="1" dirty="0">
              <a:solidFill>
                <a:srgbClr val="000000"/>
              </a:solidFill>
              <a:latin typeface="Century Gothic"/>
            </a:endParaRPr>
          </a:p>
          <a:p>
            <a:pPr marL="457200" indent="-457200">
              <a:buFont typeface="Arial"/>
              <a:buChar char="•"/>
            </a:pPr>
            <a:endParaRPr lang="en-US" sz="2800" dirty="0">
              <a:solidFill>
                <a:srgbClr val="000000"/>
              </a:solidFill>
              <a:latin typeface="Century Gothic"/>
            </a:endParaRPr>
          </a:p>
          <a:p>
            <a:pPr marL="457200" indent="-457200">
              <a:buFont typeface="Arial"/>
              <a:buChar char="•"/>
            </a:pPr>
            <a:endParaRPr lang="en-US" sz="2800" dirty="0">
              <a:solidFill>
                <a:srgbClr val="000000"/>
              </a:solidFill>
              <a:latin typeface="esu v2"/>
            </a:endParaRPr>
          </a:p>
          <a:p>
            <a:pPr marL="457200" indent="-457200">
              <a:buFont typeface="Arial"/>
              <a:buChar char="•"/>
            </a:pPr>
            <a:endParaRPr lang="en-US" sz="2800" dirty="0">
              <a:solidFill>
                <a:srgbClr val="000000"/>
              </a:solidFill>
              <a:latin typeface="esu v2"/>
            </a:endParaRPr>
          </a:p>
          <a:p>
            <a:pPr marL="457200" indent="-457200">
              <a:buFont typeface="Arial"/>
              <a:buChar char="•"/>
            </a:pPr>
            <a:endParaRPr lang="en-US" sz="2800" dirty="0">
              <a:solidFill>
                <a:srgbClr val="000000"/>
              </a:solidFill>
              <a:latin typeface="esu v2"/>
            </a:endParaRPr>
          </a:p>
          <a:p>
            <a:endParaRPr lang="en-US" sz="5400">
              <a:solidFill>
                <a:srgbClr val="000000"/>
              </a:solidFill>
              <a:latin typeface="esu v2"/>
            </a:endParaRPr>
          </a:p>
        </p:txBody>
      </p:sp>
      <p:sp>
        <p:nvSpPr>
          <p:cNvPr id="4" name="TextBox 3">
            <a:extLst>
              <a:ext uri="{FF2B5EF4-FFF2-40B4-BE49-F238E27FC236}">
                <a16:creationId xmlns:a16="http://schemas.microsoft.com/office/drawing/2014/main" id="{1DE4B22B-C8F8-97C0-DB04-7673C9EC18AC}"/>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11830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SU marketing</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325210" y="2461859"/>
            <a:ext cx="10772774" cy="9510296"/>
          </a:xfrm>
          <a:prstGeom prst="rect">
            <a:avLst/>
          </a:prstGeom>
          <a:noFill/>
        </p:spPr>
        <p:txBody>
          <a:bodyPr wrap="square" lIns="91440" tIns="45720" rIns="91440" bIns="45720" rtlCol="0" anchor="t">
            <a:spAutoFit/>
          </a:bodyPr>
          <a:lstStyle/>
          <a:p>
            <a:r>
              <a:rPr lang="en-GB" sz="2400" dirty="0">
                <a:latin typeface="Century Gothic"/>
                <a:ea typeface="+mn-lt"/>
                <a:cs typeface="+mn-lt"/>
              </a:rPr>
              <a:t>SU Marketing manages the following promotional channels:</a:t>
            </a:r>
          </a:p>
          <a:p>
            <a:endParaRPr lang="en-GB" sz="2400">
              <a:latin typeface="Century Gothic"/>
              <a:ea typeface="+mn-lt"/>
              <a:cs typeface="+mn-lt"/>
            </a:endParaRPr>
          </a:p>
          <a:p>
            <a:pPr>
              <a:buFont typeface="Arial"/>
              <a:buChar char="•"/>
            </a:pPr>
            <a:r>
              <a:rPr lang="en-GB" sz="2400" b="1" dirty="0">
                <a:latin typeface="Century Gothic"/>
                <a:ea typeface="+mn-lt"/>
                <a:cs typeface="+mn-lt"/>
              </a:rPr>
              <a:t>Website</a:t>
            </a:r>
          </a:p>
          <a:p>
            <a:pPr>
              <a:buFont typeface="Arial"/>
              <a:buChar char="•"/>
            </a:pPr>
            <a:r>
              <a:rPr lang="en-GB" sz="2400" b="1" dirty="0">
                <a:latin typeface="Century Gothic"/>
                <a:ea typeface="+mn-lt"/>
                <a:cs typeface="+mn-lt"/>
              </a:rPr>
              <a:t>Social Media</a:t>
            </a:r>
            <a:r>
              <a:rPr lang="en-GB" sz="2400" dirty="0">
                <a:latin typeface="Century Gothic"/>
                <a:ea typeface="+mn-lt"/>
                <a:cs typeface="+mn-lt"/>
              </a:rPr>
              <a:t> (All @essexsu accounts and some sub-accounts)</a:t>
            </a:r>
          </a:p>
          <a:p>
            <a:pPr lvl="1">
              <a:buFont typeface="Arial"/>
              <a:buChar char="•"/>
            </a:pPr>
            <a:r>
              <a:rPr lang="en-GB" sz="2400" dirty="0">
                <a:latin typeface="Century Gothic"/>
                <a:ea typeface="+mn-lt"/>
                <a:cs typeface="+mn-lt"/>
              </a:rPr>
              <a:t>You can tag </a:t>
            </a:r>
            <a:r>
              <a:rPr lang="en-GB" sz="2400" b="1" dirty="0">
                <a:latin typeface="Century Gothic"/>
                <a:ea typeface="+mn-lt"/>
                <a:cs typeface="+mn-lt"/>
              </a:rPr>
              <a:t>@essexsu</a:t>
            </a:r>
            <a:r>
              <a:rPr lang="en-GB" sz="2400" dirty="0">
                <a:latin typeface="Century Gothic"/>
                <a:ea typeface="+mn-lt"/>
                <a:cs typeface="+mn-lt"/>
              </a:rPr>
              <a:t> in Instagram Stories — they may reshare your content</a:t>
            </a:r>
            <a:endParaRPr lang="en-GB" sz="2400" dirty="0">
              <a:latin typeface="Century Gothic"/>
            </a:endParaRPr>
          </a:p>
          <a:p>
            <a:pPr>
              <a:buFont typeface="Arial"/>
              <a:buChar char="•"/>
            </a:pPr>
            <a:r>
              <a:rPr lang="en-GB" sz="2400" b="1" dirty="0">
                <a:latin typeface="Century Gothic"/>
                <a:ea typeface="+mn-lt"/>
                <a:cs typeface="+mn-lt"/>
              </a:rPr>
              <a:t>Weekly Student Email</a:t>
            </a:r>
          </a:p>
          <a:p>
            <a:pPr>
              <a:buFont typeface="Arial"/>
              <a:buChar char="•"/>
            </a:pPr>
            <a:r>
              <a:rPr lang="en-GB" sz="2400" b="1" dirty="0">
                <a:latin typeface="Century Gothic"/>
                <a:ea typeface="+mn-lt"/>
                <a:cs typeface="+mn-lt"/>
              </a:rPr>
              <a:t>Digital Screens</a:t>
            </a:r>
            <a:r>
              <a:rPr lang="en-GB" sz="2400" dirty="0">
                <a:latin typeface="Century Gothic"/>
                <a:ea typeface="+mn-lt"/>
                <a:cs typeface="+mn-lt"/>
              </a:rPr>
              <a:t> (located on the stairs between Squares 3 &amp; 4)</a:t>
            </a:r>
            <a:endParaRPr lang="en-GB" sz="2400" dirty="0">
              <a:latin typeface="Century Gothic"/>
            </a:endParaRPr>
          </a:p>
          <a:p>
            <a:pPr>
              <a:buFont typeface="Arial"/>
              <a:buChar char="•"/>
            </a:pPr>
            <a:r>
              <a:rPr lang="en-GB" sz="2400" b="1" dirty="0">
                <a:latin typeface="Century Gothic"/>
                <a:ea typeface="+mn-lt"/>
                <a:cs typeface="+mn-lt"/>
              </a:rPr>
              <a:t>Poster Sites</a:t>
            </a:r>
          </a:p>
          <a:p>
            <a:br>
              <a:rPr lang="en-US" dirty="0"/>
            </a:br>
            <a:endParaRPr lang="en-US" sz="2400" b="1">
              <a:latin typeface="Century Gothic"/>
              <a:ea typeface="Calibri"/>
              <a:cs typeface="Calibri"/>
            </a:endParaRPr>
          </a:p>
          <a:p>
            <a:r>
              <a:rPr lang="en-GB" sz="2400" b="1" dirty="0">
                <a:latin typeface="Century Gothic"/>
              </a:rPr>
              <a:t>Want to Be Featured?</a:t>
            </a:r>
            <a:endParaRPr lang="en-GB" sz="2400" b="1" dirty="0">
              <a:latin typeface="Century Gothic"/>
              <a:ea typeface="Calibri"/>
              <a:cs typeface="Calibri"/>
            </a:endParaRPr>
          </a:p>
          <a:p>
            <a:endParaRPr lang="en-GB" sz="2400" b="1">
              <a:latin typeface="Century Gothic"/>
              <a:ea typeface="+mn-lt"/>
              <a:cs typeface="+mn-lt"/>
            </a:endParaRPr>
          </a:p>
          <a:p>
            <a:r>
              <a:rPr lang="en-GB" sz="2400" dirty="0">
                <a:latin typeface="Century Gothic"/>
                <a:ea typeface="+mn-lt"/>
                <a:cs typeface="+mn-lt"/>
              </a:rPr>
              <a:t>To request promotion via any of these channels, email </a:t>
            </a:r>
            <a:r>
              <a:rPr lang="en-GB" sz="2400" b="1" dirty="0">
                <a:latin typeface="Century Gothic"/>
                <a:ea typeface="+mn-lt"/>
                <a:cs typeface="+mn-lt"/>
                <a:hlinkClick r:id="rId3"/>
              </a:rPr>
              <a:t>blades@essex.ac.uk</a:t>
            </a:r>
            <a:r>
              <a:rPr lang="en-GB" sz="2400" dirty="0">
                <a:latin typeface="Century Gothic"/>
                <a:ea typeface="+mn-lt"/>
                <a:cs typeface="+mn-lt"/>
              </a:rPr>
              <a:t> </a:t>
            </a:r>
            <a:r>
              <a:rPr lang="en-GB" sz="2400" b="1" dirty="0">
                <a:latin typeface="Century Gothic"/>
                <a:ea typeface="+mn-lt"/>
                <a:cs typeface="+mn-lt"/>
              </a:rPr>
              <a:t>at least 3 weeks in advance</a:t>
            </a:r>
            <a:r>
              <a:rPr lang="en-GB" sz="2400" dirty="0">
                <a:latin typeface="Century Gothic"/>
                <a:ea typeface="+mn-lt"/>
                <a:cs typeface="+mn-lt"/>
              </a:rPr>
              <a:t>.</a:t>
            </a:r>
          </a:p>
          <a:p>
            <a:endParaRPr lang="en-GB" sz="2400">
              <a:latin typeface="Century Gothic"/>
              <a:ea typeface="+mn-lt"/>
              <a:cs typeface="+mn-lt"/>
            </a:endParaRPr>
          </a:p>
          <a:p>
            <a:r>
              <a:rPr lang="en-GB" sz="2400" dirty="0">
                <a:latin typeface="Century Gothic"/>
                <a:ea typeface="+mn-lt"/>
                <a:cs typeface="+mn-lt"/>
              </a:rPr>
              <a:t>Support is provided based on </a:t>
            </a:r>
            <a:r>
              <a:rPr lang="en-GB" sz="2400" b="1" dirty="0">
                <a:latin typeface="Century Gothic"/>
                <a:ea typeface="+mn-lt"/>
                <a:cs typeface="+mn-lt"/>
              </a:rPr>
              <a:t>relevance</a:t>
            </a:r>
            <a:r>
              <a:rPr lang="en-GB" sz="2400" dirty="0">
                <a:latin typeface="Century Gothic"/>
                <a:ea typeface="+mn-lt"/>
                <a:cs typeface="+mn-lt"/>
              </a:rPr>
              <a:t> and </a:t>
            </a:r>
            <a:r>
              <a:rPr lang="en-GB" sz="2400" b="1" dirty="0">
                <a:latin typeface="Century Gothic"/>
                <a:ea typeface="+mn-lt"/>
                <a:cs typeface="+mn-lt"/>
              </a:rPr>
              <a:t>available capacity</a:t>
            </a:r>
            <a:r>
              <a:rPr lang="en-GB" sz="2400" dirty="0">
                <a:latin typeface="Century Gothic"/>
                <a:ea typeface="+mn-lt"/>
                <a:cs typeface="+mn-lt"/>
              </a:rPr>
              <a:t>.</a:t>
            </a:r>
          </a:p>
          <a:p>
            <a:pPr marL="342900" indent="-342900">
              <a:buFont typeface="Arial"/>
              <a:buChar char="•"/>
            </a:pPr>
            <a:endParaRPr lang="en-GB" sz="2400">
              <a:latin typeface="Century Gothic"/>
              <a:ea typeface="Calibri"/>
              <a:cs typeface="Calibri"/>
            </a:endParaRPr>
          </a:p>
          <a:p>
            <a:pPr marL="342900" indent="-342900">
              <a:buFont typeface="Arial"/>
              <a:buChar char="•"/>
            </a:pPr>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5"/>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pic>
        <p:nvPicPr>
          <p:cNvPr id="4" name="Picture 3" descr="A person wearing a yellow vest with black writing on it&#10;&#10;Description automatically generated">
            <a:extLst>
              <a:ext uri="{FF2B5EF4-FFF2-40B4-BE49-F238E27FC236}">
                <a16:creationId xmlns:a16="http://schemas.microsoft.com/office/drawing/2014/main" id="{B653BDDF-D535-AEFE-AFD2-51495B6D9111}"/>
              </a:ext>
            </a:extLst>
          </p:cNvPr>
          <p:cNvPicPr>
            <a:picLocks noChangeAspect="1"/>
          </p:cNvPicPr>
          <p:nvPr/>
        </p:nvPicPr>
        <p:blipFill>
          <a:blip r:embed="rId7"/>
          <a:srcRect l="1826" t="-719" r="-228" b="-153"/>
          <a:stretch/>
        </p:blipFill>
        <p:spPr>
          <a:xfrm>
            <a:off x="12208052" y="964042"/>
            <a:ext cx="6091966" cy="9336839"/>
          </a:xfrm>
          <a:prstGeom prst="rect">
            <a:avLst/>
          </a:prstGeom>
        </p:spPr>
      </p:pic>
      <p:sp>
        <p:nvSpPr>
          <p:cNvPr id="7" name="TextBox 3">
            <a:extLst>
              <a:ext uri="{FF2B5EF4-FFF2-40B4-BE49-F238E27FC236}">
                <a16:creationId xmlns:a16="http://schemas.microsoft.com/office/drawing/2014/main" id="{ED3D0793-C223-A8B6-D3F0-3A46966A6C2C}"/>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67218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133828"/>
            <a:ext cx="9981811" cy="992579"/>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Open days  </a:t>
            </a:r>
            <a:endParaRPr lang="en-US" sz="4400">
              <a:latin typeface="esu v2"/>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1423988" y="2236082"/>
            <a:ext cx="10278886" cy="14219277"/>
          </a:xfrm>
          <a:prstGeom prst="rect">
            <a:avLst/>
          </a:prstGeom>
          <a:noFill/>
        </p:spPr>
        <p:txBody>
          <a:bodyPr wrap="square" lIns="91440" tIns="45720" rIns="91440" bIns="45720" rtlCol="0" anchor="t">
            <a:spAutoFit/>
          </a:bodyPr>
          <a:lstStyle/>
          <a:p>
            <a:r>
              <a:rPr lang="en-GB" sz="2400">
                <a:latin typeface="Century Gothic"/>
                <a:ea typeface="Calibri"/>
                <a:cs typeface="Calibri"/>
              </a:rPr>
              <a:t>Open days at the University occur quite regularly!</a:t>
            </a:r>
          </a:p>
          <a:p>
            <a:endParaRPr lang="en-GB" sz="2400">
              <a:latin typeface="Century Gothic"/>
              <a:ea typeface="+mn-lt"/>
              <a:cs typeface="+mn-lt"/>
            </a:endParaRPr>
          </a:p>
          <a:p>
            <a:r>
              <a:rPr lang="en-GB" sz="2400">
                <a:latin typeface="Century Gothic"/>
                <a:ea typeface="+mn-lt"/>
                <a:cs typeface="+mn-lt"/>
              </a:rPr>
              <a:t>These provide a chance for prospective students to see what life is like here at Essex and to showcase the clubs they can join. </a:t>
            </a:r>
            <a:endParaRPr lang="en-GB" sz="2400">
              <a:latin typeface="Century Gothic"/>
              <a:ea typeface="Calibri"/>
              <a:cs typeface="Calibri"/>
            </a:endParaRPr>
          </a:p>
          <a:p>
            <a:endParaRPr lang="en-GB" sz="2400">
              <a:latin typeface="Century Gothic"/>
              <a:ea typeface="+mn-lt"/>
              <a:cs typeface="+mn-lt"/>
            </a:endParaRPr>
          </a:p>
          <a:p>
            <a:r>
              <a:rPr lang="en-GB" sz="2400">
                <a:latin typeface="Century Gothic"/>
                <a:ea typeface="+mn-lt"/>
                <a:cs typeface="+mn-lt"/>
              </a:rPr>
              <a:t>1000-2000 guests attend. </a:t>
            </a:r>
            <a:endParaRPr lang="en-GB">
              <a:latin typeface="Century Gothic"/>
            </a:endParaRPr>
          </a:p>
          <a:p>
            <a:endParaRPr lang="en-GB" sz="2400">
              <a:latin typeface="Century Gothic"/>
              <a:ea typeface="+mn-lt"/>
              <a:cs typeface="+mn-lt"/>
            </a:endParaRPr>
          </a:p>
          <a:p>
            <a:r>
              <a:rPr lang="en-GB" sz="2400">
                <a:latin typeface="Century Gothic"/>
                <a:ea typeface="+mn-lt"/>
                <a:cs typeface="+mn-lt"/>
              </a:rPr>
              <a:t>Guests can speak with academics, attend talks, go on campus and</a:t>
            </a:r>
            <a:endParaRPr lang="en-GB">
              <a:latin typeface="Century Gothic"/>
            </a:endParaRPr>
          </a:p>
          <a:p>
            <a:r>
              <a:rPr lang="en-GB" sz="2400">
                <a:latin typeface="Century Gothic"/>
                <a:ea typeface="+mn-lt"/>
                <a:cs typeface="+mn-lt"/>
              </a:rPr>
              <a:t>accommodation tours and take part in fun activities across the squares. </a:t>
            </a:r>
            <a:endParaRPr lang="en-GB" sz="2400">
              <a:latin typeface="Century Gothic"/>
              <a:ea typeface="Calibri"/>
              <a:cs typeface="Calibri"/>
            </a:endParaRPr>
          </a:p>
          <a:p>
            <a:endParaRPr lang="en-GB" sz="2400">
              <a:latin typeface="Century Gothic"/>
              <a:ea typeface="+mn-lt"/>
              <a:cs typeface="+mn-lt"/>
            </a:endParaRPr>
          </a:p>
          <a:p>
            <a:r>
              <a:rPr lang="en-GB" sz="2400" b="1">
                <a:latin typeface="Century Gothic"/>
                <a:ea typeface="+mn-lt"/>
                <a:cs typeface="+mn-lt"/>
              </a:rPr>
              <a:t>We usually look for a mix of 8 societies and clubs to come and run a stall on the day. </a:t>
            </a:r>
            <a:endParaRPr lang="en-GB" sz="2400" b="1">
              <a:latin typeface="Century Gothic"/>
              <a:ea typeface="Calibri"/>
              <a:cs typeface="Calibri"/>
            </a:endParaRPr>
          </a:p>
          <a:p>
            <a:endParaRPr lang="en-GB" sz="2400">
              <a:latin typeface="Century Gothic"/>
              <a:ea typeface="+mn-lt"/>
              <a:cs typeface="+mn-lt"/>
            </a:endParaRPr>
          </a:p>
          <a:p>
            <a:r>
              <a:rPr lang="en-GB" sz="2400" b="1">
                <a:latin typeface="Century Gothic"/>
                <a:ea typeface="Calibri"/>
                <a:cs typeface="Calibri"/>
              </a:rPr>
              <a:t>Clubs can receive a donation of £150 if they are successful in their application in running a stall at open day. </a:t>
            </a:r>
          </a:p>
          <a:p>
            <a:endParaRPr lang="en-GB" sz="2400" b="1">
              <a:latin typeface="Century Gothic"/>
              <a:ea typeface="Calibri"/>
              <a:cs typeface="Calibri"/>
            </a:endParaRPr>
          </a:p>
          <a:p>
            <a:r>
              <a:rPr lang="en-GB" sz="2400" b="1">
                <a:latin typeface="Century Gothic"/>
                <a:ea typeface="Calibri"/>
                <a:cs typeface="Calibri"/>
              </a:rPr>
              <a:t>You will be sent an email when one of these opportunities arises – they choose the clubs with activities they think will do well! So choose your activity wisely. </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latin typeface="Calibri"/>
              <a:ea typeface="Calibri"/>
              <a:cs typeface="Calibri"/>
            </a:endParaRPr>
          </a:p>
          <a:p>
            <a:endParaRPr lang="en-GB">
              <a:latin typeface="Calibri"/>
              <a:ea typeface="Calibri"/>
              <a:cs typeface="Calibri"/>
            </a:endParaRP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2" name="Picture 1">
            <a:extLst>
              <a:ext uri="{FF2B5EF4-FFF2-40B4-BE49-F238E27FC236}">
                <a16:creationId xmlns:a16="http://schemas.microsoft.com/office/drawing/2014/main" id="{1D7C59AA-0E74-57EA-FE86-ADB588D3CD91}"/>
              </a:ext>
            </a:extLst>
          </p:cNvPr>
          <p:cNvPicPr>
            <a:picLocks noChangeAspect="1"/>
          </p:cNvPicPr>
          <p:nvPr/>
        </p:nvPicPr>
        <p:blipFill>
          <a:blip r:embed="rId6"/>
          <a:stretch>
            <a:fillRect/>
          </a:stretch>
        </p:blipFill>
        <p:spPr>
          <a:xfrm>
            <a:off x="12089423" y="1025912"/>
            <a:ext cx="6194289" cy="9266663"/>
          </a:xfrm>
          <a:prstGeom prst="rect">
            <a:avLst/>
          </a:prstGeom>
        </p:spPr>
      </p:pic>
      <p:sp>
        <p:nvSpPr>
          <p:cNvPr id="7" name="TextBox 3">
            <a:extLst>
              <a:ext uri="{FF2B5EF4-FFF2-40B4-BE49-F238E27FC236}">
                <a16:creationId xmlns:a16="http://schemas.microsoft.com/office/drawing/2014/main" id="{D0004E4B-4ABB-B16F-CCA4-6C0D765C7AD7}"/>
              </a:ext>
            </a:extLst>
          </p:cNvPr>
          <p:cNvSpPr txBox="1"/>
          <p:nvPr/>
        </p:nvSpPr>
        <p:spPr>
          <a:xfrm>
            <a:off x="13863425" y="347612"/>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24888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189874" y="821840"/>
            <a:ext cx="9981811" cy="992579"/>
          </a:xfrm>
          <a:prstGeom prst="rect">
            <a:avLst/>
          </a:prstGeom>
        </p:spPr>
        <p:txBody>
          <a:bodyPr wrap="square" lIns="0" tIns="0" rIns="0" bIns="0" rtlCol="0" anchor="t">
            <a:spAutoFit/>
          </a:bodyPr>
          <a:lstStyle/>
          <a:p>
            <a:pPr>
              <a:lnSpc>
                <a:spcPts val="9119"/>
              </a:lnSpc>
            </a:pPr>
            <a:r>
              <a:rPr lang="en-US" sz="4400">
                <a:latin typeface="esu v2"/>
                <a:cs typeface="Calibri"/>
              </a:rPr>
              <a:t>Freshers' fair </a:t>
            </a:r>
          </a:p>
        </p:txBody>
      </p:sp>
      <p:sp>
        <p:nvSpPr>
          <p:cNvPr id="17" name="TextBox 16">
            <a:extLst>
              <a:ext uri="{FF2B5EF4-FFF2-40B4-BE49-F238E27FC236}">
                <a16:creationId xmlns:a16="http://schemas.microsoft.com/office/drawing/2014/main" id="{28BF06D2-3703-948F-DA4F-93DCF6488B56}"/>
              </a:ext>
            </a:extLst>
          </p:cNvPr>
          <p:cNvSpPr txBox="1"/>
          <p:nvPr/>
        </p:nvSpPr>
        <p:spPr>
          <a:xfrm>
            <a:off x="1182334" y="1979655"/>
            <a:ext cx="10451307" cy="15419606"/>
          </a:xfrm>
          <a:prstGeom prst="rect">
            <a:avLst/>
          </a:prstGeom>
          <a:noFill/>
        </p:spPr>
        <p:txBody>
          <a:bodyPr wrap="square" lIns="91440" tIns="45720" rIns="91440" bIns="45720" rtlCol="0" anchor="t">
            <a:spAutoFit/>
          </a:bodyPr>
          <a:lstStyle/>
          <a:p>
            <a:r>
              <a:rPr lang="en-GB" sz="2400" b="1" dirty="0">
                <a:latin typeface="Century Gothic"/>
              </a:rPr>
              <a:t>Friday 3rd October 2025 </a:t>
            </a:r>
          </a:p>
          <a:p>
            <a:endParaRPr lang="en-GB">
              <a:latin typeface="Century Gothic"/>
              <a:ea typeface="+mn-lt"/>
              <a:cs typeface="+mn-lt"/>
            </a:endParaRPr>
          </a:p>
          <a:p>
            <a:pPr marL="285750" indent="-285750">
              <a:buFont typeface="Arial"/>
              <a:buChar char="•"/>
            </a:pPr>
            <a:r>
              <a:rPr lang="en-GB" sz="2400" b="1" dirty="0">
                <a:latin typeface="Century Gothic"/>
                <a:ea typeface="+mn-lt"/>
                <a:cs typeface="+mn-lt"/>
              </a:rPr>
              <a:t>Set-up:</a:t>
            </a:r>
            <a:r>
              <a:rPr lang="en-GB" sz="2400" dirty="0">
                <a:latin typeface="Century Gothic"/>
                <a:ea typeface="+mn-lt"/>
                <a:cs typeface="+mn-lt"/>
              </a:rPr>
              <a:t> From 10:00 AM</a:t>
            </a:r>
            <a:endParaRPr lang="en-GB" dirty="0">
              <a:latin typeface="Century Gothic"/>
            </a:endParaRPr>
          </a:p>
          <a:p>
            <a:pPr marL="285750" indent="-285750">
              <a:buFont typeface="Arial"/>
              <a:buChar char="•"/>
            </a:pPr>
            <a:r>
              <a:rPr lang="en-GB" sz="2400" b="1" dirty="0">
                <a:latin typeface="Century Gothic"/>
                <a:ea typeface="+mn-lt"/>
                <a:cs typeface="+mn-lt"/>
              </a:rPr>
              <a:t>Quiet Hour:</a:t>
            </a:r>
            <a:r>
              <a:rPr lang="en-GB" sz="2400" dirty="0">
                <a:latin typeface="Century Gothic"/>
                <a:ea typeface="+mn-lt"/>
                <a:cs typeface="+mn-lt"/>
              </a:rPr>
              <a:t> 11:00 AM – 12:00 PM</a:t>
            </a:r>
            <a:endParaRPr lang="en-GB" dirty="0">
              <a:latin typeface="Century Gothic"/>
            </a:endParaRPr>
          </a:p>
          <a:p>
            <a:pPr marL="285750" indent="-285750">
              <a:buFont typeface="Arial"/>
              <a:buChar char="•"/>
            </a:pPr>
            <a:r>
              <a:rPr lang="en-GB" sz="2400" b="1" dirty="0">
                <a:latin typeface="Century Gothic"/>
                <a:ea typeface="+mn-lt"/>
                <a:cs typeface="+mn-lt"/>
              </a:rPr>
              <a:t>Main Fair:</a:t>
            </a:r>
            <a:r>
              <a:rPr lang="en-GB" sz="2400" dirty="0">
                <a:latin typeface="Century Gothic"/>
                <a:ea typeface="+mn-lt"/>
                <a:cs typeface="+mn-lt"/>
              </a:rPr>
              <a:t> 12:00 PM – 4:00 PM</a:t>
            </a:r>
            <a:endParaRPr lang="en-GB" dirty="0">
              <a:latin typeface="Century Gothic"/>
            </a:endParaRPr>
          </a:p>
          <a:p>
            <a:br>
              <a:rPr lang="en-US" dirty="0"/>
            </a:br>
            <a:endParaRPr lang="en-US">
              <a:latin typeface="Century Gothic"/>
            </a:endParaRPr>
          </a:p>
          <a:p>
            <a:r>
              <a:rPr lang="en-GB" sz="2400" dirty="0">
                <a:latin typeface="Century Gothic"/>
                <a:ea typeface="+mn-lt"/>
                <a:cs typeface="+mn-lt"/>
              </a:rPr>
              <a:t>This is a fantastic opportunity to promote your sports club to both new and returning students. Use the event to:</a:t>
            </a:r>
            <a:endParaRPr lang="en-GB" sz="2400" dirty="0">
              <a:latin typeface="Century Gothic"/>
              <a:ea typeface="Calibri"/>
              <a:cs typeface="Calibri"/>
            </a:endParaRPr>
          </a:p>
          <a:p>
            <a:endParaRPr lang="en-GB" sz="2400">
              <a:latin typeface="Century Gothic"/>
              <a:ea typeface="+mn-lt"/>
              <a:cs typeface="+mn-lt"/>
            </a:endParaRPr>
          </a:p>
          <a:p>
            <a:pPr marL="285750" indent="-285750">
              <a:buFont typeface="Arial"/>
              <a:buChar char="•"/>
            </a:pPr>
            <a:r>
              <a:rPr lang="en-GB" sz="2400" dirty="0">
                <a:latin typeface="Century Gothic"/>
                <a:ea typeface="+mn-lt"/>
                <a:cs typeface="+mn-lt"/>
              </a:rPr>
              <a:t>Advertise your club and teams</a:t>
            </a:r>
            <a:endParaRPr lang="en-GB" dirty="0">
              <a:latin typeface="Century Gothic"/>
              <a:ea typeface="+mn-lt"/>
              <a:cs typeface="+mn-lt"/>
            </a:endParaRPr>
          </a:p>
          <a:p>
            <a:pPr marL="285750" indent="-285750">
              <a:buFont typeface="Arial"/>
              <a:buChar char="•"/>
            </a:pPr>
            <a:r>
              <a:rPr lang="en-GB" sz="2400" dirty="0">
                <a:latin typeface="Century Gothic"/>
                <a:ea typeface="+mn-lt"/>
                <a:cs typeface="+mn-lt"/>
              </a:rPr>
              <a:t>Promote try-outs and “Come &amp; Try” and </a:t>
            </a:r>
            <a:r>
              <a:rPr lang="en-GB" sz="2400" dirty="0" err="1">
                <a:latin typeface="Century Gothic"/>
                <a:ea typeface="+mn-lt"/>
                <a:cs typeface="+mn-lt"/>
              </a:rPr>
              <a:t>Tryout</a:t>
            </a:r>
            <a:r>
              <a:rPr lang="en-GB" sz="2400" dirty="0">
                <a:latin typeface="Century Gothic"/>
                <a:ea typeface="+mn-lt"/>
                <a:cs typeface="+mn-lt"/>
              </a:rPr>
              <a:t> sessions</a:t>
            </a:r>
            <a:endParaRPr lang="en-GB" dirty="0">
              <a:latin typeface="Century Gothic"/>
              <a:ea typeface="+mn-lt"/>
              <a:cs typeface="+mn-lt"/>
            </a:endParaRPr>
          </a:p>
          <a:p>
            <a:pPr marL="285750" indent="-285750">
              <a:buFont typeface="Arial"/>
              <a:buChar char="•"/>
            </a:pPr>
            <a:r>
              <a:rPr lang="en-GB" sz="2400" dirty="0">
                <a:latin typeface="Century Gothic"/>
                <a:ea typeface="+mn-lt"/>
                <a:cs typeface="+mn-lt"/>
              </a:rPr>
              <a:t>Grow your membership</a:t>
            </a:r>
            <a:endParaRPr lang="en-GB" dirty="0">
              <a:latin typeface="Century Gothic"/>
            </a:endParaRPr>
          </a:p>
          <a:p>
            <a:endParaRPr lang="en-GB" sz="2400">
              <a:latin typeface="Century Gothic"/>
              <a:ea typeface="+mn-lt"/>
              <a:cs typeface="+mn-lt"/>
            </a:endParaRPr>
          </a:p>
          <a:p>
            <a:r>
              <a:rPr lang="en-GB" sz="2400" dirty="0">
                <a:latin typeface="Century Gothic"/>
                <a:ea typeface="+mn-lt"/>
                <a:cs typeface="+mn-lt"/>
              </a:rPr>
              <a:t>Make your stall </a:t>
            </a:r>
            <a:r>
              <a:rPr lang="en-GB" sz="2400" b="1" dirty="0">
                <a:latin typeface="Century Gothic"/>
                <a:ea typeface="+mn-lt"/>
                <a:cs typeface="+mn-lt"/>
              </a:rPr>
              <a:t>engaging and welcoming</a:t>
            </a:r>
            <a:r>
              <a:rPr lang="en-GB" sz="2400" dirty="0">
                <a:latin typeface="Century Gothic"/>
                <a:ea typeface="+mn-lt"/>
                <a:cs typeface="+mn-lt"/>
              </a:rPr>
              <a:t> — the more interactive, the better!</a:t>
            </a:r>
            <a:endParaRPr lang="en-GB" dirty="0">
              <a:latin typeface="Century Gothic"/>
              <a:ea typeface="Calibri"/>
              <a:cs typeface="Calibri"/>
            </a:endParaRPr>
          </a:p>
          <a:p>
            <a:endParaRPr lang="en-GB" sz="2400" dirty="0">
              <a:latin typeface="Century Gothic"/>
              <a:ea typeface="+mn-lt"/>
              <a:cs typeface="+mn-lt"/>
            </a:endParaRPr>
          </a:p>
          <a:p>
            <a:br>
              <a:rPr lang="en-GB" sz="2400" b="1" dirty="0">
                <a:latin typeface="Century Gothic"/>
                <a:ea typeface="+mn-lt"/>
                <a:cs typeface="+mn-lt"/>
              </a:rPr>
            </a:br>
            <a:r>
              <a:rPr lang="en-GB" sz="2400" dirty="0">
                <a:latin typeface="Century Gothic"/>
                <a:ea typeface="Calibri"/>
                <a:cs typeface="Calibri"/>
              </a:rPr>
              <a:t>Please ensure you have signed the Freshers' Fair agreement form.</a:t>
            </a:r>
          </a:p>
          <a:p>
            <a:endParaRPr lang="en-GB" sz="2400" dirty="0">
              <a:latin typeface="Century Gothic"/>
              <a:ea typeface="Calibri"/>
              <a:cs typeface="Calibri"/>
            </a:endParaRPr>
          </a:p>
          <a:p>
            <a:r>
              <a:rPr lang="en-GB" sz="2400" dirty="0">
                <a:latin typeface="Century Gothic"/>
                <a:ea typeface="Calibri"/>
                <a:cs typeface="Calibri"/>
              </a:rPr>
              <a:t>Opportunity to sign up for performances/demonstrations, </a:t>
            </a:r>
            <a:r>
              <a:rPr lang="en-GB" sz="2400" dirty="0">
                <a:latin typeface="Century Gothic"/>
                <a:ea typeface="Calibri"/>
                <a:cs typeface="Calibri"/>
                <a:hlinkClick r:id="rId3"/>
              </a:rPr>
              <a:t>please complete the typeform</a:t>
            </a:r>
            <a:r>
              <a:rPr lang="en-GB" sz="2400" dirty="0">
                <a:latin typeface="Century Gothic"/>
                <a:ea typeface="Calibri"/>
                <a:cs typeface="Calibri"/>
              </a:rPr>
              <a:t> by the end of today! </a:t>
            </a:r>
          </a:p>
          <a:p>
            <a:endParaRPr lang="en-GB" sz="2400">
              <a:latin typeface="Century Gothic"/>
              <a:ea typeface="Calibri"/>
              <a:cs typeface="Calibri"/>
            </a:endParaRPr>
          </a:p>
          <a:p>
            <a:endParaRPr lang="en-GB" sz="2400">
              <a:latin typeface="Century Gothic"/>
              <a:ea typeface="Calibri"/>
              <a:cs typeface="Calibri"/>
            </a:endParaRPr>
          </a:p>
          <a:p>
            <a:endParaRPr lang="en-GB" sz="2400">
              <a:latin typeface="Century Gothic"/>
              <a:ea typeface="Calibri"/>
              <a:cs typeface="Calibri"/>
            </a:endParaRPr>
          </a:p>
          <a:p>
            <a:endParaRPr lang="en-GB"/>
          </a:p>
          <a:p>
            <a:endParaRPr lang="en-GB"/>
          </a:p>
          <a:p>
            <a:endParaRPr lang="en-GB"/>
          </a:p>
          <a:p>
            <a:endParaRPr lang="en-GB"/>
          </a:p>
          <a:p>
            <a:endParaRPr lang="en-GB"/>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5"/>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pic>
        <p:nvPicPr>
          <p:cNvPr id="7" name="Picture 6" descr="A crowd of people outside a building&#10;&#10;Description automatically generated">
            <a:extLst>
              <a:ext uri="{FF2B5EF4-FFF2-40B4-BE49-F238E27FC236}">
                <a16:creationId xmlns:a16="http://schemas.microsoft.com/office/drawing/2014/main" id="{B70DBB32-FD35-E11F-72DD-8A8D7A6B5D88}"/>
              </a:ext>
            </a:extLst>
          </p:cNvPr>
          <p:cNvPicPr>
            <a:picLocks noChangeAspect="1"/>
          </p:cNvPicPr>
          <p:nvPr/>
        </p:nvPicPr>
        <p:blipFill>
          <a:blip r:embed="rId7"/>
          <a:srcRect l="2007" r="-334" b="220"/>
          <a:stretch/>
        </p:blipFill>
        <p:spPr>
          <a:xfrm>
            <a:off x="12227102" y="1025878"/>
            <a:ext cx="6068130" cy="9265371"/>
          </a:xfrm>
          <a:prstGeom prst="rect">
            <a:avLst/>
          </a:prstGeom>
        </p:spPr>
      </p:pic>
      <p:sp>
        <p:nvSpPr>
          <p:cNvPr id="4" name="TextBox 3">
            <a:extLst>
              <a:ext uri="{FF2B5EF4-FFF2-40B4-BE49-F238E27FC236}">
                <a16:creationId xmlns:a16="http://schemas.microsoft.com/office/drawing/2014/main" id="{E230AFA3-C0E6-5313-97EC-B54C290AF8F6}"/>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8941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3" name="TextBox 3"/>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
        <p:nvSpPr>
          <p:cNvPr id="4" name="TextBox 4"/>
          <p:cNvSpPr txBox="1"/>
          <p:nvPr/>
        </p:nvSpPr>
        <p:spPr>
          <a:xfrm>
            <a:off x="2242341" y="2256130"/>
            <a:ext cx="14431062" cy="8670643"/>
          </a:xfrm>
          <a:prstGeom prst="rect">
            <a:avLst/>
          </a:prstGeom>
        </p:spPr>
        <p:txBody>
          <a:bodyPr wrap="square" lIns="0" tIns="0" rIns="0" bIns="0" rtlCol="0" anchor="t">
            <a:spAutoFit/>
          </a:bodyPr>
          <a:lstStyle/>
          <a:p>
            <a:pPr marL="1247140" lvl="1" indent="-685800">
              <a:buFont typeface="Arial" panose="020B0604020202020204" pitchFamily="34" charset="0"/>
              <a:buChar char="•"/>
            </a:pPr>
            <a:r>
              <a:rPr lang="en-US" sz="3200" dirty="0">
                <a:solidFill>
                  <a:srgbClr val="000000"/>
                </a:solidFill>
                <a:latin typeface="Century Gothic"/>
              </a:rPr>
              <a:t>Take notes</a:t>
            </a:r>
            <a:endParaRPr lang="en-US" sz="3200" dirty="0"/>
          </a:p>
          <a:p>
            <a:pPr marL="1247569"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dirty="0">
                <a:solidFill>
                  <a:srgbClr val="000000"/>
                </a:solidFill>
                <a:latin typeface="Century Gothic"/>
              </a:rPr>
              <a:t>Ask any questions in the chat, otherwise there will be the opportunity to ask at the end.</a:t>
            </a:r>
          </a:p>
          <a:p>
            <a:pPr marL="1247569"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b="1" dirty="0">
                <a:solidFill>
                  <a:srgbClr val="000000"/>
                </a:solidFill>
                <a:latin typeface="Century Gothic"/>
              </a:rPr>
              <a:t>This session is being recorded </a:t>
            </a:r>
            <a:r>
              <a:rPr lang="en-US" sz="3200" dirty="0">
                <a:solidFill>
                  <a:srgbClr val="000000"/>
                </a:solidFill>
                <a:latin typeface="Century Gothic"/>
              </a:rPr>
              <a:t>so please turn your camera off if you do not wish to be in the video.</a:t>
            </a:r>
          </a:p>
          <a:p>
            <a:pPr marL="1247569"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dirty="0">
                <a:solidFill>
                  <a:srgbClr val="000000"/>
                </a:solidFill>
                <a:latin typeface="Century Gothic"/>
              </a:rPr>
              <a:t>You will be required to complete a Moodle test at the end of this presentation to mark your training as completed.</a:t>
            </a:r>
          </a:p>
          <a:p>
            <a:pPr marL="1247140"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dirty="0">
                <a:solidFill>
                  <a:srgbClr val="000000"/>
                </a:solidFill>
                <a:latin typeface="Century Gothic"/>
              </a:rPr>
              <a:t>This presentation and recording will be available for you to view afterwards on the Sports Toolkit.</a:t>
            </a:r>
          </a:p>
          <a:p>
            <a:pPr marL="561340" lvl="1"/>
            <a:endParaRPr lang="en-US" sz="3200">
              <a:solidFill>
                <a:srgbClr val="000000"/>
              </a:solidFill>
              <a:latin typeface="Century Gothic"/>
            </a:endParaRPr>
          </a:p>
          <a:p>
            <a:pPr marL="1247140" lvl="1" indent="-685800">
              <a:buFont typeface="Arial" panose="020B0604020202020204" pitchFamily="34" charset="0"/>
              <a:buChar char="•"/>
            </a:pPr>
            <a:r>
              <a:rPr lang="en-US" sz="3200" dirty="0">
                <a:solidFill>
                  <a:srgbClr val="000000"/>
                </a:solidFill>
                <a:latin typeface="Century Gothic"/>
              </a:rPr>
              <a:t>The recording and slides and link to the Moodle quiz will be emailed to you. </a:t>
            </a:r>
            <a:endParaRPr lang="en-US" sz="3200" dirty="0">
              <a:solidFill>
                <a:srgbClr val="000000"/>
              </a:solidFill>
              <a:latin typeface="Century Gothic" panose="020B0502020202020204" pitchFamily="34" charset="0"/>
            </a:endParaRPr>
          </a:p>
          <a:p>
            <a:pPr marL="1247569" lvl="1" indent="-685800" algn="ctr">
              <a:lnSpc>
                <a:spcPts val="7285"/>
              </a:lnSpc>
              <a:buFont typeface="Arial" panose="020B0604020202020204" pitchFamily="34" charset="0"/>
              <a:buChar char="•"/>
            </a:pPr>
            <a:endParaRPr lang="en-US" sz="3200" b="1">
              <a:solidFill>
                <a:srgbClr val="000000"/>
              </a:solidFill>
              <a:latin typeface="Century Gothic" panose="020B0502020202020204" pitchFamily="34" charset="0"/>
            </a:endParaRPr>
          </a:p>
        </p:txBody>
      </p:sp>
      <p:sp>
        <p:nvSpPr>
          <p:cNvPr id="5" name="TextBox 5"/>
          <p:cNvSpPr txBox="1"/>
          <p:nvPr/>
        </p:nvSpPr>
        <p:spPr>
          <a:xfrm>
            <a:off x="5091112" y="506819"/>
            <a:ext cx="12488353" cy="1289712"/>
          </a:xfrm>
          <a:prstGeom prst="rect">
            <a:avLst/>
          </a:prstGeom>
        </p:spPr>
        <p:txBody>
          <a:bodyPr lIns="0" tIns="0" rIns="0" bIns="0" rtlCol="0" anchor="t">
            <a:spAutoFit/>
          </a:bodyPr>
          <a:lstStyle/>
          <a:p>
            <a:pPr algn="just">
              <a:lnSpc>
                <a:spcPts val="10860"/>
              </a:lnSpc>
            </a:pPr>
            <a:r>
              <a:rPr lang="en-US" sz="9050">
                <a:solidFill>
                  <a:srgbClr val="000000"/>
                </a:solidFill>
                <a:latin typeface="esu v2"/>
              </a:rPr>
              <a:t>SESSION FORMAT </a:t>
            </a:r>
          </a:p>
        </p:txBody>
      </p:sp>
      <p:pic>
        <p:nvPicPr>
          <p:cNvPr id="14" name="Picture 13" descr="A red shield with white text&#10;&#10;Description automatically generated">
            <a:extLst>
              <a:ext uri="{FF2B5EF4-FFF2-40B4-BE49-F238E27FC236}">
                <a16:creationId xmlns:a16="http://schemas.microsoft.com/office/drawing/2014/main" id="{DF41DBE2-C22E-7184-516A-6D35547F2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3" name="Picture 12" descr="Essex SU logo">
            <a:extLst>
              <a:ext uri="{FF2B5EF4-FFF2-40B4-BE49-F238E27FC236}">
                <a16:creationId xmlns:a16="http://schemas.microsoft.com/office/drawing/2014/main" id="{615B1BAC-57ED-6FB3-40A3-10945FE4AF2B}"/>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9B958769-5F79-37B6-B985-ED47EA3D0196}"/>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Tree>
    <p:extLst>
      <p:ext uri="{BB962C8B-B14F-4D97-AF65-F5344CB8AC3E}">
        <p14:creationId xmlns:p14="http://schemas.microsoft.com/office/powerpoint/2010/main" val="354037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Come &amp; try Sessions and tryouts</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325210" y="2461859"/>
            <a:ext cx="10772774" cy="13111282"/>
          </a:xfrm>
          <a:prstGeom prst="rect">
            <a:avLst/>
          </a:prstGeom>
          <a:noFill/>
        </p:spPr>
        <p:txBody>
          <a:bodyPr wrap="square" lIns="91440" tIns="45720" rIns="91440" bIns="45720" rtlCol="0" anchor="t">
            <a:spAutoFit/>
          </a:bodyPr>
          <a:lstStyle/>
          <a:p>
            <a:r>
              <a:rPr lang="en-GB" sz="2400" dirty="0">
                <a:latin typeface="Century Gothic"/>
                <a:ea typeface="Calibri"/>
                <a:cs typeface="Calibri"/>
              </a:rPr>
              <a:t>We have uploaded all Come &amp; Try and </a:t>
            </a:r>
            <a:r>
              <a:rPr lang="en-GB" sz="2400" dirty="0" err="1">
                <a:latin typeface="Century Gothic"/>
                <a:ea typeface="Calibri"/>
                <a:cs typeface="Calibri"/>
              </a:rPr>
              <a:t>Tryout</a:t>
            </a:r>
            <a:r>
              <a:rPr lang="en-GB" sz="2400" dirty="0">
                <a:latin typeface="Century Gothic"/>
                <a:ea typeface="Calibri"/>
                <a:cs typeface="Calibri"/>
              </a:rPr>
              <a:t> sessions on the What's On page. </a:t>
            </a:r>
          </a:p>
          <a:p>
            <a:endParaRPr lang="en-GB" sz="2400" dirty="0">
              <a:latin typeface="Century Gothic"/>
              <a:ea typeface="Calibri"/>
              <a:cs typeface="Calibri"/>
            </a:endParaRPr>
          </a:p>
          <a:p>
            <a:r>
              <a:rPr lang="en-GB" sz="2400" dirty="0">
                <a:latin typeface="Century Gothic"/>
                <a:ea typeface="Calibri"/>
                <a:cs typeface="Calibri"/>
              </a:rPr>
              <a:t>Please promote your sessions on social media. </a:t>
            </a:r>
          </a:p>
          <a:p>
            <a:endParaRPr lang="en-GB" sz="2400" dirty="0">
              <a:latin typeface="Century Gothic"/>
              <a:ea typeface="Calibri"/>
              <a:cs typeface="Calibri"/>
            </a:endParaRPr>
          </a:p>
          <a:p>
            <a:r>
              <a:rPr lang="en-GB" sz="2400" dirty="0">
                <a:latin typeface="Century Gothic"/>
                <a:ea typeface="Calibri"/>
                <a:cs typeface="Calibri"/>
              </a:rPr>
              <a:t>We will also be promoting them on the digital screens between squares 3&amp;4. </a:t>
            </a:r>
          </a:p>
          <a:p>
            <a:endParaRPr lang="en-GB" sz="2400">
              <a:latin typeface="Century Gothic"/>
              <a:ea typeface="Calibri"/>
              <a:cs typeface="Calibri"/>
            </a:endParaRPr>
          </a:p>
          <a:p>
            <a:r>
              <a:rPr lang="en-GB" sz="2400" dirty="0">
                <a:latin typeface="Century Gothic"/>
                <a:ea typeface="Calibri"/>
                <a:cs typeface="Calibri"/>
              </a:rPr>
              <a:t>All students will need to make sure they are booked onto the Essex Sport app. </a:t>
            </a:r>
          </a:p>
          <a:p>
            <a:endParaRPr lang="en-GB" sz="2400" dirty="0">
              <a:latin typeface="Century Gothic"/>
              <a:ea typeface="Calibri"/>
              <a:cs typeface="Calibri"/>
            </a:endParaRPr>
          </a:p>
          <a:p>
            <a:r>
              <a:rPr lang="en-GB" sz="2400" b="1" dirty="0">
                <a:latin typeface="Century Gothic"/>
                <a:ea typeface="Calibri"/>
                <a:cs typeface="Calibri"/>
              </a:rPr>
              <a:t>All students can attend club sessions for free throughout October</a:t>
            </a:r>
            <a:r>
              <a:rPr lang="en-GB" sz="2400" dirty="0">
                <a:latin typeface="Century Gothic"/>
                <a:ea typeface="Calibri"/>
                <a:cs typeface="Calibri"/>
              </a:rPr>
              <a:t> (unless you've told us otherwise)(Must still book onto Essex Sport).</a:t>
            </a:r>
          </a:p>
          <a:p>
            <a:br>
              <a:rPr lang="en-GB" sz="2400" dirty="0">
                <a:latin typeface="Century Gothic"/>
                <a:ea typeface="Calibri"/>
                <a:cs typeface="Calibri"/>
              </a:rPr>
            </a:br>
            <a:r>
              <a:rPr lang="en-GB" sz="2400" b="1" dirty="0">
                <a:latin typeface="Century Gothic"/>
                <a:ea typeface="Calibri"/>
                <a:cs typeface="Calibri"/>
              </a:rPr>
              <a:t>These are so super important for attracting new members! </a:t>
            </a:r>
          </a:p>
          <a:p>
            <a:endParaRPr lang="en-GB" sz="2400">
              <a:latin typeface="Century Gothic"/>
              <a:ea typeface="Calibri"/>
              <a:cs typeface="Calibri"/>
            </a:endParaRP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sz="2400">
              <a:latin typeface="Century Gothic"/>
              <a:ea typeface="Calibri"/>
              <a:cs typeface="Calibri"/>
            </a:endParaRP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2" name="Picture 1" descr="A group of men playing basketball&#10;&#10;Description automatically generated">
            <a:extLst>
              <a:ext uri="{FF2B5EF4-FFF2-40B4-BE49-F238E27FC236}">
                <a16:creationId xmlns:a16="http://schemas.microsoft.com/office/drawing/2014/main" id="{AD21F6B2-D55B-381E-6112-5D3E804AADA4}"/>
              </a:ext>
            </a:extLst>
          </p:cNvPr>
          <p:cNvPicPr>
            <a:picLocks noChangeAspect="1"/>
          </p:cNvPicPr>
          <p:nvPr/>
        </p:nvPicPr>
        <p:blipFill>
          <a:blip r:embed="rId6"/>
          <a:stretch>
            <a:fillRect/>
          </a:stretch>
        </p:blipFill>
        <p:spPr>
          <a:xfrm>
            <a:off x="12125325" y="1033463"/>
            <a:ext cx="6167437" cy="9248775"/>
          </a:xfrm>
          <a:prstGeom prst="rect">
            <a:avLst/>
          </a:prstGeom>
        </p:spPr>
      </p:pic>
      <p:sp>
        <p:nvSpPr>
          <p:cNvPr id="7" name="TextBox 6">
            <a:extLst>
              <a:ext uri="{FF2B5EF4-FFF2-40B4-BE49-F238E27FC236}">
                <a16:creationId xmlns:a16="http://schemas.microsoft.com/office/drawing/2014/main" id="{5FAE97FA-67EE-961D-F40D-939670D928C8}"/>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102684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032581"/>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Standards and awards</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414506" y="2204684"/>
            <a:ext cx="13437394" cy="7848302"/>
          </a:xfrm>
          <a:prstGeom prst="rect">
            <a:avLst/>
          </a:prstGeom>
          <a:noFill/>
        </p:spPr>
        <p:txBody>
          <a:bodyPr wrap="square" lIns="91440" tIns="45720" rIns="91440" bIns="45720" rtlCol="0" anchor="t">
            <a:spAutoFit/>
          </a:bodyPr>
          <a:lstStyle/>
          <a:p>
            <a:pPr marL="1257300" lvl="2" indent="-342900">
              <a:buFont typeface="Arial"/>
              <a:buChar char="•"/>
            </a:pPr>
            <a:r>
              <a:rPr lang="en-GB" sz="2400" dirty="0">
                <a:latin typeface="Century Gothic"/>
                <a:ea typeface="Calibri"/>
                <a:cs typeface="Calibri"/>
              </a:rPr>
              <a:t>We are in the process of reviewing club standards and awards, and looking at splitting standards between BUCS and Non-BUCS clubs. </a:t>
            </a:r>
            <a:endParaRPr lang="en-US" dirty="0"/>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r>
              <a:rPr lang="en-GB" sz="2400" dirty="0">
                <a:latin typeface="Century Gothic"/>
                <a:ea typeface="Calibri"/>
                <a:cs typeface="Calibri"/>
              </a:rPr>
              <a:t>We are also in the process of reviewing the awards categories, as well as they awards ceremony itself. We will be sending out a </a:t>
            </a:r>
            <a:r>
              <a:rPr lang="en-GB" sz="2400" dirty="0" err="1">
                <a:latin typeface="Century Gothic"/>
                <a:ea typeface="Calibri"/>
                <a:cs typeface="Calibri"/>
              </a:rPr>
              <a:t>typeform</a:t>
            </a:r>
            <a:r>
              <a:rPr lang="en-GB" sz="2400" dirty="0">
                <a:latin typeface="Century Gothic"/>
                <a:ea typeface="Calibri"/>
                <a:cs typeface="Calibri"/>
              </a:rPr>
              <a:t> to gather some feedback, but any initial feedback you have would be good. </a:t>
            </a: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r>
              <a:rPr lang="en-GB" sz="2400" dirty="0">
                <a:latin typeface="Century Gothic"/>
                <a:ea typeface="Calibri"/>
                <a:cs typeface="Calibri"/>
              </a:rPr>
              <a:t>The following things will still be assessed in Club Standards </a:t>
            </a:r>
          </a:p>
          <a:p>
            <a:pPr marL="1257300" lvl="2" indent="-342900">
              <a:buFont typeface="Arial"/>
              <a:buChar char="•"/>
            </a:pPr>
            <a:r>
              <a:rPr lang="en-GB" sz="2400" dirty="0">
                <a:latin typeface="Century Gothic"/>
                <a:ea typeface="Calibri"/>
                <a:cs typeface="Calibri"/>
              </a:rPr>
              <a:t>Volunteering </a:t>
            </a:r>
          </a:p>
          <a:p>
            <a:pPr marL="1257300" lvl="2" indent="-342900">
              <a:buFont typeface="Arial"/>
              <a:buChar char="•"/>
            </a:pPr>
            <a:r>
              <a:rPr lang="en-GB" sz="2400" dirty="0">
                <a:latin typeface="Century Gothic"/>
                <a:ea typeface="Calibri"/>
                <a:cs typeface="Calibri"/>
              </a:rPr>
              <a:t>Committee Meeting Attendance</a:t>
            </a:r>
          </a:p>
          <a:p>
            <a:pPr marL="1257300" lvl="2" indent="-342900">
              <a:buFont typeface="Arial"/>
              <a:buChar char="•"/>
            </a:pPr>
            <a:r>
              <a:rPr lang="en-GB" sz="2400" dirty="0">
                <a:latin typeface="Century Gothic"/>
                <a:ea typeface="Calibri"/>
                <a:cs typeface="Calibri"/>
              </a:rPr>
              <a:t>Fundraising </a:t>
            </a:r>
          </a:p>
          <a:p>
            <a:pPr marL="1257300" lvl="2" indent="-342900">
              <a:buFont typeface="Arial"/>
              <a:buChar char="•"/>
            </a:pPr>
            <a:r>
              <a:rPr lang="en-GB" sz="2400" dirty="0">
                <a:latin typeface="Century Gothic"/>
                <a:ea typeface="Calibri"/>
                <a:cs typeface="Calibri"/>
              </a:rPr>
              <a:t>Socials </a:t>
            </a:r>
          </a:p>
          <a:p>
            <a:pPr marL="1257300" lvl="2" indent="-342900">
              <a:buFont typeface="Arial"/>
              <a:buChar char="•"/>
            </a:pPr>
            <a:r>
              <a:rPr lang="en-GB" sz="2400" dirty="0">
                <a:latin typeface="Century Gothic"/>
                <a:ea typeface="Calibri"/>
                <a:cs typeface="Calibri"/>
              </a:rPr>
              <a:t>Training Register </a:t>
            </a:r>
            <a:r>
              <a:rPr lang="en-GB" sz="2400" dirty="0" err="1">
                <a:latin typeface="Century Gothic"/>
                <a:ea typeface="Calibri"/>
                <a:cs typeface="Calibri"/>
              </a:rPr>
              <a:t>Completition</a:t>
            </a:r>
          </a:p>
          <a:p>
            <a:pPr marL="1257300" lvl="2" indent="-342900">
              <a:buFont typeface="Arial"/>
              <a:buChar char="•"/>
            </a:pPr>
            <a:r>
              <a:rPr lang="en-GB" sz="2400" dirty="0">
                <a:latin typeface="Century Gothic"/>
                <a:ea typeface="Calibri"/>
                <a:cs typeface="Calibri"/>
              </a:rPr>
              <a:t>BUCS (If Applicable) </a:t>
            </a: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lvl="2"/>
            <a:endParaRPr lang="en-GB" sz="2400" dirty="0">
              <a:latin typeface="Century Gothic"/>
              <a:ea typeface="Calibri"/>
              <a:cs typeface="Calibri"/>
            </a:endParaRPr>
          </a:p>
          <a:p>
            <a:pPr lvl="2"/>
            <a:endParaRPr lang="en-GB" sz="2400">
              <a:latin typeface="Century Gothic"/>
              <a:ea typeface="Calibri"/>
              <a:cs typeface="Calibri"/>
            </a:endParaRPr>
          </a:p>
          <a:p>
            <a:pPr marL="1257300" lvl="2"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2" name="Picture 1" descr="A yellow logo with a crown and a ribbon&#10;&#10;Description automatically generated">
            <a:extLst>
              <a:ext uri="{FF2B5EF4-FFF2-40B4-BE49-F238E27FC236}">
                <a16:creationId xmlns:a16="http://schemas.microsoft.com/office/drawing/2014/main" id="{3F2AB6F2-66A9-5DA5-348E-FEE66473BDDA}"/>
              </a:ext>
            </a:extLst>
          </p:cNvPr>
          <p:cNvPicPr>
            <a:picLocks noChangeAspect="1"/>
          </p:cNvPicPr>
          <p:nvPr/>
        </p:nvPicPr>
        <p:blipFill>
          <a:blip r:embed="rId6"/>
          <a:stretch>
            <a:fillRect/>
          </a:stretch>
        </p:blipFill>
        <p:spPr>
          <a:xfrm>
            <a:off x="15859125" y="1195388"/>
            <a:ext cx="2114550" cy="2038350"/>
          </a:xfrm>
          <a:prstGeom prst="rect">
            <a:avLst/>
          </a:prstGeom>
        </p:spPr>
      </p:pic>
      <p:sp>
        <p:nvSpPr>
          <p:cNvPr id="7" name="TextBox 6">
            <a:extLst>
              <a:ext uri="{FF2B5EF4-FFF2-40B4-BE49-F238E27FC236}">
                <a16:creationId xmlns:a16="http://schemas.microsoft.com/office/drawing/2014/main" id="{E0B3320E-D895-ED33-13C8-BB8766331AA8}"/>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68919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5A0A1-0557-36E1-420A-092610A7596E}"/>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03FE071C-31C5-2A48-A146-DF62DD1EACBD}"/>
              </a:ext>
            </a:extLst>
          </p:cNvPr>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a:extLst>
              <a:ext uri="{FF2B5EF4-FFF2-40B4-BE49-F238E27FC236}">
                <a16:creationId xmlns:a16="http://schemas.microsoft.com/office/drawing/2014/main" id="{0BC3D1AE-D997-0BAD-8E4F-D79E187F1E74}"/>
              </a:ext>
            </a:extLst>
          </p:cNvPr>
          <p:cNvSpPr txBox="1"/>
          <p:nvPr/>
        </p:nvSpPr>
        <p:spPr>
          <a:xfrm>
            <a:off x="1422046" y="1032581"/>
            <a:ext cx="9981811" cy="1017523"/>
          </a:xfrm>
          <a:prstGeom prst="rect">
            <a:avLst/>
          </a:prstGeom>
        </p:spPr>
        <p:txBody>
          <a:bodyPr wrap="square" lIns="0" tIns="0" rIns="0" bIns="0" rtlCol="0" anchor="t">
            <a:spAutoFit/>
          </a:bodyPr>
          <a:lstStyle/>
          <a:p>
            <a:pPr>
              <a:lnSpc>
                <a:spcPts val="9119"/>
              </a:lnSpc>
            </a:pPr>
            <a:r>
              <a:rPr lang="en-US" sz="4400" dirty="0">
                <a:latin typeface="esu v2"/>
                <a:cs typeface="Calibri"/>
              </a:rPr>
              <a:t>Elections </a:t>
            </a:r>
          </a:p>
        </p:txBody>
      </p:sp>
      <p:pic>
        <p:nvPicPr>
          <p:cNvPr id="13" name="Picture 12" descr="A red shield with white text&#10;&#10;Description automatically generated">
            <a:extLst>
              <a:ext uri="{FF2B5EF4-FFF2-40B4-BE49-F238E27FC236}">
                <a16:creationId xmlns:a16="http://schemas.microsoft.com/office/drawing/2014/main" id="{996EBDED-792C-171C-ACB3-5CC7A3FDD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4F17D5A7-EE18-8111-1344-42C726D808C1}"/>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4B766993-3E81-7FA6-0307-4016C0D3D102}"/>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7" name="TextBox 6">
            <a:extLst>
              <a:ext uri="{FF2B5EF4-FFF2-40B4-BE49-F238E27FC236}">
                <a16:creationId xmlns:a16="http://schemas.microsoft.com/office/drawing/2014/main" id="{CF55E6EE-E0E7-2BA5-4A26-F1FE4AB8061E}"/>
              </a:ext>
            </a:extLst>
          </p:cNvPr>
          <p:cNvSpPr txBox="1"/>
          <p:nvPr/>
        </p:nvSpPr>
        <p:spPr>
          <a:xfrm>
            <a:off x="1414506" y="2204684"/>
            <a:ext cx="10415491" cy="9017853"/>
          </a:xfrm>
          <a:prstGeom prst="rect">
            <a:avLst/>
          </a:prstGeom>
          <a:noFill/>
        </p:spPr>
        <p:txBody>
          <a:bodyPr wrap="square" lIns="91440" tIns="45720" rIns="91440" bIns="45720" rtlCol="0" anchor="t">
            <a:spAutoFit/>
          </a:bodyPr>
          <a:lstStyle/>
          <a:p>
            <a:pPr marL="1257300" lvl="2" indent="-342900">
              <a:buFont typeface="Arial"/>
              <a:buChar char="•"/>
            </a:pPr>
            <a:r>
              <a:rPr lang="en-GB" sz="2800" dirty="0">
                <a:latin typeface="Century Gothic"/>
                <a:ea typeface="Calibri"/>
                <a:cs typeface="Calibri"/>
              </a:rPr>
              <a:t>Elections usually take place in term 2 and determine who will be running the sports club for the next academic year. </a:t>
            </a:r>
          </a:p>
          <a:p>
            <a:pPr marL="1257300" lvl="2" indent="-342900">
              <a:buFont typeface="Arial"/>
              <a:buChar char="•"/>
            </a:pPr>
            <a:endParaRPr lang="en-GB" sz="2800" dirty="0">
              <a:latin typeface="Century Gothic"/>
              <a:ea typeface="Calibri"/>
              <a:cs typeface="Calibri"/>
            </a:endParaRPr>
          </a:p>
          <a:p>
            <a:pPr marL="1257300" lvl="2" indent="-342900">
              <a:buFont typeface="Arial"/>
              <a:buChar char="•"/>
            </a:pPr>
            <a:r>
              <a:rPr lang="en-GB" sz="2800" dirty="0">
                <a:latin typeface="Century Gothic"/>
                <a:ea typeface="Calibri"/>
                <a:cs typeface="Calibri"/>
              </a:rPr>
              <a:t>We are changing when Sports Club Committee Elections will take place. Sports Clubs elections for Core roles (President, Vice-President, Welfare Officers, Treasurers) will now run alongside the student leadership elections, the aim of this is to increase the promotion of the elections!</a:t>
            </a:r>
          </a:p>
          <a:p>
            <a:pPr marL="1257300" lvl="2" indent="-342900">
              <a:buFont typeface="Arial"/>
              <a:buChar char="•"/>
            </a:pPr>
            <a:endParaRPr lang="en-GB" sz="2800" dirty="0">
              <a:latin typeface="Century Gothic"/>
              <a:ea typeface="Calibri"/>
              <a:cs typeface="Calibri"/>
            </a:endParaRPr>
          </a:p>
          <a:p>
            <a:pPr marL="1257300" lvl="2" indent="-342900">
              <a:buFont typeface="Arial"/>
              <a:buChar char="•"/>
            </a:pPr>
            <a:r>
              <a:rPr lang="en-GB" sz="2800" dirty="0">
                <a:latin typeface="Century Gothic"/>
                <a:ea typeface="Calibri"/>
                <a:cs typeface="Calibri"/>
              </a:rPr>
              <a:t>All non-core roles will then be elected in May. </a:t>
            </a:r>
          </a:p>
          <a:p>
            <a:pPr marL="1257300" lvl="2" indent="-342900">
              <a:buFont typeface="Arial"/>
              <a:buChar char="•"/>
            </a:pPr>
            <a:endParaRPr lang="en-GB" sz="28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marL="1257300" lvl="2" indent="-342900">
              <a:buFont typeface="Arial"/>
              <a:buChar char="•"/>
            </a:pPr>
            <a:endParaRPr lang="en-GB" sz="2400" dirty="0">
              <a:latin typeface="Century Gothic"/>
              <a:ea typeface="Calibri"/>
              <a:cs typeface="Calibri"/>
            </a:endParaRPr>
          </a:p>
          <a:p>
            <a:pPr lvl="2"/>
            <a:endParaRPr lang="en-GB" sz="2400" dirty="0">
              <a:latin typeface="Century Gothic"/>
              <a:ea typeface="Calibri"/>
              <a:cs typeface="Calibri"/>
            </a:endParaRPr>
          </a:p>
          <a:p>
            <a:pPr lvl="2"/>
            <a:endParaRPr lang="en-GB" sz="2400">
              <a:latin typeface="Century Gothic"/>
              <a:ea typeface="Calibri"/>
              <a:cs typeface="Calibri"/>
            </a:endParaRPr>
          </a:p>
          <a:p>
            <a:pPr marL="1257300" lvl="2" indent="-342900">
              <a:buFont typeface="Arial"/>
              <a:buChar char="•"/>
            </a:pPr>
            <a:endParaRPr lang="en-GB" sz="2400">
              <a:latin typeface="Century Gothic"/>
              <a:ea typeface="Calibri"/>
              <a:cs typeface="Calibri"/>
            </a:endParaRPr>
          </a:p>
        </p:txBody>
      </p:sp>
      <p:sp>
        <p:nvSpPr>
          <p:cNvPr id="9" name="TextBox 8">
            <a:extLst>
              <a:ext uri="{FF2B5EF4-FFF2-40B4-BE49-F238E27FC236}">
                <a16:creationId xmlns:a16="http://schemas.microsoft.com/office/drawing/2014/main" id="{6FBA374E-BC20-7CAF-6B10-80C80A934632}"/>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pic>
        <p:nvPicPr>
          <p:cNvPr id="2" name="Picture 1" descr="A person in a football uniform&#10;&#10;AI-generated content may be incorrect.">
            <a:extLst>
              <a:ext uri="{FF2B5EF4-FFF2-40B4-BE49-F238E27FC236}">
                <a16:creationId xmlns:a16="http://schemas.microsoft.com/office/drawing/2014/main" id="{7F2263A0-ABEC-8B7A-63F2-642DF8FB1331}"/>
              </a:ext>
            </a:extLst>
          </p:cNvPr>
          <p:cNvPicPr>
            <a:picLocks noChangeAspect="1"/>
          </p:cNvPicPr>
          <p:nvPr/>
        </p:nvPicPr>
        <p:blipFill>
          <a:blip r:embed="rId6"/>
          <a:stretch>
            <a:fillRect/>
          </a:stretch>
        </p:blipFill>
        <p:spPr>
          <a:xfrm>
            <a:off x="12273615" y="1025111"/>
            <a:ext cx="6016277" cy="9238858"/>
          </a:xfrm>
          <a:prstGeom prst="rect">
            <a:avLst/>
          </a:prstGeom>
        </p:spPr>
      </p:pic>
    </p:spTree>
    <p:extLst>
      <p:ext uri="{BB962C8B-B14F-4D97-AF65-F5344CB8AC3E}">
        <p14:creationId xmlns:p14="http://schemas.microsoft.com/office/powerpoint/2010/main" val="347387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223608" y="943989"/>
            <a:ext cx="14045810" cy="1017523"/>
          </a:xfrm>
          <a:prstGeom prst="rect">
            <a:avLst/>
          </a:prstGeom>
        </p:spPr>
        <p:txBody>
          <a:bodyPr wrap="square" lIns="0" tIns="0" rIns="0" bIns="0" rtlCol="0" anchor="t">
            <a:spAutoFit/>
          </a:bodyPr>
          <a:lstStyle/>
          <a:p>
            <a:pPr>
              <a:lnSpc>
                <a:spcPts val="9119"/>
              </a:lnSpc>
            </a:pPr>
            <a:r>
              <a:rPr lang="en-US" sz="4400">
                <a:latin typeface="esu v2"/>
                <a:cs typeface="Calibri"/>
              </a:rPr>
              <a:t>Ordering clothes and equipment </a:t>
            </a:r>
            <a:endParaRPr lang="en-US"/>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5"/>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pic>
        <p:nvPicPr>
          <p:cNvPr id="2" name="Picture 1" descr="A group of people playing field hockey&#10;&#10;Description automatically generated">
            <a:extLst>
              <a:ext uri="{FF2B5EF4-FFF2-40B4-BE49-F238E27FC236}">
                <a16:creationId xmlns:a16="http://schemas.microsoft.com/office/drawing/2014/main" id="{F494FF24-76B8-5066-1A4B-809E4E3138EC}"/>
              </a:ext>
            </a:extLst>
          </p:cNvPr>
          <p:cNvPicPr>
            <a:picLocks noChangeAspect="1"/>
          </p:cNvPicPr>
          <p:nvPr/>
        </p:nvPicPr>
        <p:blipFill>
          <a:blip r:embed="rId7"/>
          <a:srcRect l="1392" t="-766" r="52" b="-155"/>
          <a:stretch/>
        </p:blipFill>
        <p:spPr>
          <a:xfrm>
            <a:off x="12218987" y="960169"/>
            <a:ext cx="6068111" cy="9340345"/>
          </a:xfrm>
          <a:prstGeom prst="rect">
            <a:avLst/>
          </a:prstGeom>
        </p:spPr>
      </p:pic>
      <p:sp>
        <p:nvSpPr>
          <p:cNvPr id="4" name="TextBox 3">
            <a:extLst>
              <a:ext uri="{FF2B5EF4-FFF2-40B4-BE49-F238E27FC236}">
                <a16:creationId xmlns:a16="http://schemas.microsoft.com/office/drawing/2014/main" id="{6EB45488-3897-AAC1-60F1-BA46BC1A9578}"/>
              </a:ext>
            </a:extLst>
          </p:cNvPr>
          <p:cNvSpPr txBox="1"/>
          <p:nvPr/>
        </p:nvSpPr>
        <p:spPr>
          <a:xfrm>
            <a:off x="1075134" y="1968103"/>
            <a:ext cx="10101262" cy="8586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BUCS Playing Kit &amp; Equipment</a:t>
            </a:r>
          </a:p>
          <a:p>
            <a:endParaRPr lang="en-US" sz="2400" b="1">
              <a:latin typeface="Century Gothic"/>
            </a:endParaRPr>
          </a:p>
          <a:p>
            <a:pPr marL="228600" indent="-228600">
              <a:buFont typeface=""/>
              <a:buChar char="•"/>
            </a:pPr>
            <a:r>
              <a:rPr lang="en-US" sz="2400" b="1" dirty="0">
                <a:latin typeface="Century Gothic"/>
              </a:rPr>
              <a:t>BUCS Playing Kit</a:t>
            </a:r>
            <a:r>
              <a:rPr lang="en-US" sz="2400" dirty="0">
                <a:latin typeface="Century Gothic"/>
              </a:rPr>
              <a:t> is provided by Essex Sport and </a:t>
            </a:r>
            <a:r>
              <a:rPr lang="en-US" sz="2400" b="1" dirty="0">
                <a:latin typeface="Century Gothic"/>
              </a:rPr>
              <a:t>is not replaced annually</a:t>
            </a:r>
            <a:r>
              <a:rPr lang="en-US" sz="2400" dirty="0">
                <a:latin typeface="Century Gothic"/>
              </a:rPr>
              <a:t>.</a:t>
            </a:r>
          </a:p>
          <a:p>
            <a:pPr marL="228600" indent="-228600">
              <a:buFont typeface=""/>
              <a:buChar char="•"/>
            </a:pPr>
            <a:r>
              <a:rPr lang="en-US" sz="2400" dirty="0">
                <a:latin typeface="Century Gothic"/>
              </a:rPr>
              <a:t>Clubs must </a:t>
            </a:r>
            <a:r>
              <a:rPr lang="en-US" sz="2400" b="1" dirty="0">
                <a:latin typeface="Century Gothic"/>
              </a:rPr>
              <a:t>maintain and pass on</a:t>
            </a:r>
            <a:r>
              <a:rPr lang="en-US" sz="2400" dirty="0">
                <a:latin typeface="Century Gothic"/>
              </a:rPr>
              <a:t> the kit each year.</a:t>
            </a:r>
          </a:p>
          <a:p>
            <a:pPr marL="228600" indent="-228600">
              <a:buFont typeface=""/>
              <a:buChar char="•"/>
            </a:pPr>
            <a:r>
              <a:rPr lang="en-US" sz="2400" dirty="0">
                <a:latin typeface="Century Gothic"/>
              </a:rPr>
              <a:t>Captains are responsible for keeping kit </a:t>
            </a:r>
            <a:r>
              <a:rPr lang="en-US" sz="2400" b="1" dirty="0">
                <a:latin typeface="Century Gothic"/>
              </a:rPr>
              <a:t>clean, safe, and accounted for</a:t>
            </a:r>
            <a:r>
              <a:rPr lang="en-US" sz="2400" dirty="0">
                <a:latin typeface="Century Gothic"/>
              </a:rPr>
              <a:t>. </a:t>
            </a:r>
          </a:p>
          <a:p>
            <a:pPr marL="228600" indent="-228600">
              <a:buFont typeface=""/>
              <a:buChar char="•"/>
            </a:pPr>
            <a:endParaRPr lang="en-US" sz="2400">
              <a:latin typeface="Century Gothic"/>
            </a:endParaRPr>
          </a:p>
          <a:p>
            <a:r>
              <a:rPr lang="en-US" sz="2400" b="1" dirty="0">
                <a:latin typeface="Century Gothic"/>
              </a:rPr>
              <a:t>Ordering Additional Gear</a:t>
            </a:r>
          </a:p>
          <a:p>
            <a:endParaRPr lang="en-US" sz="2400" b="1">
              <a:latin typeface="Century Gothic"/>
            </a:endParaRPr>
          </a:p>
          <a:p>
            <a:pPr marL="228600" indent="-228600">
              <a:buFont typeface=""/>
              <a:buChar char="•"/>
            </a:pPr>
            <a:r>
              <a:rPr lang="en-US" sz="2400" dirty="0" err="1">
                <a:latin typeface="Century Gothic"/>
              </a:rPr>
              <a:t>Personalised</a:t>
            </a:r>
            <a:r>
              <a:rPr lang="en-US" sz="2400" dirty="0">
                <a:latin typeface="Century Gothic"/>
              </a:rPr>
              <a:t> items (e.g. hoodies, named shirts) must be </a:t>
            </a:r>
            <a:r>
              <a:rPr lang="en-US" sz="2400" b="1" dirty="0">
                <a:latin typeface="Century Gothic"/>
              </a:rPr>
              <a:t>paid for by the members and purchased through the club. </a:t>
            </a:r>
            <a:endParaRPr lang="en-US" sz="2400" dirty="0">
              <a:latin typeface="Century Gothic"/>
            </a:endParaRPr>
          </a:p>
          <a:p>
            <a:pPr marL="228600" indent="-228600">
              <a:buFont typeface=""/>
              <a:buChar char="•"/>
            </a:pPr>
            <a:r>
              <a:rPr lang="en-US" sz="2400" dirty="0">
                <a:latin typeface="Century Gothic"/>
              </a:rPr>
              <a:t>Payments should be made to the club account with a clear description. We can help set up payment tickets if needed.</a:t>
            </a:r>
          </a:p>
          <a:p>
            <a:pPr marL="228600" indent="-228600">
              <a:buFont typeface=""/>
              <a:buChar char="•"/>
            </a:pPr>
            <a:r>
              <a:rPr lang="en-US" sz="2400" dirty="0">
                <a:latin typeface="Century Gothic"/>
              </a:rPr>
              <a:t>Orders through Surridge: contact </a:t>
            </a:r>
            <a:r>
              <a:rPr lang="en-US" sz="2400" b="1" dirty="0">
                <a:latin typeface="Century Gothic"/>
              </a:rPr>
              <a:t>jimmy@sdlgroupltd.com</a:t>
            </a:r>
            <a:r>
              <a:rPr lang="en-US" sz="2400" dirty="0">
                <a:latin typeface="Century Gothic"/>
              </a:rPr>
              <a:t> and feel free to CC us.</a:t>
            </a:r>
          </a:p>
          <a:p>
            <a:pPr marL="228600" indent="-228600">
              <a:buFont typeface=""/>
              <a:buChar char="•"/>
            </a:pPr>
            <a:endParaRPr lang="en-US" sz="2400">
              <a:latin typeface="Century Gothic"/>
            </a:endParaRPr>
          </a:p>
          <a:p>
            <a:r>
              <a:rPr lang="en-US" sz="2400" b="1" dirty="0">
                <a:latin typeface="Century Gothic"/>
              </a:rPr>
              <a:t>New Equipment Requests</a:t>
            </a:r>
          </a:p>
          <a:p>
            <a:endParaRPr lang="en-US" sz="2400" b="1">
              <a:latin typeface="Century Gothic"/>
            </a:endParaRPr>
          </a:p>
          <a:p>
            <a:pPr marL="228600" indent="-228600">
              <a:buFont typeface=""/>
              <a:buChar char="•"/>
            </a:pPr>
            <a:r>
              <a:rPr lang="en-US" sz="2400" dirty="0">
                <a:latin typeface="Century Gothic"/>
              </a:rPr>
              <a:t>For new equipment (boxing gloves, hockey sticks, </a:t>
            </a:r>
            <a:r>
              <a:rPr lang="en-US" sz="2400" dirty="0" err="1">
                <a:latin typeface="Century Gothic"/>
              </a:rPr>
              <a:t>etc</a:t>
            </a:r>
            <a:r>
              <a:rPr lang="en-US" sz="2400" dirty="0">
                <a:latin typeface="Century Gothic"/>
              </a:rPr>
              <a:t>), email </a:t>
            </a:r>
            <a:r>
              <a:rPr lang="en-US" sz="2400" b="1" dirty="0">
                <a:latin typeface="Century Gothic"/>
              </a:rPr>
              <a:t>Hannah Mortier</a:t>
            </a:r>
            <a:r>
              <a:rPr lang="en-US" sz="2400" dirty="0">
                <a:latin typeface="Century Gothic"/>
              </a:rPr>
              <a:t> at </a:t>
            </a:r>
            <a:r>
              <a:rPr lang="en-US" sz="2400" b="1" dirty="0">
                <a:latin typeface="Century Gothic"/>
              </a:rPr>
              <a:t>hannah.mortier@essex.ac.uk</a:t>
            </a:r>
            <a:r>
              <a:rPr lang="en-US" sz="2400" dirty="0">
                <a:latin typeface="Century Gothic"/>
              </a:rPr>
              <a:t>.</a:t>
            </a:r>
          </a:p>
          <a:p>
            <a:pPr marL="228600" indent="-228600">
              <a:buFont typeface=""/>
              <a:buChar char="•"/>
            </a:pPr>
            <a:r>
              <a:rPr lang="en-US" sz="2400" dirty="0">
                <a:latin typeface="Century Gothic"/>
              </a:rPr>
              <a:t>Requests must be approved by your </a:t>
            </a:r>
            <a:r>
              <a:rPr lang="en-US" sz="2400" b="1" dirty="0">
                <a:latin typeface="Century Gothic"/>
              </a:rPr>
              <a:t>Treasurer</a:t>
            </a:r>
            <a:r>
              <a:rPr lang="en-US" sz="2400" dirty="0">
                <a:latin typeface="Century Gothic"/>
              </a:rPr>
              <a:t>.</a:t>
            </a:r>
          </a:p>
          <a:p>
            <a:pPr marL="228600" indent="-228600">
              <a:buFont typeface=""/>
              <a:buChar char="•"/>
            </a:pPr>
            <a:r>
              <a:rPr lang="en-US" sz="2400" b="1" dirty="0">
                <a:latin typeface="Century Gothic"/>
              </a:rPr>
              <a:t>All new equipment costs come from your club funds.</a:t>
            </a:r>
          </a:p>
        </p:txBody>
      </p:sp>
      <p:sp>
        <p:nvSpPr>
          <p:cNvPr id="8" name="TextBox 7">
            <a:extLst>
              <a:ext uri="{FF2B5EF4-FFF2-40B4-BE49-F238E27FC236}">
                <a16:creationId xmlns:a16="http://schemas.microsoft.com/office/drawing/2014/main" id="{35CA4F61-32E2-D9FE-47B6-BAE91FFF30AD}"/>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84990170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162050"/>
            <a:ext cx="14045810" cy="1017523"/>
          </a:xfrm>
          <a:prstGeom prst="rect">
            <a:avLst/>
          </a:prstGeom>
        </p:spPr>
        <p:txBody>
          <a:bodyPr wrap="square" lIns="0" tIns="0" rIns="0" bIns="0" rtlCol="0" anchor="t">
            <a:spAutoFit/>
          </a:bodyPr>
          <a:lstStyle/>
          <a:p>
            <a:pPr>
              <a:lnSpc>
                <a:spcPts val="9119"/>
              </a:lnSpc>
            </a:pPr>
            <a:r>
              <a:rPr lang="en-US" sz="4400">
                <a:latin typeface="esu v2"/>
                <a:cs typeface="Calibri"/>
              </a:rPr>
              <a:t>THE BLADES EXECUTIVE COMMITTEE</a:t>
            </a:r>
          </a:p>
        </p:txBody>
      </p:sp>
      <p:sp>
        <p:nvSpPr>
          <p:cNvPr id="17" name="TextBox 16">
            <a:extLst>
              <a:ext uri="{FF2B5EF4-FFF2-40B4-BE49-F238E27FC236}">
                <a16:creationId xmlns:a16="http://schemas.microsoft.com/office/drawing/2014/main" id="{28BF06D2-3703-948F-DA4F-93DCF6488B56}"/>
              </a:ext>
            </a:extLst>
          </p:cNvPr>
          <p:cNvSpPr txBox="1"/>
          <p:nvPr/>
        </p:nvSpPr>
        <p:spPr>
          <a:xfrm>
            <a:off x="1198210" y="2701748"/>
            <a:ext cx="16953439" cy="6001643"/>
          </a:xfrm>
          <a:prstGeom prst="rect">
            <a:avLst/>
          </a:prstGeom>
          <a:noFill/>
        </p:spPr>
        <p:txBody>
          <a:bodyPr wrap="square" lIns="91440" tIns="45720" rIns="91440" bIns="45720" rtlCol="0" anchor="t">
            <a:spAutoFit/>
          </a:bodyPr>
          <a:lstStyle/>
          <a:p>
            <a:pPr marL="342900" indent="-342900">
              <a:buFont typeface="Arial"/>
              <a:buChar char="•"/>
            </a:pPr>
            <a:r>
              <a:rPr lang="en-GB" sz="2400" dirty="0">
                <a:latin typeface="Century Gothic"/>
                <a:ea typeface="Calibri"/>
                <a:cs typeface="Calibri"/>
              </a:rPr>
              <a:t>The Blades Executive Committee is the same as one of your committees, but they run Essex Blades overall </a:t>
            </a:r>
          </a:p>
          <a:p>
            <a:pPr marL="800100" lvl="1" indent="-342900">
              <a:buFont typeface="Arial"/>
              <a:buChar char="•"/>
            </a:pPr>
            <a:r>
              <a:rPr lang="en-GB" sz="2400" dirty="0">
                <a:latin typeface="Century Gothic"/>
                <a:ea typeface="Calibri"/>
                <a:cs typeface="Calibri"/>
              </a:rPr>
              <a:t>They still have a President, Vice President, so on </a:t>
            </a:r>
          </a:p>
          <a:p>
            <a:pPr marL="342900" indent="-342900">
              <a:buFont typeface="Arial"/>
              <a:buChar char="•"/>
            </a:pPr>
            <a:endParaRPr lang="en-GB" sz="2400">
              <a:latin typeface="Century Gothic"/>
              <a:ea typeface="Calibri"/>
              <a:cs typeface="Calibri"/>
            </a:endParaRPr>
          </a:p>
          <a:p>
            <a:pPr marL="342900" indent="-342900">
              <a:buFont typeface="Arial"/>
              <a:buChar char="•"/>
            </a:pPr>
            <a:r>
              <a:rPr lang="en-GB" sz="2400" b="1" dirty="0">
                <a:latin typeface="Century Gothic"/>
                <a:ea typeface="Calibri"/>
                <a:cs typeface="Calibri"/>
              </a:rPr>
              <a:t>Your Blades President this year is Ata! </a:t>
            </a:r>
          </a:p>
          <a:p>
            <a:pPr marL="342900" indent="-342900">
              <a:buFont typeface="Arial"/>
              <a:buChar char="•"/>
            </a:pPr>
            <a:r>
              <a:rPr lang="en-GB" sz="2400" b="1" dirty="0">
                <a:latin typeface="Century Gothic"/>
                <a:ea typeface="Calibri"/>
                <a:cs typeface="Calibri"/>
              </a:rPr>
              <a:t>The rest of the committee is currently empty – which could be an opportunity for you!</a:t>
            </a:r>
          </a:p>
          <a:p>
            <a:pPr marL="342900" indent="-342900">
              <a:buFont typeface="Arial"/>
              <a:buChar char="•"/>
            </a:pPr>
            <a:endParaRPr lang="en-GB" sz="2400">
              <a:latin typeface="Century Gothic"/>
              <a:ea typeface="Calibri"/>
              <a:cs typeface="Calibri"/>
            </a:endParaRPr>
          </a:p>
          <a:p>
            <a:pPr marL="342900" indent="-342900">
              <a:buFont typeface="Arial"/>
              <a:buChar char="•"/>
            </a:pPr>
            <a:r>
              <a:rPr lang="en-GB" sz="2400" u="sng" dirty="0">
                <a:latin typeface="Century Gothic"/>
                <a:ea typeface="Calibri"/>
                <a:cs typeface="Calibri"/>
              </a:rPr>
              <a:t>The open positions are: </a:t>
            </a:r>
          </a:p>
          <a:p>
            <a:pPr marL="800100" lvl="1" indent="-342900">
              <a:buFont typeface="Arial"/>
              <a:buChar char="•"/>
            </a:pPr>
            <a:r>
              <a:rPr lang="en-GB" sz="2400" dirty="0">
                <a:latin typeface="Century Gothic"/>
                <a:ea typeface="Calibri"/>
                <a:cs typeface="Calibri"/>
              </a:rPr>
              <a:t>Vice President </a:t>
            </a:r>
          </a:p>
          <a:p>
            <a:pPr marL="800100" lvl="1" indent="-342900">
              <a:buFont typeface="Arial"/>
              <a:buChar char="•"/>
            </a:pPr>
            <a:r>
              <a:rPr lang="en-GB" sz="2400" dirty="0">
                <a:latin typeface="Century Gothic"/>
                <a:ea typeface="Calibri"/>
                <a:cs typeface="Calibri"/>
              </a:rPr>
              <a:t>Welfare Officer </a:t>
            </a:r>
          </a:p>
          <a:p>
            <a:pPr marL="800100" lvl="1" indent="-342900">
              <a:buFont typeface="Arial"/>
              <a:buChar char="•"/>
            </a:pPr>
            <a:r>
              <a:rPr lang="en-GB" sz="2400" dirty="0">
                <a:latin typeface="Century Gothic"/>
                <a:ea typeface="Calibri"/>
                <a:cs typeface="Calibri"/>
              </a:rPr>
              <a:t>Club Development Officer </a:t>
            </a:r>
          </a:p>
          <a:p>
            <a:pPr marL="800100" lvl="1" indent="-342900">
              <a:buFont typeface="Arial"/>
              <a:buChar char="•"/>
            </a:pPr>
            <a:r>
              <a:rPr lang="en-GB" sz="2400" dirty="0">
                <a:latin typeface="Century Gothic"/>
                <a:ea typeface="Calibri"/>
                <a:cs typeface="Calibri"/>
              </a:rPr>
              <a:t>Treasurer </a:t>
            </a:r>
          </a:p>
          <a:p>
            <a:pPr marL="800100" lvl="1" indent="-342900">
              <a:buFont typeface="Arial"/>
              <a:buChar char="•"/>
            </a:pPr>
            <a:r>
              <a:rPr lang="en-GB" sz="2400" dirty="0">
                <a:latin typeface="Century Gothic"/>
                <a:ea typeface="Calibri"/>
                <a:cs typeface="Calibri"/>
              </a:rPr>
              <a:t>Community and Volunteering </a:t>
            </a:r>
          </a:p>
          <a:p>
            <a:pPr marL="800100" lvl="1" indent="-342900">
              <a:buFont typeface="Arial"/>
              <a:buChar char="•"/>
            </a:pPr>
            <a:r>
              <a:rPr lang="en-GB" sz="2400" dirty="0">
                <a:latin typeface="Century Gothic"/>
                <a:ea typeface="Calibri"/>
                <a:cs typeface="Calibri"/>
              </a:rPr>
              <a:t>Social Media Officer </a:t>
            </a:r>
          </a:p>
          <a:p>
            <a:pPr marL="800100" lvl="1" indent="-342900">
              <a:buFont typeface="Arial"/>
              <a:buChar char="•"/>
            </a:pPr>
            <a:endParaRPr lang="en-GB" sz="2400">
              <a:latin typeface="Century Gothic"/>
              <a:ea typeface="Calibri"/>
              <a:cs typeface="Calibri"/>
            </a:endParaRPr>
          </a:p>
          <a:p>
            <a:pPr marL="800100" lvl="1" indent="-342900">
              <a:buFont typeface="Arial"/>
              <a:buChar char="•"/>
            </a:pPr>
            <a:r>
              <a:rPr lang="en-GB" sz="2400" dirty="0">
                <a:latin typeface="Century Gothic"/>
                <a:ea typeface="Calibri"/>
                <a:cs typeface="Calibri"/>
              </a:rPr>
              <a:t>Applications for these positions will be open soon! </a:t>
            </a:r>
          </a:p>
          <a:p>
            <a:pPr marL="800100" lvl="1"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5D82D9E-7A17-18CC-04E0-9E3A5469E934}"/>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19917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General MEETINGS </a:t>
            </a:r>
          </a:p>
        </p:txBody>
      </p:sp>
      <p:sp>
        <p:nvSpPr>
          <p:cNvPr id="17" name="TextBox 16">
            <a:extLst>
              <a:ext uri="{FF2B5EF4-FFF2-40B4-BE49-F238E27FC236}">
                <a16:creationId xmlns:a16="http://schemas.microsoft.com/office/drawing/2014/main" id="{28BF06D2-3703-948F-DA4F-93DCF6488B56}"/>
              </a:ext>
            </a:extLst>
          </p:cNvPr>
          <p:cNvSpPr txBox="1"/>
          <p:nvPr/>
        </p:nvSpPr>
        <p:spPr>
          <a:xfrm>
            <a:off x="1414506" y="2255864"/>
            <a:ext cx="11048890" cy="9510296"/>
          </a:xfrm>
          <a:prstGeom prst="rect">
            <a:avLst/>
          </a:prstGeom>
          <a:noFill/>
        </p:spPr>
        <p:txBody>
          <a:bodyPr wrap="square" lIns="91440" tIns="45720" rIns="91440" bIns="45720" rtlCol="0" anchor="t">
            <a:spAutoFit/>
          </a:bodyPr>
          <a:lstStyle/>
          <a:p>
            <a:r>
              <a:rPr lang="en-GB" sz="2000" b="1" dirty="0">
                <a:latin typeface="Century Gothic"/>
              </a:rPr>
              <a:t>Blades General Meetings</a:t>
            </a:r>
          </a:p>
          <a:p>
            <a:endParaRPr lang="en-GB" sz="2000" b="1" dirty="0">
              <a:latin typeface="Century Gothic"/>
              <a:ea typeface="+mn-lt"/>
              <a:cs typeface="+mn-lt"/>
            </a:endParaRPr>
          </a:p>
          <a:p>
            <a:r>
              <a:rPr lang="en-GB" sz="2000" dirty="0">
                <a:latin typeface="Century Gothic"/>
                <a:ea typeface="+mn-lt"/>
                <a:cs typeface="+mn-lt"/>
              </a:rPr>
              <a:t>Blades General Meetings are held </a:t>
            </a:r>
            <a:r>
              <a:rPr lang="en-GB" sz="2000" b="1" dirty="0">
                <a:latin typeface="Century Gothic"/>
                <a:ea typeface="+mn-lt"/>
                <a:cs typeface="+mn-lt"/>
              </a:rPr>
              <a:t>twice per term, at least two committee members per club must attend. </a:t>
            </a:r>
            <a:endParaRPr lang="en-GB" sz="2000" dirty="0">
              <a:latin typeface="Century Gothic"/>
              <a:ea typeface="Calibri"/>
              <a:cs typeface="Calibri"/>
            </a:endParaRPr>
          </a:p>
          <a:p>
            <a:endParaRPr lang="en-GB" sz="2000" dirty="0">
              <a:latin typeface="Century Gothic"/>
              <a:ea typeface="+mn-lt"/>
              <a:cs typeface="+mn-lt"/>
            </a:endParaRPr>
          </a:p>
          <a:p>
            <a:r>
              <a:rPr lang="en-GB" sz="2000" dirty="0">
                <a:latin typeface="Century Gothic"/>
                <a:ea typeface="+mn-lt"/>
                <a:cs typeface="+mn-lt"/>
              </a:rPr>
              <a:t>You’ll receive a </a:t>
            </a:r>
            <a:r>
              <a:rPr lang="en-GB" sz="2000" b="1" dirty="0">
                <a:latin typeface="Century Gothic"/>
                <a:ea typeface="+mn-lt"/>
                <a:cs typeface="+mn-lt"/>
              </a:rPr>
              <a:t>calendar invitation</a:t>
            </a:r>
            <a:r>
              <a:rPr lang="en-GB" sz="2000" dirty="0">
                <a:latin typeface="Century Gothic"/>
                <a:ea typeface="+mn-lt"/>
                <a:cs typeface="+mn-lt"/>
              </a:rPr>
              <a:t> for the General Meetings. They will occur on the below dates. </a:t>
            </a:r>
          </a:p>
          <a:p>
            <a:pPr marL="342900" indent="-342900">
              <a:buFont typeface="Arial"/>
              <a:buChar char="•"/>
            </a:pPr>
            <a:r>
              <a:rPr lang="en-GB" sz="2000" dirty="0">
                <a:latin typeface="Century Gothic"/>
                <a:ea typeface="+mn-lt"/>
                <a:cs typeface="+mn-lt"/>
              </a:rPr>
              <a:t>Thursday 9th October </a:t>
            </a:r>
          </a:p>
          <a:p>
            <a:pPr marL="342900" indent="-342900">
              <a:buFont typeface="Arial"/>
              <a:buChar char="•"/>
            </a:pPr>
            <a:r>
              <a:rPr lang="en-GB" sz="2000" dirty="0">
                <a:latin typeface="Century Gothic"/>
                <a:ea typeface="+mn-lt"/>
                <a:cs typeface="+mn-lt"/>
              </a:rPr>
              <a:t>Monday 24th November </a:t>
            </a:r>
          </a:p>
          <a:p>
            <a:pPr marL="342900" indent="-342900">
              <a:buFont typeface="Arial"/>
              <a:buChar char="•"/>
            </a:pPr>
            <a:r>
              <a:rPr lang="en-GB" sz="2000" dirty="0">
                <a:latin typeface="Century Gothic"/>
                <a:ea typeface="+mn-lt"/>
                <a:cs typeface="+mn-lt"/>
              </a:rPr>
              <a:t>Tuesday 20th January</a:t>
            </a:r>
          </a:p>
          <a:p>
            <a:pPr marL="342900" indent="-342900">
              <a:buFont typeface="Arial"/>
              <a:buChar char="•"/>
            </a:pPr>
            <a:r>
              <a:rPr lang="en-GB" sz="2000" dirty="0">
                <a:latin typeface="Century Gothic"/>
                <a:ea typeface="+mn-lt"/>
                <a:cs typeface="+mn-lt"/>
              </a:rPr>
              <a:t>Thursday 19th March </a:t>
            </a:r>
            <a:endParaRPr lang="en-GB" sz="2000" dirty="0">
              <a:latin typeface="Calibri"/>
              <a:ea typeface="+mn-lt"/>
              <a:cs typeface="+mn-lt"/>
            </a:endParaRPr>
          </a:p>
          <a:p>
            <a:pPr marL="342900" indent="-342900">
              <a:buFont typeface="Arial"/>
              <a:buChar char="•"/>
            </a:pPr>
            <a:r>
              <a:rPr lang="en-GB" sz="2000" dirty="0">
                <a:latin typeface="Century Gothic"/>
                <a:ea typeface="+mn-lt"/>
                <a:cs typeface="+mn-lt"/>
              </a:rPr>
              <a:t>Tuesday 21st April (Pre Derby Day Meet)</a:t>
            </a:r>
          </a:p>
          <a:p>
            <a:endParaRPr lang="en-GB" sz="2000" dirty="0">
              <a:latin typeface="Century Gothic"/>
              <a:ea typeface="+mn-lt"/>
              <a:cs typeface="+mn-lt"/>
            </a:endParaRPr>
          </a:p>
          <a:p>
            <a:r>
              <a:rPr lang="en-GB" sz="2000" dirty="0">
                <a:latin typeface="Century Gothic"/>
                <a:ea typeface="+mn-lt"/>
                <a:cs typeface="+mn-lt"/>
              </a:rPr>
              <a:t>If you’d like to add an item to the agenda, please email </a:t>
            </a:r>
            <a:r>
              <a:rPr lang="en-GB" sz="2000" b="1" dirty="0">
                <a:latin typeface="Century Gothic"/>
                <a:ea typeface="+mn-lt"/>
                <a:cs typeface="+mn-lt"/>
                <a:hlinkClick r:id="rId3"/>
              </a:rPr>
              <a:t>blades@essex.ac.uk</a:t>
            </a:r>
            <a:r>
              <a:rPr lang="en-GB" sz="2000" dirty="0">
                <a:latin typeface="Century Gothic"/>
                <a:ea typeface="+mn-lt"/>
                <a:cs typeface="+mn-lt"/>
              </a:rPr>
              <a:t> in advance.</a:t>
            </a:r>
          </a:p>
          <a:p>
            <a:endParaRPr lang="en-US" sz="1600" dirty="0">
              <a:ea typeface="Calibri"/>
              <a:cs typeface="Calibri"/>
            </a:endParaRPr>
          </a:p>
          <a:p>
            <a:r>
              <a:rPr lang="en-GB" sz="2000" b="1" dirty="0">
                <a:latin typeface="Century Gothic"/>
              </a:rPr>
              <a:t>What’s Covered?</a:t>
            </a:r>
            <a:endParaRPr lang="en-GB" sz="2000" b="1" dirty="0">
              <a:latin typeface="Century Gothic"/>
              <a:ea typeface="Calibri"/>
              <a:cs typeface="Calibri"/>
            </a:endParaRPr>
          </a:p>
          <a:p>
            <a:endParaRPr lang="en-GB" sz="2000" dirty="0">
              <a:latin typeface="Century Gothic"/>
              <a:ea typeface="+mn-lt"/>
              <a:cs typeface="+mn-lt"/>
            </a:endParaRPr>
          </a:p>
          <a:p>
            <a:r>
              <a:rPr lang="en-GB" sz="2000" dirty="0">
                <a:latin typeface="Century Gothic"/>
                <a:ea typeface="+mn-lt"/>
                <a:cs typeface="+mn-lt"/>
              </a:rPr>
              <a:t>Meetings include updates and discussions on topics such as:</a:t>
            </a:r>
            <a:endParaRPr lang="en-GB" sz="2000" dirty="0">
              <a:latin typeface="Century Gothic"/>
              <a:ea typeface="Calibri"/>
              <a:cs typeface="Calibri"/>
            </a:endParaRPr>
          </a:p>
          <a:p>
            <a:endParaRPr lang="en-GB" sz="2000" dirty="0">
              <a:latin typeface="Century Gothic"/>
              <a:ea typeface="+mn-lt"/>
              <a:cs typeface="+mn-lt"/>
            </a:endParaRPr>
          </a:p>
          <a:p>
            <a:pPr>
              <a:buFont typeface="Arial"/>
              <a:buChar char="•"/>
            </a:pPr>
            <a:r>
              <a:rPr lang="en-GB" sz="2000" dirty="0">
                <a:latin typeface="Century Gothic"/>
                <a:ea typeface="+mn-lt"/>
                <a:cs typeface="+mn-lt"/>
              </a:rPr>
              <a:t>Key term-specific information (e.g. Sports Awards details in March)</a:t>
            </a:r>
          </a:p>
          <a:p>
            <a:pPr>
              <a:buFont typeface="Arial"/>
              <a:buChar char="•"/>
            </a:pPr>
            <a:r>
              <a:rPr lang="en-GB" sz="2000" dirty="0">
                <a:latin typeface="Century Gothic"/>
                <a:ea typeface="+mn-lt"/>
                <a:cs typeface="+mn-lt"/>
              </a:rPr>
              <a:t>Training and facility updates</a:t>
            </a:r>
          </a:p>
          <a:p>
            <a:pPr>
              <a:buFont typeface="Arial"/>
              <a:buChar char="•"/>
            </a:pPr>
            <a:r>
              <a:rPr lang="en-GB" sz="2000" dirty="0">
                <a:latin typeface="Century Gothic"/>
                <a:ea typeface="+mn-lt"/>
                <a:cs typeface="+mn-lt"/>
              </a:rPr>
              <a:t>Other important club-related news</a:t>
            </a:r>
            <a:endParaRPr lang="en-GB" sz="2000" dirty="0">
              <a:latin typeface="Century Gothic"/>
            </a:endParaRPr>
          </a:p>
          <a:p>
            <a:endParaRPr lang="en-GB" sz="2000" dirty="0">
              <a:latin typeface="Century Gothic"/>
              <a:ea typeface="+mn-lt"/>
              <a:cs typeface="+mn-lt"/>
            </a:endParaRPr>
          </a:p>
          <a:p>
            <a:r>
              <a:rPr lang="en-GB" sz="2000" dirty="0">
                <a:latin typeface="Century Gothic"/>
                <a:ea typeface="+mn-lt"/>
                <a:cs typeface="+mn-lt"/>
              </a:rPr>
              <a:t>Your input is always welcome - these meetings are a great opportunity to stay informed and have your say.</a:t>
            </a:r>
          </a:p>
          <a:p>
            <a:pPr marL="342900" indent="-342900">
              <a:buFont typeface="Arial"/>
              <a:buChar char="•"/>
            </a:pPr>
            <a:endParaRPr lang="en-GB" sz="2400">
              <a:latin typeface="Century Gothic"/>
              <a:ea typeface="Calibri"/>
              <a:cs typeface="Calibri"/>
            </a:endParaRPr>
          </a:p>
          <a:p>
            <a:pPr marL="800100" lvl="1" indent="-342900">
              <a:buFont typeface="Arial"/>
              <a:buChar char="•"/>
            </a:pPr>
            <a:endParaRPr lang="en-GB" sz="2400">
              <a:latin typeface="Century Gothic"/>
              <a:ea typeface="Calibri"/>
              <a:cs typeface="Calibri"/>
            </a:endParaRPr>
          </a:p>
          <a:p>
            <a:pPr marL="800100" lvl="1" indent="-342900">
              <a:buFont typeface="Arial"/>
              <a:buChar char="•"/>
            </a:pPr>
            <a:endParaRPr lang="en-GB" sz="2400">
              <a:latin typeface="Century Gothic"/>
              <a:ea typeface="Calibri"/>
              <a:cs typeface="Calibri"/>
            </a:endParaRPr>
          </a:p>
          <a:p>
            <a:pPr marL="800100" lvl="1"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5"/>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B4FFA2D6-0803-8A64-9890-076803F837D4}"/>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pic>
        <p:nvPicPr>
          <p:cNvPr id="2" name="Picture 1" descr="A group of men in sports uniforms&#10;&#10;AI-generated content may be incorrect.">
            <a:extLst>
              <a:ext uri="{FF2B5EF4-FFF2-40B4-BE49-F238E27FC236}">
                <a16:creationId xmlns:a16="http://schemas.microsoft.com/office/drawing/2014/main" id="{8C068553-F6A3-9A25-54A9-55255151D161}"/>
              </a:ext>
            </a:extLst>
          </p:cNvPr>
          <p:cNvPicPr>
            <a:picLocks noChangeAspect="1"/>
          </p:cNvPicPr>
          <p:nvPr/>
        </p:nvPicPr>
        <p:blipFill>
          <a:blip r:embed="rId7"/>
          <a:stretch>
            <a:fillRect/>
          </a:stretch>
        </p:blipFill>
        <p:spPr>
          <a:xfrm>
            <a:off x="13009519" y="1745358"/>
            <a:ext cx="5076825" cy="7610475"/>
          </a:xfrm>
          <a:prstGeom prst="rect">
            <a:avLst/>
          </a:prstGeom>
        </p:spPr>
      </p:pic>
    </p:spTree>
    <p:extLst>
      <p:ext uri="{BB962C8B-B14F-4D97-AF65-F5344CB8AC3E}">
        <p14:creationId xmlns:p14="http://schemas.microsoft.com/office/powerpoint/2010/main" val="4215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Committee meetings </a:t>
            </a: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3CD5380E-A4D7-BF39-1538-38B6136FBBE2}"/>
              </a:ext>
            </a:extLst>
          </p:cNvPr>
          <p:cNvSpPr txBox="1"/>
          <p:nvPr/>
        </p:nvSpPr>
        <p:spPr>
          <a:xfrm>
            <a:off x="1419155" y="2461859"/>
            <a:ext cx="10911178" cy="6740307"/>
          </a:xfrm>
          <a:prstGeom prst="rect">
            <a:avLst/>
          </a:prstGeom>
          <a:noFill/>
        </p:spPr>
        <p:txBody>
          <a:bodyPr wrap="square" lIns="91440" tIns="45720" rIns="91440" bIns="45720" rtlCol="0" anchor="t">
            <a:spAutoFit/>
          </a:bodyPr>
          <a:lstStyle/>
          <a:p>
            <a:r>
              <a:rPr lang="en-US" sz="2400">
                <a:latin typeface="Century Gothic" panose="020B0502020202020204" pitchFamily="34" charset="0"/>
              </a:rPr>
              <a:t>Committee meetings are essential for staying connected, maintaining smooth communication, and ensuring the effective running of your club throughout the year.</a:t>
            </a:r>
          </a:p>
          <a:p>
            <a:endParaRPr lang="en-US" sz="2400">
              <a:latin typeface="Century Gothic" panose="020B0502020202020204" pitchFamily="34" charset="0"/>
            </a:endParaRPr>
          </a:p>
          <a:p>
            <a:r>
              <a:rPr lang="en-US" sz="2400">
                <a:latin typeface="Century Gothic" panose="020B0502020202020204" pitchFamily="34" charset="0"/>
              </a:rPr>
              <a:t>They allow you to divide responsibilities in a way that suits each committee member while benefiting the club as a whole.</a:t>
            </a:r>
          </a:p>
          <a:p>
            <a:endParaRPr lang="en-US" sz="2400">
              <a:latin typeface="Century Gothic" panose="020B0502020202020204" pitchFamily="34" charset="0"/>
            </a:endParaRPr>
          </a:p>
          <a:p>
            <a:r>
              <a:rPr lang="en-US" sz="2400">
                <a:latin typeface="Century Gothic" panose="020B0502020202020204" pitchFamily="34" charset="0"/>
              </a:rPr>
              <a:t>Meetings don’t have to be long and could include discussions such as:</a:t>
            </a:r>
          </a:p>
          <a:p>
            <a:endParaRPr lang="en-US" sz="2400">
              <a:latin typeface="Century Gothic" panose="020B0502020202020204" pitchFamily="34" charset="0"/>
            </a:endParaRPr>
          </a:p>
          <a:p>
            <a:pPr marL="342900" indent="-342900">
              <a:buFont typeface="Arial" panose="020B0604020202020204" pitchFamily="34" charset="0"/>
              <a:buChar char="•"/>
            </a:pPr>
            <a:r>
              <a:rPr lang="en-US" sz="2400">
                <a:latin typeface="Century Gothic" panose="020B0502020202020204" pitchFamily="34" charset="0"/>
              </a:rPr>
              <a:t>Reviewing the weekly finance report</a:t>
            </a:r>
          </a:p>
          <a:p>
            <a:pPr marL="342900" indent="-342900">
              <a:buFont typeface="Arial" panose="020B0604020202020204" pitchFamily="34" charset="0"/>
              <a:buChar char="•"/>
            </a:pPr>
            <a:r>
              <a:rPr lang="en-US" sz="2400">
                <a:latin typeface="Century Gothic" panose="020B0502020202020204" pitchFamily="34" charset="0"/>
              </a:rPr>
              <a:t>Ensuring members are paying their fees and booking sessions</a:t>
            </a:r>
          </a:p>
          <a:p>
            <a:pPr marL="342900" indent="-342900">
              <a:buFont typeface="Arial" panose="020B0604020202020204" pitchFamily="34" charset="0"/>
              <a:buChar char="•"/>
            </a:pPr>
            <a:r>
              <a:rPr lang="en-US" sz="2400">
                <a:latin typeface="Century Gothic" panose="020B0502020202020204" pitchFamily="34" charset="0"/>
              </a:rPr>
              <a:t>Planning social media content and strategies</a:t>
            </a:r>
          </a:p>
          <a:p>
            <a:pPr marL="342900" indent="-342900">
              <a:buFont typeface="Arial" panose="020B0604020202020204" pitchFamily="34" charset="0"/>
              <a:buChar char="•"/>
            </a:pPr>
            <a:r>
              <a:rPr lang="en-US" sz="2400" err="1">
                <a:latin typeface="Century Gothic" panose="020B0502020202020204" pitchFamily="34" charset="0"/>
              </a:rPr>
              <a:t>Organising</a:t>
            </a:r>
            <a:r>
              <a:rPr lang="en-US" sz="2400">
                <a:latin typeface="Century Gothic" panose="020B0502020202020204" pitchFamily="34" charset="0"/>
              </a:rPr>
              <a:t> socials and future meetings</a:t>
            </a:r>
          </a:p>
          <a:p>
            <a:pPr marL="342900" indent="-342900">
              <a:buFont typeface="Arial" panose="020B0604020202020204" pitchFamily="34" charset="0"/>
              <a:buChar char="•"/>
            </a:pPr>
            <a:r>
              <a:rPr lang="en-US" sz="2400">
                <a:latin typeface="Century Gothic" panose="020B0502020202020204" pitchFamily="34" charset="0"/>
              </a:rPr>
              <a:t>Delegating tasks such as training times and weekly registers</a:t>
            </a:r>
          </a:p>
          <a:p>
            <a:pPr marL="342900" indent="-342900">
              <a:buFont typeface="Arial"/>
              <a:buChar char="•"/>
            </a:pPr>
            <a:endParaRPr lang="en-GB" sz="2400">
              <a:latin typeface="Century Gothic"/>
              <a:ea typeface="Calibri"/>
              <a:cs typeface="Calibri"/>
            </a:endParaRPr>
          </a:p>
          <a:p>
            <a:pPr marL="800100" lvl="1" indent="-342900">
              <a:buFont typeface="Arial"/>
              <a:buChar char="•"/>
            </a:pPr>
            <a:endParaRPr lang="en-GB" sz="2400">
              <a:latin typeface="Century Gothic"/>
              <a:ea typeface="Calibri"/>
              <a:cs typeface="Calibri"/>
            </a:endParaRPr>
          </a:p>
          <a:p>
            <a:pPr marL="800100" lvl="1" indent="-342900">
              <a:buFont typeface="Arial"/>
              <a:buChar char="•"/>
            </a:pPr>
            <a:endParaRPr lang="en-GB" sz="2400">
              <a:latin typeface="Century Gothic"/>
              <a:ea typeface="Calibri"/>
              <a:cs typeface="Calibri"/>
            </a:endParaRPr>
          </a:p>
          <a:p>
            <a:pPr marL="800100" lvl="1" indent="-342900">
              <a:buFont typeface="Arial"/>
              <a:buChar char="•"/>
            </a:pPr>
            <a:endParaRPr lang="en-GB" sz="2400">
              <a:latin typeface="Century Gothic"/>
              <a:ea typeface="Calibri"/>
              <a:cs typeface="Calibri"/>
            </a:endParaRPr>
          </a:p>
        </p:txBody>
      </p:sp>
      <p:sp>
        <p:nvSpPr>
          <p:cNvPr id="7" name="TextBox 6">
            <a:extLst>
              <a:ext uri="{FF2B5EF4-FFF2-40B4-BE49-F238E27FC236}">
                <a16:creationId xmlns:a16="http://schemas.microsoft.com/office/drawing/2014/main" id="{6E85ECCE-3ABA-ECCA-40B2-7D47CACE62C5}"/>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pic>
        <p:nvPicPr>
          <p:cNvPr id="2" name="Picture 1" descr="A group of men in a gym&#10;&#10;AI-generated content may be incorrect.">
            <a:extLst>
              <a:ext uri="{FF2B5EF4-FFF2-40B4-BE49-F238E27FC236}">
                <a16:creationId xmlns:a16="http://schemas.microsoft.com/office/drawing/2014/main" id="{9B02485C-EC63-00BC-58E6-EA6E82AD0693}"/>
              </a:ext>
            </a:extLst>
          </p:cNvPr>
          <p:cNvPicPr>
            <a:picLocks noChangeAspect="1"/>
          </p:cNvPicPr>
          <p:nvPr/>
        </p:nvPicPr>
        <p:blipFill>
          <a:blip r:embed="rId6"/>
          <a:stretch>
            <a:fillRect/>
          </a:stretch>
        </p:blipFill>
        <p:spPr>
          <a:xfrm>
            <a:off x="12508478" y="1839303"/>
            <a:ext cx="5076825" cy="7610475"/>
          </a:xfrm>
          <a:prstGeom prst="rect">
            <a:avLst/>
          </a:prstGeom>
        </p:spPr>
      </p:pic>
    </p:spTree>
    <p:extLst>
      <p:ext uri="{BB962C8B-B14F-4D97-AF65-F5344CB8AC3E}">
        <p14:creationId xmlns:p14="http://schemas.microsoft.com/office/powerpoint/2010/main" val="123845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MANAGING CONFLICTS  </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207735" y="2768114"/>
            <a:ext cx="15629642" cy="2677656"/>
          </a:xfrm>
          <a:prstGeom prst="rect">
            <a:avLst/>
          </a:prstGeom>
          <a:noFill/>
        </p:spPr>
        <p:txBody>
          <a:bodyPr wrap="square" lIns="91440" tIns="45720" rIns="91440" bIns="45720" rtlCol="0" anchor="t">
            <a:spAutoFit/>
          </a:bodyPr>
          <a:lstStyle/>
          <a:p>
            <a:r>
              <a:rPr lang="en-US" sz="2400" dirty="0">
                <a:latin typeface="Century Gothic"/>
              </a:rPr>
              <a:t>If a conflict arises between </a:t>
            </a:r>
            <a:r>
              <a:rPr lang="en-US" sz="2400">
                <a:latin typeface="Century Gothic"/>
              </a:rPr>
              <a:t>club members</a:t>
            </a:r>
            <a:r>
              <a:rPr lang="en-US" sz="2400" dirty="0">
                <a:latin typeface="Century Gothic"/>
              </a:rPr>
              <a:t>, start by speaking directly with the individuals involved, either one-on-one, with a supportive executive member, or in an informal team setting. Focus on fact-finding rather than using accusatory language, and consider any challenges the person may be facing.</a:t>
            </a:r>
          </a:p>
          <a:p>
            <a:endParaRPr lang="en-US" sz="2400">
              <a:latin typeface="Century Gothic" panose="020B0502020202020204" pitchFamily="34" charset="0"/>
            </a:endParaRPr>
          </a:p>
          <a:p>
            <a:r>
              <a:rPr lang="en-US" sz="2400">
                <a:latin typeface="Century Gothic" panose="020B0502020202020204" pitchFamily="34" charset="0"/>
              </a:rPr>
              <a:t>If the issue persists, arrange a formal meeting with Blades Staff by emailing </a:t>
            </a:r>
            <a:r>
              <a:rPr lang="en-US" sz="2400" b="1">
                <a:latin typeface="Century Gothic" panose="020B0502020202020204" pitchFamily="34" charset="0"/>
                <a:hlinkClick r:id="rId3"/>
              </a:rPr>
              <a:t>blades@essex.ac.uk</a:t>
            </a:r>
            <a:r>
              <a:rPr lang="en-US" sz="2400">
                <a:latin typeface="Century Gothic" panose="020B0502020202020204" pitchFamily="34" charset="0"/>
              </a:rPr>
              <a:t>.</a:t>
            </a:r>
          </a:p>
          <a:p>
            <a:endParaRPr lang="en-US" sz="2400">
              <a:latin typeface="Century Gothic" panose="020B0502020202020204" pitchFamily="34" charset="0"/>
            </a:endParaRPr>
          </a:p>
          <a:p>
            <a:r>
              <a:rPr lang="en-US" sz="2400">
                <a:latin typeface="Century Gothic" panose="020B0502020202020204" pitchFamily="34" charset="0"/>
              </a:rPr>
              <a:t>For any cases involving bullying or harassment, contact </a:t>
            </a:r>
            <a:r>
              <a:rPr lang="en-US" sz="2400" b="1">
                <a:latin typeface="Century Gothic" panose="020B0502020202020204" pitchFamily="34" charset="0"/>
              </a:rPr>
              <a:t>SU Advice / Student Support</a:t>
            </a:r>
            <a:r>
              <a:rPr lang="en-US" sz="2400">
                <a:latin typeface="Century Gothic" panose="020B0502020202020204" pitchFamily="34" charset="0"/>
              </a:rPr>
              <a:t> immediately.</a:t>
            </a: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5"/>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243D0675-7CF2-E98E-10E9-58C34677C8A8}"/>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5142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619602" y="1232606"/>
            <a:ext cx="12507699" cy="1017523"/>
          </a:xfrm>
          <a:prstGeom prst="rect">
            <a:avLst/>
          </a:prstGeom>
        </p:spPr>
        <p:txBody>
          <a:bodyPr wrap="square" lIns="0" tIns="0" rIns="0" bIns="0" rtlCol="0" anchor="t">
            <a:spAutoFit/>
          </a:bodyPr>
          <a:lstStyle/>
          <a:p>
            <a:pPr>
              <a:lnSpc>
                <a:spcPts val="9119"/>
              </a:lnSpc>
            </a:pPr>
            <a:r>
              <a:rPr lang="en-US" sz="4400">
                <a:latin typeface="esu v2"/>
                <a:cs typeface="Calibri"/>
              </a:rPr>
              <a:t>Accident Report Form</a:t>
            </a:r>
            <a:endParaRPr lang="en-US">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49B9CE84-0637-CBAF-8169-3870289FFB59}"/>
              </a:ext>
            </a:extLst>
          </p:cNvPr>
          <p:cNvSpPr txBox="1"/>
          <p:nvPr/>
        </p:nvSpPr>
        <p:spPr>
          <a:xfrm>
            <a:off x="1422048" y="2875270"/>
            <a:ext cx="6932128" cy="3785652"/>
          </a:xfrm>
          <a:prstGeom prst="rect">
            <a:avLst/>
          </a:prstGeom>
          <a:noFill/>
        </p:spPr>
        <p:txBody>
          <a:bodyPr wrap="square" lIns="91440" tIns="45720" rIns="91440" bIns="45720" rtlCol="0" anchor="t">
            <a:spAutoFit/>
          </a:bodyPr>
          <a:lstStyle/>
          <a:p>
            <a:r>
              <a:rPr lang="en-US" sz="2400">
                <a:latin typeface="Century Gothic"/>
              </a:rPr>
              <a:t>We have now created an online version of the Accident/Incident report form which can be found </a:t>
            </a:r>
            <a:r>
              <a:rPr lang="en-US" sz="2400" dirty="0">
                <a:latin typeface="Century Gothic"/>
                <a:hlinkClick r:id="rId6"/>
              </a:rPr>
              <a:t>here</a:t>
            </a:r>
            <a:r>
              <a:rPr lang="en-US" sz="2400">
                <a:latin typeface="Century Gothic"/>
              </a:rPr>
              <a:t>, and on the </a:t>
            </a:r>
            <a:r>
              <a:rPr lang="en-US" sz="2400" dirty="0">
                <a:latin typeface="Century Gothic"/>
                <a:hlinkClick r:id="rId7"/>
              </a:rPr>
              <a:t>Sports Toolkit under 'Health, Safety and Wellbeing'.</a:t>
            </a:r>
            <a:r>
              <a:rPr lang="en-US" sz="2400" dirty="0">
                <a:latin typeface="Century Gothic"/>
              </a:rPr>
              <a:t> </a:t>
            </a:r>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sz="2400" dirty="0">
                <a:latin typeface="Century Gothic"/>
              </a:rPr>
              <a:t>For health and safety and insurance purposes, it is super important that this is completed after any sports club related accidents. </a:t>
            </a:r>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7" name="Picture 6" descr="A screenshot of a web page&#10;&#10;AI-generated content may be incorrect.">
            <a:extLst>
              <a:ext uri="{FF2B5EF4-FFF2-40B4-BE49-F238E27FC236}">
                <a16:creationId xmlns:a16="http://schemas.microsoft.com/office/drawing/2014/main" id="{7386BB4C-F74F-7B8A-F4DF-272ED1FDDBE1}"/>
              </a:ext>
            </a:extLst>
          </p:cNvPr>
          <p:cNvPicPr>
            <a:picLocks noChangeAspect="1"/>
          </p:cNvPicPr>
          <p:nvPr/>
        </p:nvPicPr>
        <p:blipFill>
          <a:blip r:embed="rId8"/>
          <a:stretch>
            <a:fillRect/>
          </a:stretch>
        </p:blipFill>
        <p:spPr>
          <a:xfrm>
            <a:off x="8722519" y="2243138"/>
            <a:ext cx="9558338" cy="5032772"/>
          </a:xfrm>
          <a:prstGeom prst="rect">
            <a:avLst/>
          </a:prstGeom>
        </p:spPr>
      </p:pic>
      <p:sp>
        <p:nvSpPr>
          <p:cNvPr id="8" name="TextBox 7">
            <a:extLst>
              <a:ext uri="{FF2B5EF4-FFF2-40B4-BE49-F238E27FC236}">
                <a16:creationId xmlns:a16="http://schemas.microsoft.com/office/drawing/2014/main" id="{103A5241-0016-6230-BB1D-9FD9D5B6478D}"/>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476793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Derby Day</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169988" y="2447748"/>
            <a:ext cx="10688107" cy="6555641"/>
          </a:xfrm>
          <a:prstGeom prst="rect">
            <a:avLst/>
          </a:prstGeom>
          <a:noFill/>
        </p:spPr>
        <p:txBody>
          <a:bodyPr wrap="square" lIns="91440" tIns="45720" rIns="91440" bIns="45720" rtlCol="0" anchor="t">
            <a:spAutoFit/>
          </a:bodyPr>
          <a:lstStyle/>
          <a:p>
            <a:pPr marL="342900" indent="-342900">
              <a:buFont typeface="Arial"/>
              <a:buChar char="•"/>
            </a:pPr>
            <a:r>
              <a:rPr lang="en-GB" sz="2800" b="1" dirty="0">
                <a:latin typeface="Century Gothic"/>
                <a:ea typeface="Calibri"/>
                <a:cs typeface="Calibri"/>
              </a:rPr>
              <a:t> Derby Day will be at Essex on 22nd April  - SAVE THE DATE ! </a:t>
            </a:r>
          </a:p>
          <a:p>
            <a:pPr marL="342900" indent="-342900">
              <a:buFont typeface="Arial"/>
              <a:buChar char="•"/>
            </a:pPr>
            <a:endParaRPr lang="en-GB" sz="2800" b="1" dirty="0">
              <a:latin typeface="Century Gothic"/>
              <a:ea typeface="Calibri"/>
              <a:cs typeface="Calibri"/>
            </a:endParaRPr>
          </a:p>
          <a:p>
            <a:pPr marL="800100" lvl="1" indent="-342900">
              <a:buFont typeface="Arial"/>
              <a:buChar char="•"/>
            </a:pPr>
            <a:r>
              <a:rPr lang="en-GB" sz="2800" u="sng" dirty="0">
                <a:latin typeface="Century Gothic"/>
                <a:ea typeface="Calibri"/>
                <a:cs typeface="Calibri"/>
              </a:rPr>
              <a:t>Pre warn your teams to keep that day free </a:t>
            </a:r>
          </a:p>
          <a:p>
            <a:pPr marL="342900" indent="-342900">
              <a:buFont typeface="Arial"/>
              <a:buChar char="•"/>
            </a:pPr>
            <a:endParaRPr lang="en-GB" sz="2800">
              <a:latin typeface="Century Gothic"/>
              <a:ea typeface="Calibri"/>
              <a:cs typeface="Calibri"/>
            </a:endParaRPr>
          </a:p>
          <a:p>
            <a:pPr marL="342900" indent="-342900">
              <a:buFont typeface="Arial"/>
              <a:buChar char="•"/>
            </a:pPr>
            <a:r>
              <a:rPr lang="en-GB" sz="2800" b="1" dirty="0">
                <a:latin typeface="Century Gothic"/>
                <a:ea typeface="Calibri"/>
                <a:cs typeface="Calibri"/>
              </a:rPr>
              <a:t>You have the date – please plan accordingly </a:t>
            </a:r>
            <a:endParaRPr lang="en-GB" b="1" dirty="0">
              <a:ea typeface="Calibri"/>
              <a:cs typeface="Calibri"/>
            </a:endParaRPr>
          </a:p>
          <a:p>
            <a:pPr marL="800100" lvl="1" indent="-342900">
              <a:buFont typeface="Arial"/>
              <a:buChar char="•"/>
            </a:pPr>
            <a:r>
              <a:rPr lang="en-GB" sz="2800" dirty="0">
                <a:latin typeface="Century Gothic"/>
                <a:ea typeface="Calibri"/>
                <a:cs typeface="Calibri"/>
              </a:rPr>
              <a:t>Send in extra training requests ahead of time (a month.</a:t>
            </a:r>
          </a:p>
          <a:p>
            <a:pPr marL="800100" lvl="1" indent="-342900">
              <a:buFont typeface="Arial"/>
              <a:buChar char="•"/>
            </a:pPr>
            <a:r>
              <a:rPr lang="en-GB" sz="2800" dirty="0">
                <a:latin typeface="Century Gothic"/>
                <a:ea typeface="Calibri"/>
                <a:cs typeface="Calibri"/>
              </a:rPr>
              <a:t>This is only 2 days after term, so please consider your teams coming back early from easter to prepare </a:t>
            </a:r>
          </a:p>
          <a:p>
            <a:pPr marL="800100" lvl="1" indent="-342900">
              <a:buFont typeface="Arial"/>
              <a:buChar char="•"/>
            </a:pPr>
            <a:r>
              <a:rPr lang="en-GB" sz="2800" dirty="0">
                <a:latin typeface="Century Gothic"/>
                <a:ea typeface="Calibri"/>
                <a:cs typeface="Calibri"/>
              </a:rPr>
              <a:t>Make sure your teams are ready!!</a:t>
            </a:r>
          </a:p>
          <a:p>
            <a:pPr marL="800100" lvl="1" indent="-342900">
              <a:buFont typeface="Arial"/>
              <a:buChar char="•"/>
            </a:pPr>
            <a:endParaRPr lang="en-GB" sz="2800">
              <a:latin typeface="Century Gothic"/>
              <a:ea typeface="Calibri"/>
              <a:cs typeface="Calibri"/>
            </a:endParaRPr>
          </a:p>
          <a:p>
            <a:pPr marL="342900" indent="-342900">
              <a:buFont typeface="Arial"/>
              <a:buChar char="•"/>
            </a:pPr>
            <a:r>
              <a:rPr lang="en-GB" sz="2800" dirty="0">
                <a:latin typeface="Century Gothic"/>
                <a:ea typeface="Calibri"/>
                <a:cs typeface="Calibri"/>
              </a:rPr>
              <a:t>We will distribute more information closer to the date.  </a:t>
            </a:r>
          </a:p>
          <a:p>
            <a:pPr marL="342900" indent="-342900">
              <a:buFont typeface="Arial"/>
              <a:buChar char="•"/>
            </a:pPr>
            <a:endParaRPr lang="en-GB" sz="2800">
              <a:latin typeface="Century Gothic"/>
              <a:ea typeface="Calibri"/>
              <a:cs typeface="Calibri"/>
            </a:endParaRPr>
          </a:p>
          <a:p>
            <a:pPr marL="342900" indent="-342900">
              <a:buFont typeface="Arial"/>
              <a:buChar char="•"/>
            </a:pPr>
            <a:r>
              <a:rPr lang="en-GB" sz="2800" dirty="0">
                <a:latin typeface="Century Gothic"/>
                <a:ea typeface="Calibri"/>
                <a:cs typeface="Calibri"/>
              </a:rPr>
              <a:t>We would like to support, not just those that are participating. Great opportunity for a social (criteria for standards)</a:t>
            </a: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4" name="Picture 3" descr="A group of people sitting in a stadium&#10;&#10;Description automatically generated">
            <a:extLst>
              <a:ext uri="{FF2B5EF4-FFF2-40B4-BE49-F238E27FC236}">
                <a16:creationId xmlns:a16="http://schemas.microsoft.com/office/drawing/2014/main" id="{24081D00-2B00-9601-18DD-CE0908BC29E3}"/>
              </a:ext>
            </a:extLst>
          </p:cNvPr>
          <p:cNvPicPr>
            <a:picLocks noChangeAspect="1"/>
          </p:cNvPicPr>
          <p:nvPr/>
        </p:nvPicPr>
        <p:blipFill>
          <a:blip r:embed="rId6"/>
          <a:stretch>
            <a:fillRect/>
          </a:stretch>
        </p:blipFill>
        <p:spPr>
          <a:xfrm>
            <a:off x="12100101" y="1030641"/>
            <a:ext cx="6181018" cy="9255829"/>
          </a:xfrm>
          <a:prstGeom prst="rect">
            <a:avLst/>
          </a:prstGeom>
        </p:spPr>
      </p:pic>
      <p:sp>
        <p:nvSpPr>
          <p:cNvPr id="7" name="TextBox 6">
            <a:extLst>
              <a:ext uri="{FF2B5EF4-FFF2-40B4-BE49-F238E27FC236}">
                <a16:creationId xmlns:a16="http://schemas.microsoft.com/office/drawing/2014/main" id="{266F8D67-8794-1D7D-D7B6-ED3802DADA8A}"/>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140665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3171825" y="469545"/>
            <a:ext cx="12831253" cy="1341073"/>
          </a:xfrm>
          <a:prstGeom prst="rect">
            <a:avLst/>
          </a:prstGeom>
        </p:spPr>
        <p:txBody>
          <a:bodyPr wrap="square" lIns="0" tIns="0" rIns="0" bIns="0" rtlCol="0" anchor="t">
            <a:spAutoFit/>
          </a:bodyPr>
          <a:lstStyle/>
          <a:p>
            <a:pPr algn="ctr">
              <a:lnSpc>
                <a:spcPts val="10860"/>
              </a:lnSpc>
            </a:pPr>
            <a:r>
              <a:rPr lang="en-US" sz="9050">
                <a:latin typeface="esu v2"/>
              </a:rPr>
              <a:t>THE BLADES TEAM</a:t>
            </a:r>
            <a:endParaRPr lang="en-US">
              <a:latin typeface="Calibri"/>
              <a:cs typeface="Calibri"/>
            </a:endParaRPr>
          </a:p>
        </p:txBody>
      </p:sp>
      <p:sp>
        <p:nvSpPr>
          <p:cNvPr id="13" name="Rectangle 12">
            <a:extLst>
              <a:ext uri="{FF2B5EF4-FFF2-40B4-BE49-F238E27FC236}">
                <a16:creationId xmlns:a16="http://schemas.microsoft.com/office/drawing/2014/main" id="{60BEDEE5-A4D1-2646-8053-0E2B01657CEF}"/>
              </a:ext>
            </a:extLst>
          </p:cNvPr>
          <p:cNvSpPr/>
          <p:nvPr/>
        </p:nvSpPr>
        <p:spPr>
          <a:xfrm>
            <a:off x="2286000" y="3813575"/>
            <a:ext cx="4562475" cy="10458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a:endParaRPr>
          </a:p>
          <a:p>
            <a:pPr algn="ctr"/>
            <a:r>
              <a:rPr lang="en-GB" sz="2800" b="1">
                <a:solidFill>
                  <a:srgbClr val="000000"/>
                </a:solidFill>
                <a:latin typeface="Century Gothic"/>
              </a:rPr>
              <a:t>Hannah Mortier </a:t>
            </a:r>
            <a:endParaRPr lang="en-GB">
              <a:solidFill>
                <a:srgbClr val="000000"/>
              </a:solidFill>
              <a:latin typeface="Century Gothic"/>
            </a:endParaRPr>
          </a:p>
          <a:p>
            <a:pPr algn="ctr"/>
            <a:r>
              <a:rPr lang="en-GB" sz="2800" b="1">
                <a:solidFill>
                  <a:srgbClr val="000000"/>
                </a:solidFill>
                <a:latin typeface="Century Gothic" panose="020B0502020202020204" pitchFamily="34" charset="0"/>
              </a:rPr>
              <a:t>Sports Manager </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A093F62B-E636-2C59-0C7A-DEB0B049F66D}"/>
              </a:ext>
            </a:extLst>
          </p:cNvPr>
          <p:cNvSpPr/>
          <p:nvPr/>
        </p:nvSpPr>
        <p:spPr>
          <a:xfrm>
            <a:off x="2284542" y="5051740"/>
            <a:ext cx="4561524" cy="10680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panose="020B0502020202020204" pitchFamily="34" charset="0"/>
              </a:rPr>
              <a:t>Rob Neale</a:t>
            </a:r>
          </a:p>
          <a:p>
            <a:pPr algn="ctr"/>
            <a:r>
              <a:rPr lang="en-GB" sz="2800" b="1">
                <a:solidFill>
                  <a:srgbClr val="000000"/>
                </a:solidFill>
                <a:latin typeface="Century Gothic" panose="020B0502020202020204" pitchFamily="34" charset="0"/>
              </a:rPr>
              <a:t>Sports Coordinator</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8" name="Rectangle 17">
            <a:extLst>
              <a:ext uri="{FF2B5EF4-FFF2-40B4-BE49-F238E27FC236}">
                <a16:creationId xmlns:a16="http://schemas.microsoft.com/office/drawing/2014/main" id="{5F76306A-25AD-5020-939D-465FA03D396C}"/>
              </a:ext>
            </a:extLst>
          </p:cNvPr>
          <p:cNvSpPr/>
          <p:nvPr/>
        </p:nvSpPr>
        <p:spPr>
          <a:xfrm>
            <a:off x="7177788" y="1753332"/>
            <a:ext cx="4814920" cy="36334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r>
              <a:rPr lang="en-GB" sz="2800" b="1" u="sng">
                <a:solidFill>
                  <a:srgbClr val="000000"/>
                </a:solidFill>
                <a:latin typeface="Century Gothic"/>
              </a:rPr>
              <a:t>SU SPORTS ASSISTANTS </a:t>
            </a: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a:rPr>
              <a:t>Jessica </a:t>
            </a:r>
            <a:r>
              <a:rPr lang="en-GB" sz="2800" b="1" err="1">
                <a:solidFill>
                  <a:srgbClr val="000000"/>
                </a:solidFill>
                <a:latin typeface="Century Gothic"/>
              </a:rPr>
              <a:t>Vassena</a:t>
            </a:r>
            <a:endParaRPr lang="en-GB" sz="2800" b="1">
              <a:solidFill>
                <a:srgbClr val="000000"/>
              </a:solidFill>
              <a:latin typeface="Century Gothic"/>
            </a:endParaRPr>
          </a:p>
          <a:p>
            <a:pPr algn="ctr"/>
            <a:r>
              <a:rPr lang="en-GB" sz="2800" b="1">
                <a:solidFill>
                  <a:srgbClr val="000000"/>
                </a:solidFill>
                <a:latin typeface="Century Gothic"/>
              </a:rPr>
              <a:t>Yoyo Tang </a:t>
            </a:r>
          </a:p>
          <a:p>
            <a:pPr algn="ctr"/>
            <a:r>
              <a:rPr lang="en-GB" sz="2800" b="1">
                <a:solidFill>
                  <a:srgbClr val="000000"/>
                </a:solidFill>
                <a:latin typeface="Century Gothic"/>
              </a:rPr>
              <a:t>Hannah Binti Rashidi </a:t>
            </a:r>
          </a:p>
          <a:p>
            <a:pPr algn="ctr"/>
            <a:r>
              <a:rPr lang="en-GB" sz="2800" b="1">
                <a:solidFill>
                  <a:srgbClr val="000000"/>
                </a:solidFill>
                <a:latin typeface="Century Gothic" panose="020B0502020202020204" pitchFamily="34" charset="0"/>
              </a:rPr>
              <a:t>Abby Fung</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9" name="Rectangle 18">
            <a:extLst>
              <a:ext uri="{FF2B5EF4-FFF2-40B4-BE49-F238E27FC236}">
                <a16:creationId xmlns:a16="http://schemas.microsoft.com/office/drawing/2014/main" id="{2A0F6D8F-6040-EA6A-639A-06780F8F6EB2}"/>
              </a:ext>
            </a:extLst>
          </p:cNvPr>
          <p:cNvSpPr/>
          <p:nvPr/>
        </p:nvSpPr>
        <p:spPr>
          <a:xfrm>
            <a:off x="12176757" y="1768146"/>
            <a:ext cx="4648200" cy="15645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r>
              <a:rPr lang="en-GB" sz="2800" b="1" dirty="0">
                <a:solidFill>
                  <a:srgbClr val="000000"/>
                </a:solidFill>
                <a:latin typeface="Century Gothic"/>
              </a:rPr>
              <a:t>Ata </a:t>
            </a:r>
            <a:r>
              <a:rPr lang="en-GB" sz="2800" b="1" dirty="0" err="1">
                <a:solidFill>
                  <a:srgbClr val="000000"/>
                </a:solidFill>
                <a:latin typeface="Century Gothic"/>
              </a:rPr>
              <a:t>Rahoojo</a:t>
            </a:r>
            <a:endParaRPr lang="en-GB" sz="2800" b="1" dirty="0">
              <a:solidFill>
                <a:srgbClr val="000000"/>
              </a:solidFill>
              <a:latin typeface="Century Gothic"/>
            </a:endParaRPr>
          </a:p>
          <a:p>
            <a:pPr algn="ctr"/>
            <a:r>
              <a:rPr lang="en-GB" sz="2800" b="1" dirty="0">
                <a:solidFill>
                  <a:srgbClr val="000000"/>
                </a:solidFill>
                <a:latin typeface="Century Gothic"/>
              </a:rPr>
              <a:t>VP Student Activities </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20" name="TextBox 19">
            <a:extLst>
              <a:ext uri="{FF2B5EF4-FFF2-40B4-BE49-F238E27FC236}">
                <a16:creationId xmlns:a16="http://schemas.microsoft.com/office/drawing/2014/main" id="{627B0969-490C-B5AA-A1D8-C1FA4FB06B5B}"/>
              </a:ext>
            </a:extLst>
          </p:cNvPr>
          <p:cNvSpPr txBox="1"/>
          <p:nvPr/>
        </p:nvSpPr>
        <p:spPr>
          <a:xfrm>
            <a:off x="2157413" y="6381750"/>
            <a:ext cx="14859000" cy="2246769"/>
          </a:xfrm>
          <a:prstGeom prst="rect">
            <a:avLst/>
          </a:prstGeom>
          <a:noFill/>
        </p:spPr>
        <p:txBody>
          <a:bodyPr wrap="square" lIns="91440" tIns="45720" rIns="91440" bIns="45720" rtlCol="0" anchor="t">
            <a:spAutoFit/>
          </a:bodyPr>
          <a:lstStyle/>
          <a:p>
            <a:r>
              <a:rPr lang="en-GB" sz="2800">
                <a:latin typeface="Century Gothic"/>
              </a:rPr>
              <a:t>To get in touch with us :</a:t>
            </a:r>
            <a:endParaRPr lang="en-US"/>
          </a:p>
          <a:p>
            <a:endParaRPr lang="en-GB" sz="2800">
              <a:latin typeface="Century Gothic"/>
            </a:endParaRPr>
          </a:p>
          <a:p>
            <a:r>
              <a:rPr lang="en-GB" sz="2800">
                <a:latin typeface="Century Gothic"/>
              </a:rPr>
              <a:t>Email </a:t>
            </a:r>
            <a:r>
              <a:rPr lang="en-GB" sz="2800">
                <a:latin typeface="Century Gothic"/>
                <a:hlinkClick r:id="rId3"/>
              </a:rPr>
              <a:t>blades@essex.ac.uk</a:t>
            </a:r>
            <a:endParaRPr lang="en-GB">
              <a:latin typeface="Calibri"/>
              <a:cs typeface="Calibri"/>
            </a:endParaRPr>
          </a:p>
          <a:p>
            <a:r>
              <a:rPr lang="en-GB" sz="2800">
                <a:latin typeface="Century Gothic"/>
              </a:rPr>
              <a:t>WhatsApp </a:t>
            </a:r>
            <a:r>
              <a:rPr lang="en-GB" sz="2800" b="1">
                <a:latin typeface="Century Gothic"/>
              </a:rPr>
              <a:t>07935 134538 </a:t>
            </a:r>
            <a:r>
              <a:rPr lang="en-GB" sz="2800">
                <a:latin typeface="Century Gothic"/>
              </a:rPr>
              <a:t>(this is the blades phone)</a:t>
            </a:r>
            <a:endParaRPr lang="en-GB">
              <a:latin typeface="Calibri"/>
              <a:cs typeface="Calibri"/>
            </a:endParaRPr>
          </a:p>
          <a:p>
            <a:r>
              <a:rPr lang="en-GB" sz="2800">
                <a:latin typeface="Century Gothic"/>
              </a:rPr>
              <a:t>or pop by the Sports Office, behind SU Reception on Square 4. </a:t>
            </a:r>
            <a:endParaRPr lang="en-GB">
              <a:cs typeface="Calibri"/>
            </a:endParaRPr>
          </a:p>
        </p:txBody>
      </p:sp>
      <p:pic>
        <p:nvPicPr>
          <p:cNvPr id="16" name="Picture 15" descr="A red shield with white text&#10;&#10;Description automatically generated">
            <a:extLst>
              <a:ext uri="{FF2B5EF4-FFF2-40B4-BE49-F238E27FC236}">
                <a16:creationId xmlns:a16="http://schemas.microsoft.com/office/drawing/2014/main" id="{9D3C5A40-06AE-53B8-07B9-5F17FC096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22" name="Picture 21" descr="Essex SU logo">
            <a:extLst>
              <a:ext uri="{FF2B5EF4-FFF2-40B4-BE49-F238E27FC236}">
                <a16:creationId xmlns:a16="http://schemas.microsoft.com/office/drawing/2014/main" id="{9A598025-12F7-24BD-C855-E659B1D9D02D}"/>
              </a:ext>
            </a:extLst>
          </p:cNvPr>
          <p:cNvPicPr>
            <a:picLocks noChangeAspect="1"/>
          </p:cNvPicPr>
          <p:nvPr/>
        </p:nvPicPr>
        <p:blipFill>
          <a:blip r:embed="rId5"/>
          <a:stretch>
            <a:fillRect/>
          </a:stretch>
        </p:blipFill>
        <p:spPr>
          <a:xfrm>
            <a:off x="205741" y="1535457"/>
            <a:ext cx="1013744" cy="1190641"/>
          </a:xfrm>
          <a:prstGeom prst="rect">
            <a:avLst/>
          </a:prstGeom>
        </p:spPr>
      </p:pic>
      <p:sp>
        <p:nvSpPr>
          <p:cNvPr id="8" name="Freeform 10">
            <a:extLst>
              <a:ext uri="{FF2B5EF4-FFF2-40B4-BE49-F238E27FC236}">
                <a16:creationId xmlns:a16="http://schemas.microsoft.com/office/drawing/2014/main" id="{275AD203-4408-AEDB-2FD9-D7C7F8DE08B9}"/>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3" name="Rectangle 2">
            <a:extLst>
              <a:ext uri="{FF2B5EF4-FFF2-40B4-BE49-F238E27FC236}">
                <a16:creationId xmlns:a16="http://schemas.microsoft.com/office/drawing/2014/main" id="{1A241FB3-3E1D-5970-BF81-053911DA3CFD}"/>
              </a:ext>
            </a:extLst>
          </p:cNvPr>
          <p:cNvSpPr/>
          <p:nvPr/>
        </p:nvSpPr>
        <p:spPr>
          <a:xfrm>
            <a:off x="2284535" y="1753333"/>
            <a:ext cx="4559209" cy="18217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a:endParaRPr>
          </a:p>
          <a:p>
            <a:pPr algn="ctr"/>
            <a:r>
              <a:rPr lang="en-GB" sz="2800" b="1">
                <a:solidFill>
                  <a:srgbClr val="000000"/>
                </a:solidFill>
                <a:latin typeface="Century Gothic" panose="020B0502020202020204" pitchFamily="34" charset="0"/>
              </a:rPr>
              <a:t>Emma Sainty </a:t>
            </a:r>
          </a:p>
          <a:p>
            <a:pPr algn="ctr"/>
            <a:r>
              <a:rPr lang="en-GB" sz="2800" b="1">
                <a:solidFill>
                  <a:srgbClr val="000000"/>
                </a:solidFill>
                <a:latin typeface="Century Gothic" panose="020B0502020202020204" pitchFamily="34" charset="0"/>
              </a:rPr>
              <a:t>Head of Membership Communities</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11" name="TextBox 3">
            <a:extLst>
              <a:ext uri="{FF2B5EF4-FFF2-40B4-BE49-F238E27FC236}">
                <a16:creationId xmlns:a16="http://schemas.microsoft.com/office/drawing/2014/main" id="{78794462-43B2-B939-B70D-5A2CAA4EBDD6}"/>
              </a:ext>
            </a:extLst>
          </p:cNvPr>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63383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196268" y="1232606"/>
            <a:ext cx="9981811" cy="1017523"/>
          </a:xfrm>
          <a:prstGeom prst="rect">
            <a:avLst/>
          </a:prstGeom>
        </p:spPr>
        <p:txBody>
          <a:bodyPr wrap="square" lIns="0" tIns="0" rIns="0" bIns="0" rtlCol="0" anchor="t">
            <a:spAutoFit/>
          </a:bodyPr>
          <a:lstStyle/>
          <a:p>
            <a:pPr>
              <a:lnSpc>
                <a:spcPts val="9119"/>
              </a:lnSpc>
            </a:pPr>
            <a:r>
              <a:rPr lang="en-US" sz="4400">
                <a:latin typeface="esu v2"/>
                <a:cs typeface="Calibri"/>
              </a:rPr>
              <a:t>Training Registers</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198210" y="2363081"/>
            <a:ext cx="5738988" cy="1200329"/>
          </a:xfrm>
          <a:prstGeom prst="rect">
            <a:avLst/>
          </a:prstGeom>
          <a:noFill/>
        </p:spPr>
        <p:txBody>
          <a:bodyPr wrap="square" lIns="91440" tIns="45720" rIns="91440" bIns="45720" rtlCol="0" anchor="t">
            <a:spAutoFit/>
          </a:bodyPr>
          <a:lstStyle/>
          <a:p>
            <a:pPr marL="342900" indent="-342900">
              <a:buFont typeface="Arial"/>
              <a:buChar char="•"/>
            </a:pPr>
            <a:r>
              <a:rPr lang="en-GB" sz="2400" dirty="0">
                <a:latin typeface="Century Gothic"/>
                <a:ea typeface="+mn-lt"/>
                <a:cs typeface="+mn-lt"/>
              </a:rPr>
              <a:t>Each committee will be sent an excel sheet with a  specific password to their sheet. </a:t>
            </a: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53636B9B-C70B-5C8C-4AC4-80DAF5FB9DDB}"/>
              </a:ext>
            </a:extLst>
          </p:cNvPr>
          <p:cNvSpPr txBox="1"/>
          <p:nvPr/>
        </p:nvSpPr>
        <p:spPr>
          <a:xfrm>
            <a:off x="1199443" y="4387319"/>
            <a:ext cx="12263261"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2400" b="1" dirty="0">
                <a:latin typeface="Century Gothic"/>
                <a:ea typeface="+mn-lt"/>
                <a:cs typeface="+mn-lt"/>
              </a:rPr>
              <a:t>Enter the session date and start time</a:t>
            </a:r>
            <a:r>
              <a:rPr lang="en-GB" sz="2400" dirty="0">
                <a:latin typeface="Century Gothic"/>
                <a:ea typeface="+mn-lt"/>
                <a:cs typeface="+mn-lt"/>
              </a:rPr>
              <a:t> in the top row (e.g. </a:t>
            </a:r>
            <a:r>
              <a:rPr lang="en-GB" sz="2400" i="1" dirty="0">
                <a:latin typeface="Century Gothic"/>
                <a:ea typeface="+mn-lt"/>
                <a:cs typeface="+mn-lt"/>
              </a:rPr>
              <a:t>"8 Oct 17:00")</a:t>
            </a:r>
            <a:endParaRPr lang="en-GB" sz="2400" dirty="0">
              <a:latin typeface="Century Gothic"/>
              <a:ea typeface="Calibri"/>
              <a:cs typeface="Calibri"/>
            </a:endParaRPr>
          </a:p>
          <a:p>
            <a:pPr>
              <a:buFont typeface="Arial"/>
              <a:buChar char="•"/>
            </a:pPr>
            <a:endParaRPr lang="en-GB" sz="2400">
              <a:latin typeface="Century Gothic"/>
              <a:ea typeface="+mn-lt"/>
              <a:cs typeface="+mn-lt"/>
            </a:endParaRPr>
          </a:p>
          <a:p>
            <a:pPr>
              <a:buFont typeface="Arial"/>
              <a:buChar char="•"/>
            </a:pPr>
            <a:r>
              <a:rPr lang="en-GB" sz="2400" b="1" dirty="0">
                <a:latin typeface="Century Gothic"/>
                <a:ea typeface="+mn-lt"/>
                <a:cs typeface="+mn-lt"/>
              </a:rPr>
              <a:t>List members' full names</a:t>
            </a:r>
            <a:r>
              <a:rPr lang="en-GB" sz="2400" dirty="0">
                <a:latin typeface="Century Gothic"/>
                <a:ea typeface="+mn-lt"/>
                <a:cs typeface="+mn-lt"/>
              </a:rPr>
              <a:t> in the left-hand column - </a:t>
            </a:r>
            <a:r>
              <a:rPr lang="en-GB" sz="2400" i="1" dirty="0">
                <a:latin typeface="Century Gothic"/>
                <a:ea typeface="+mn-lt"/>
                <a:cs typeface="+mn-lt"/>
              </a:rPr>
              <a:t>please use the exact name as shown on their student ID cards</a:t>
            </a:r>
            <a:r>
              <a:rPr lang="en-GB" sz="2400" dirty="0">
                <a:latin typeface="Century Gothic"/>
                <a:ea typeface="+mn-lt"/>
                <a:cs typeface="+mn-lt"/>
              </a:rPr>
              <a:t>.</a:t>
            </a:r>
            <a:endParaRPr lang="en-GB" sz="2400" dirty="0">
              <a:latin typeface="Century Gothic"/>
            </a:endParaRPr>
          </a:p>
          <a:p>
            <a:pPr>
              <a:buFont typeface="Arial"/>
              <a:buChar char="•"/>
            </a:pPr>
            <a:endParaRPr lang="en-GB" sz="2400">
              <a:latin typeface="Century Gothic"/>
              <a:ea typeface="+mn-lt"/>
              <a:cs typeface="+mn-lt"/>
            </a:endParaRPr>
          </a:p>
          <a:p>
            <a:pPr>
              <a:buFont typeface="Arial"/>
              <a:buChar char="•"/>
            </a:pPr>
            <a:r>
              <a:rPr lang="en-GB" sz="2400" dirty="0">
                <a:latin typeface="Century Gothic"/>
                <a:ea typeface="+mn-lt"/>
                <a:cs typeface="+mn-lt"/>
              </a:rPr>
              <a:t>For each session, use the </a:t>
            </a:r>
            <a:r>
              <a:rPr lang="en-GB" sz="2400" b="1" dirty="0">
                <a:latin typeface="Century Gothic"/>
                <a:ea typeface="+mn-lt"/>
                <a:cs typeface="+mn-lt"/>
              </a:rPr>
              <a:t>dropdown menu</a:t>
            </a:r>
            <a:r>
              <a:rPr lang="en-GB" sz="2400" dirty="0">
                <a:latin typeface="Century Gothic"/>
                <a:ea typeface="+mn-lt"/>
                <a:cs typeface="+mn-lt"/>
              </a:rPr>
              <a:t> to select either </a:t>
            </a:r>
            <a:r>
              <a:rPr lang="en-GB" sz="2400" i="1" dirty="0">
                <a:latin typeface="Century Gothic"/>
                <a:ea typeface="+mn-lt"/>
                <a:cs typeface="+mn-lt"/>
              </a:rPr>
              <a:t>"1" for attended or "0" if they did not attend</a:t>
            </a:r>
            <a:r>
              <a:rPr lang="en-GB" sz="2400" dirty="0">
                <a:latin typeface="Century Gothic"/>
                <a:ea typeface="+mn-lt"/>
                <a:cs typeface="+mn-lt"/>
              </a:rPr>
              <a:t>.</a:t>
            </a:r>
            <a:endParaRPr lang="en-GB" sz="2400" dirty="0">
              <a:latin typeface="Century Gothic"/>
            </a:endParaRPr>
          </a:p>
          <a:p>
            <a:pPr>
              <a:buFont typeface="Arial"/>
              <a:buChar char="•"/>
            </a:pPr>
            <a:endParaRPr lang="en-GB" sz="2400">
              <a:latin typeface="Century Gothic"/>
              <a:ea typeface="+mn-lt"/>
              <a:cs typeface="+mn-lt"/>
            </a:endParaRPr>
          </a:p>
          <a:p>
            <a:pPr>
              <a:buFont typeface="Arial"/>
              <a:buChar char="•"/>
            </a:pPr>
            <a:r>
              <a:rPr lang="en-GB" sz="2400" dirty="0">
                <a:latin typeface="Century Gothic"/>
                <a:ea typeface="+mn-lt"/>
                <a:cs typeface="+mn-lt"/>
              </a:rPr>
              <a:t>The register should be </a:t>
            </a:r>
            <a:r>
              <a:rPr lang="en-GB" sz="2400" b="1" dirty="0">
                <a:latin typeface="Century Gothic"/>
                <a:ea typeface="+mn-lt"/>
                <a:cs typeface="+mn-lt"/>
              </a:rPr>
              <a:t>updated weekly</a:t>
            </a:r>
            <a:r>
              <a:rPr lang="en-GB" sz="2400" dirty="0">
                <a:latin typeface="Century Gothic"/>
                <a:ea typeface="+mn-lt"/>
                <a:cs typeface="+mn-lt"/>
              </a:rPr>
              <a:t> — reminders will be sent if it’s not kept up to date.</a:t>
            </a:r>
            <a:endParaRPr lang="en-GB" sz="2400" dirty="0">
              <a:latin typeface="Century Gothic"/>
            </a:endParaRPr>
          </a:p>
          <a:p>
            <a:pPr>
              <a:buFont typeface="Arial"/>
              <a:buChar char="•"/>
            </a:pPr>
            <a:endParaRPr lang="en-GB" sz="2400">
              <a:latin typeface="Century Gothic"/>
              <a:ea typeface="+mn-lt"/>
              <a:cs typeface="+mn-lt"/>
            </a:endParaRPr>
          </a:p>
          <a:p>
            <a:pPr>
              <a:buFont typeface="Arial"/>
              <a:buChar char="•"/>
            </a:pPr>
            <a:r>
              <a:rPr lang="en-GB" sz="2400" dirty="0">
                <a:latin typeface="Century Gothic"/>
                <a:ea typeface="+mn-lt"/>
                <a:cs typeface="+mn-lt"/>
              </a:rPr>
              <a:t>To avoid confusion, it’s best to </a:t>
            </a:r>
            <a:r>
              <a:rPr lang="en-GB" sz="2400" b="1" dirty="0">
                <a:latin typeface="Century Gothic"/>
                <a:ea typeface="+mn-lt"/>
                <a:cs typeface="+mn-lt"/>
              </a:rPr>
              <a:t>assign this responsibility to one committee member</a:t>
            </a:r>
            <a:r>
              <a:rPr lang="en-GB" sz="2400" dirty="0">
                <a:latin typeface="Century Gothic"/>
                <a:ea typeface="+mn-lt"/>
                <a:cs typeface="+mn-lt"/>
              </a:rPr>
              <a:t>.</a:t>
            </a:r>
            <a:endParaRPr lang="en-GB" dirty="0">
              <a:latin typeface="Century Gothic"/>
            </a:endParaRPr>
          </a:p>
          <a:p>
            <a:pPr marL="285750" indent="-285750">
              <a:buFont typeface="Arial"/>
              <a:buChar char="•"/>
            </a:pPr>
            <a:endParaRPr lang="en-GB"/>
          </a:p>
          <a:p>
            <a:pPr marL="285750" indent="-285750">
              <a:buFont typeface="Arial"/>
              <a:buChar char="•"/>
            </a:pPr>
            <a:endParaRPr lang="en-GB" sz="2400">
              <a:latin typeface="Century Gothic"/>
              <a:ea typeface="Calibri"/>
              <a:cs typeface="Calibri"/>
            </a:endParaRPr>
          </a:p>
        </p:txBody>
      </p:sp>
      <p:sp>
        <p:nvSpPr>
          <p:cNvPr id="9" name="TextBox 8">
            <a:extLst>
              <a:ext uri="{FF2B5EF4-FFF2-40B4-BE49-F238E27FC236}">
                <a16:creationId xmlns:a16="http://schemas.microsoft.com/office/drawing/2014/main" id="{6A5B5C19-6926-068F-5183-616FCF91D3E5}"/>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412138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516775"/>
            <a:ext cx="16410637" cy="677108"/>
          </a:xfrm>
          <a:prstGeom prst="rect">
            <a:avLst/>
          </a:prstGeom>
        </p:spPr>
        <p:txBody>
          <a:bodyPr wrap="square" lIns="0" tIns="0" rIns="0" bIns="0" rtlCol="0" anchor="t">
            <a:spAutoFit/>
          </a:bodyPr>
          <a:lstStyle/>
          <a:p>
            <a:r>
              <a:rPr lang="en-US" sz="4400">
                <a:latin typeface="esu v2"/>
                <a:cs typeface="Calibri"/>
              </a:rPr>
              <a:t>Essex Sport Floodlight Training</a:t>
            </a:r>
            <a:endParaRPr lang="en-US" sz="4400">
              <a:latin typeface="esu v2"/>
              <a:ea typeface="Calibri"/>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1422992" y="2428931"/>
            <a:ext cx="10740840" cy="1938992"/>
          </a:xfrm>
          <a:prstGeom prst="rect">
            <a:avLst/>
          </a:prstGeom>
          <a:noFill/>
        </p:spPr>
        <p:txBody>
          <a:bodyPr wrap="square" lIns="91440" tIns="45720" rIns="91440" bIns="45720" rtlCol="0" anchor="t">
            <a:spAutoFit/>
          </a:bodyPr>
          <a:lstStyle/>
          <a:p>
            <a:r>
              <a:rPr lang="en-GB" sz="2400">
                <a:latin typeface="Century Gothic"/>
                <a:ea typeface="+mn-lt"/>
                <a:cs typeface="+mn-lt"/>
              </a:rPr>
              <a:t>If your club trains in facilities that require floodlights, you will be required to attend a </a:t>
            </a:r>
            <a:r>
              <a:rPr lang="en-GB" sz="2400" b="1">
                <a:latin typeface="Century Gothic"/>
                <a:ea typeface="+mn-lt"/>
                <a:cs typeface="+mn-lt"/>
              </a:rPr>
              <a:t>brief training session</a:t>
            </a:r>
            <a:r>
              <a:rPr lang="en-GB" sz="2400">
                <a:latin typeface="Century Gothic"/>
                <a:ea typeface="+mn-lt"/>
                <a:cs typeface="+mn-lt"/>
              </a:rPr>
              <a:t> on how to operate them.</a:t>
            </a:r>
          </a:p>
          <a:p>
            <a:endParaRPr lang="en-GB" sz="2400">
              <a:latin typeface="Century Gothic"/>
              <a:ea typeface="+mn-lt"/>
              <a:cs typeface="+mn-lt"/>
            </a:endParaRPr>
          </a:p>
          <a:p>
            <a:r>
              <a:rPr lang="en-GB" sz="2400">
                <a:latin typeface="Century Gothic"/>
                <a:ea typeface="+mn-lt"/>
                <a:cs typeface="+mn-lt"/>
              </a:rPr>
              <a:t>Further details will be shared with you in due course.</a:t>
            </a:r>
            <a:endParaRPr lang="en-GB">
              <a:latin typeface="Century Gothic"/>
              <a:ea typeface="+mn-lt"/>
              <a:cs typeface="+mn-lt"/>
            </a:endParaRP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2" name="Picture 1" descr="See the source image">
            <a:extLst>
              <a:ext uri="{FF2B5EF4-FFF2-40B4-BE49-F238E27FC236}">
                <a16:creationId xmlns:a16="http://schemas.microsoft.com/office/drawing/2014/main" id="{10FEB0CE-01EA-7D4E-4C26-2C1713E0DC07}"/>
              </a:ext>
            </a:extLst>
          </p:cNvPr>
          <p:cNvPicPr>
            <a:picLocks noChangeAspect="1"/>
          </p:cNvPicPr>
          <p:nvPr/>
        </p:nvPicPr>
        <p:blipFill>
          <a:blip r:embed="rId6"/>
          <a:srcRect r="763" b="5263"/>
          <a:stretch/>
        </p:blipFill>
        <p:spPr>
          <a:xfrm>
            <a:off x="12683289" y="2711670"/>
            <a:ext cx="4844125" cy="7169579"/>
          </a:xfrm>
          <a:prstGeom prst="rect">
            <a:avLst/>
          </a:prstGeom>
        </p:spPr>
      </p:pic>
      <p:sp>
        <p:nvSpPr>
          <p:cNvPr id="7" name="TextBox 6">
            <a:extLst>
              <a:ext uri="{FF2B5EF4-FFF2-40B4-BE49-F238E27FC236}">
                <a16:creationId xmlns:a16="http://schemas.microsoft.com/office/drawing/2014/main" id="{C865BEA9-56E4-9FB3-867F-0CF349879DA3}"/>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692323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162050"/>
            <a:ext cx="14045810" cy="1017523"/>
          </a:xfrm>
          <a:prstGeom prst="rect">
            <a:avLst/>
          </a:prstGeom>
        </p:spPr>
        <p:txBody>
          <a:bodyPr wrap="square" lIns="0" tIns="0" rIns="0" bIns="0" rtlCol="0" anchor="t">
            <a:spAutoFit/>
          </a:bodyPr>
          <a:lstStyle/>
          <a:p>
            <a:pPr>
              <a:lnSpc>
                <a:spcPts val="9119"/>
              </a:lnSpc>
            </a:pPr>
            <a:r>
              <a:rPr lang="en-US" sz="4400">
                <a:latin typeface="esu v2"/>
                <a:cs typeface="Calibri"/>
              </a:rPr>
              <a:t>Booking travel </a:t>
            </a:r>
            <a:endParaRPr lang="en-US"/>
          </a:p>
        </p:txBody>
      </p:sp>
      <p:sp>
        <p:nvSpPr>
          <p:cNvPr id="17" name="TextBox 16">
            <a:extLst>
              <a:ext uri="{FF2B5EF4-FFF2-40B4-BE49-F238E27FC236}">
                <a16:creationId xmlns:a16="http://schemas.microsoft.com/office/drawing/2014/main" id="{28BF06D2-3703-948F-DA4F-93DCF6488B56}"/>
              </a:ext>
            </a:extLst>
          </p:cNvPr>
          <p:cNvSpPr txBox="1"/>
          <p:nvPr/>
        </p:nvSpPr>
        <p:spPr>
          <a:xfrm>
            <a:off x="1061733" y="2177696"/>
            <a:ext cx="13697167" cy="4524315"/>
          </a:xfrm>
          <a:prstGeom prst="rect">
            <a:avLst/>
          </a:prstGeom>
          <a:noFill/>
        </p:spPr>
        <p:txBody>
          <a:bodyPr wrap="square" lIns="91440" tIns="45720" rIns="91440" bIns="45720" rtlCol="0" anchor="t">
            <a:spAutoFit/>
          </a:bodyPr>
          <a:lstStyle/>
          <a:p>
            <a:pPr marL="800100" lvl="1" indent="-342900">
              <a:buFont typeface="Arial"/>
              <a:buChar char="•"/>
            </a:pPr>
            <a:endParaRPr lang="en-GB" sz="2400">
              <a:latin typeface="Century Gothic"/>
              <a:ea typeface="Calibri"/>
              <a:cs typeface="Calibri"/>
            </a:endParaRPr>
          </a:p>
          <a:p>
            <a:pPr marL="342900" indent="-342900">
              <a:buFont typeface="Arial"/>
              <a:buChar char="•"/>
            </a:pPr>
            <a:r>
              <a:rPr lang="en-GB" sz="2400" b="1" dirty="0">
                <a:latin typeface="Century Gothic"/>
                <a:ea typeface="Calibri"/>
                <a:cs typeface="Calibri"/>
              </a:rPr>
              <a:t>Please note, we do not cover transport to and from events which are non-BUCS </a:t>
            </a:r>
          </a:p>
          <a:p>
            <a:pPr marL="800100" lvl="1" indent="-342900">
              <a:buFont typeface="Arial"/>
              <a:buChar char="•"/>
            </a:pPr>
            <a:r>
              <a:rPr lang="en-GB" sz="2400" u="sng" dirty="0">
                <a:latin typeface="Century Gothic"/>
                <a:ea typeface="Calibri"/>
                <a:cs typeface="Calibri"/>
              </a:rPr>
              <a:t>We can still make the booking for you</a:t>
            </a:r>
            <a:r>
              <a:rPr lang="en-GB" sz="2400" dirty="0">
                <a:latin typeface="Century Gothic"/>
                <a:ea typeface="Calibri"/>
                <a:cs typeface="Calibri"/>
              </a:rPr>
              <a:t>, since we can book a large number of train tickets on Trainline and we have an agreement with Roman Coaches, but </a:t>
            </a:r>
            <a:r>
              <a:rPr lang="en-GB" sz="2400" u="sng" dirty="0">
                <a:latin typeface="Century Gothic"/>
                <a:ea typeface="Calibri"/>
                <a:cs typeface="Calibri"/>
              </a:rPr>
              <a:t>the cost will come out of your club fund </a:t>
            </a:r>
          </a:p>
          <a:p>
            <a:pPr marL="800100" lvl="1" indent="-342900">
              <a:buFont typeface="Arial"/>
              <a:buChar char="•"/>
            </a:pPr>
            <a:endParaRPr lang="en-GB" sz="2400" u="sng" dirty="0">
              <a:latin typeface="Century Gothic"/>
              <a:ea typeface="Calibri"/>
              <a:cs typeface="Calibri"/>
            </a:endParaRPr>
          </a:p>
          <a:p>
            <a:pPr marL="800100" lvl="1" indent="-342900">
              <a:buFont typeface="Arial"/>
              <a:buChar char="•"/>
            </a:pPr>
            <a:r>
              <a:rPr lang="en-GB" sz="2400" dirty="0">
                <a:latin typeface="Century Gothic"/>
                <a:ea typeface="Calibri"/>
                <a:cs typeface="Calibri"/>
              </a:rPr>
              <a:t>If you are considering travel with an outside company – be careful! There are a lot of scams where they will take your money and your transport will never show up – better to go with the reliable company </a:t>
            </a:r>
          </a:p>
          <a:p>
            <a:pPr marL="800100" lvl="1" indent="-342900">
              <a:buFont typeface="Arial"/>
              <a:buChar char="•"/>
            </a:pPr>
            <a:endParaRPr lang="en-GB" sz="2400" dirty="0">
              <a:latin typeface="Century Gothic"/>
              <a:ea typeface="Calibri"/>
              <a:cs typeface="Calibri"/>
            </a:endParaRPr>
          </a:p>
          <a:p>
            <a:pPr marL="800100" lvl="1" indent="-342900">
              <a:buFont typeface="Arial"/>
              <a:buChar char="•"/>
            </a:pPr>
            <a:r>
              <a:rPr lang="en-GB" sz="2400" dirty="0">
                <a:latin typeface="Century Gothic"/>
                <a:ea typeface="Calibri"/>
                <a:cs typeface="Calibri"/>
              </a:rPr>
              <a:t>No expenses are approved unless agreed prior with us. </a:t>
            </a:r>
          </a:p>
          <a:p>
            <a:pPr marL="342900"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7AA7B8ED-2562-20A6-BAD8-6BA28BFC21C4}"/>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53888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B9714-A64F-F58A-6564-3CE3F1B97228}"/>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9785E451-9ACB-451D-801B-E34D54BF059E}"/>
              </a:ext>
            </a:extLst>
          </p:cNvPr>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a:extLst>
              <a:ext uri="{FF2B5EF4-FFF2-40B4-BE49-F238E27FC236}">
                <a16:creationId xmlns:a16="http://schemas.microsoft.com/office/drawing/2014/main" id="{55A6E7CA-39E2-1E33-8E76-1B9E7B91A50D}"/>
              </a:ext>
            </a:extLst>
          </p:cNvPr>
          <p:cNvSpPr txBox="1"/>
          <p:nvPr/>
        </p:nvSpPr>
        <p:spPr>
          <a:xfrm>
            <a:off x="1422046" y="1162050"/>
            <a:ext cx="14045810" cy="1017523"/>
          </a:xfrm>
          <a:prstGeom prst="rect">
            <a:avLst/>
          </a:prstGeom>
        </p:spPr>
        <p:txBody>
          <a:bodyPr wrap="square" lIns="0" tIns="0" rIns="0" bIns="0" rtlCol="0" anchor="t">
            <a:spAutoFit/>
          </a:bodyPr>
          <a:lstStyle/>
          <a:p>
            <a:pPr>
              <a:lnSpc>
                <a:spcPts val="9119"/>
              </a:lnSpc>
            </a:pPr>
            <a:r>
              <a:rPr lang="en-US" sz="4400" dirty="0">
                <a:latin typeface="esu v2"/>
                <a:cs typeface="Calibri"/>
              </a:rPr>
              <a:t>FIRST AID TRAINING </a:t>
            </a:r>
          </a:p>
        </p:txBody>
      </p:sp>
      <p:sp>
        <p:nvSpPr>
          <p:cNvPr id="17" name="TextBox 16">
            <a:extLst>
              <a:ext uri="{FF2B5EF4-FFF2-40B4-BE49-F238E27FC236}">
                <a16:creationId xmlns:a16="http://schemas.microsoft.com/office/drawing/2014/main" id="{16B9ACA7-8388-8892-9FD7-CC77B4F78A9A}"/>
              </a:ext>
            </a:extLst>
          </p:cNvPr>
          <p:cNvSpPr txBox="1"/>
          <p:nvPr/>
        </p:nvSpPr>
        <p:spPr>
          <a:xfrm>
            <a:off x="1198210" y="2701748"/>
            <a:ext cx="9131033" cy="6001643"/>
          </a:xfrm>
          <a:prstGeom prst="rect">
            <a:avLst/>
          </a:prstGeom>
          <a:noFill/>
        </p:spPr>
        <p:txBody>
          <a:bodyPr wrap="square" lIns="91440" tIns="45720" rIns="91440" bIns="45720" rtlCol="0" anchor="t">
            <a:spAutoFit/>
          </a:bodyPr>
          <a:lstStyle/>
          <a:p>
            <a:pPr marL="342900" indent="-342900">
              <a:buFont typeface="Arial"/>
              <a:buChar char="•"/>
            </a:pPr>
            <a:r>
              <a:rPr lang="en-GB" sz="2400" dirty="0">
                <a:latin typeface="Century Gothic"/>
                <a:ea typeface="Calibri"/>
                <a:cs typeface="Calibri"/>
              </a:rPr>
              <a:t>All club Committees are required to have at least 2 individuals on the committee trained in first aid, if anyone already has the certification please let us know so we can update our records. </a:t>
            </a:r>
          </a:p>
          <a:p>
            <a:pPr marL="342900" indent="-342900">
              <a:buFont typeface="Arial"/>
              <a:buChar char="•"/>
            </a:pPr>
            <a:endParaRPr lang="en-GB" sz="2400" dirty="0">
              <a:latin typeface="Century Gothic"/>
              <a:ea typeface="Calibri"/>
              <a:cs typeface="Calibri"/>
            </a:endParaRPr>
          </a:p>
          <a:p>
            <a:pPr marL="342900" indent="-342900">
              <a:buFont typeface="Arial"/>
              <a:buChar char="•"/>
            </a:pPr>
            <a:r>
              <a:rPr lang="en-GB" sz="2400" dirty="0">
                <a:latin typeface="Century Gothic"/>
                <a:ea typeface="Calibri"/>
                <a:cs typeface="Calibri"/>
              </a:rPr>
              <a:t>We are holding three sessions on the following dates, you can book your tickets through What's On. </a:t>
            </a:r>
          </a:p>
          <a:p>
            <a:pPr marL="342900" indent="-342900">
              <a:buFont typeface="Arial"/>
              <a:buChar char="•"/>
            </a:pPr>
            <a:endParaRPr lang="en-GB" sz="2400" dirty="0">
              <a:latin typeface="Century Gothic"/>
              <a:ea typeface="Calibri"/>
              <a:cs typeface="Calibri"/>
            </a:endParaRPr>
          </a:p>
          <a:p>
            <a:pPr marL="342900" indent="-342900">
              <a:buFont typeface="Arial"/>
              <a:buChar char="•"/>
            </a:pPr>
            <a:r>
              <a:rPr lang="en-GB" sz="2400">
                <a:latin typeface="Century Gothic"/>
                <a:ea typeface="Calibri"/>
                <a:cs typeface="Calibri"/>
              </a:rPr>
              <a:t>Wednesday 1st October (16:30-18:30)</a:t>
            </a:r>
            <a:endParaRPr lang="en-GB" sz="2400" dirty="0">
              <a:latin typeface="Century Gothic"/>
              <a:ea typeface="Calibri"/>
              <a:cs typeface="Calibri"/>
            </a:endParaRPr>
          </a:p>
          <a:p>
            <a:pPr marL="342900" indent="-342900">
              <a:buFont typeface="Arial"/>
              <a:buChar char="•"/>
            </a:pPr>
            <a:r>
              <a:rPr lang="en-GB" sz="2400">
                <a:latin typeface="Century Gothic"/>
                <a:ea typeface="Calibri"/>
                <a:cs typeface="Calibri"/>
              </a:rPr>
              <a:t>Tuesday 7th October (16:30-18:30)</a:t>
            </a:r>
            <a:endParaRPr lang="en-GB" sz="2400" dirty="0">
              <a:latin typeface="Century Gothic"/>
              <a:ea typeface="Calibri"/>
              <a:cs typeface="Calibri"/>
            </a:endParaRPr>
          </a:p>
          <a:p>
            <a:pPr marL="342900" indent="-342900">
              <a:buFont typeface="Arial"/>
              <a:buChar char="•"/>
            </a:pPr>
            <a:r>
              <a:rPr lang="en-GB" sz="2400">
                <a:latin typeface="Century Gothic"/>
                <a:ea typeface="Calibri"/>
                <a:cs typeface="Calibri"/>
              </a:rPr>
              <a:t>Thursday 16th October (16:30-18:30)</a:t>
            </a:r>
            <a:endParaRPr lang="en-GB" sz="2400" dirty="0">
              <a:latin typeface="Century Gothic"/>
              <a:ea typeface="Calibri"/>
              <a:cs typeface="Calibri"/>
            </a:endParaRPr>
          </a:p>
          <a:p>
            <a:pPr marL="342900" indent="-342900">
              <a:buFont typeface="Arial"/>
              <a:buChar char="•"/>
            </a:pPr>
            <a:endParaRPr lang="en-GB" sz="2400" dirty="0">
              <a:latin typeface="Century Gothic"/>
              <a:ea typeface="Calibri"/>
              <a:cs typeface="Calibri"/>
            </a:endParaRPr>
          </a:p>
          <a:p>
            <a:pPr marL="342900" indent="-342900">
              <a:buFont typeface="Arial"/>
              <a:buChar char="•"/>
            </a:pPr>
            <a:r>
              <a:rPr lang="en-GB" sz="2400">
                <a:latin typeface="Century Gothic"/>
                <a:ea typeface="Calibri"/>
                <a:cs typeface="Calibri"/>
              </a:rPr>
              <a:t>All attendees will be awarded with a certificate. </a:t>
            </a:r>
            <a:endParaRPr lang="en-GB" sz="2400" dirty="0">
              <a:latin typeface="Century Gothic"/>
              <a:ea typeface="Calibri"/>
              <a:cs typeface="Calibri"/>
            </a:endParaRPr>
          </a:p>
          <a:p>
            <a:pPr marL="342900" indent="-342900">
              <a:buFont typeface="Arial"/>
              <a:buChar char="•"/>
            </a:pPr>
            <a:endParaRPr lang="en-GB" sz="2400" dirty="0">
              <a:latin typeface="Century Gothic"/>
              <a:ea typeface="Calibri"/>
              <a:cs typeface="Calibri"/>
            </a:endParaRPr>
          </a:p>
          <a:p>
            <a:pPr marL="342900" indent="-342900">
              <a:buFont typeface="Arial"/>
              <a:buChar char="•"/>
            </a:pPr>
            <a:endParaRPr lang="en-GB" sz="2400" dirty="0">
              <a:latin typeface="Century Gothic"/>
              <a:ea typeface="Calibri"/>
              <a:cs typeface="Calibri"/>
            </a:endParaRPr>
          </a:p>
          <a:p>
            <a:pPr marL="800100" lvl="1"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E85D0ABF-4655-A881-9FB3-6641F9443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D00F01AB-8108-4BDF-79A5-F38C9BF0393C}"/>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AD58485C-FF01-FA6B-B294-48A0B2F694A2}"/>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F8B0A592-2B32-0DAE-47CC-778837069941}"/>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pic>
        <p:nvPicPr>
          <p:cNvPr id="2" name="Picture 1" descr="First Aid Training in Johannesburg">
            <a:extLst>
              <a:ext uri="{FF2B5EF4-FFF2-40B4-BE49-F238E27FC236}">
                <a16:creationId xmlns:a16="http://schemas.microsoft.com/office/drawing/2014/main" id="{4074D211-B6B2-5826-F1B4-3712DF5A35D7}"/>
              </a:ext>
            </a:extLst>
          </p:cNvPr>
          <p:cNvPicPr>
            <a:picLocks noChangeAspect="1"/>
          </p:cNvPicPr>
          <p:nvPr/>
        </p:nvPicPr>
        <p:blipFill>
          <a:blip r:embed="rId6"/>
          <a:stretch>
            <a:fillRect/>
          </a:stretch>
        </p:blipFill>
        <p:spPr>
          <a:xfrm>
            <a:off x="11623108" y="2943355"/>
            <a:ext cx="5986398" cy="4040166"/>
          </a:xfrm>
          <a:prstGeom prst="rect">
            <a:avLst/>
          </a:prstGeom>
        </p:spPr>
      </p:pic>
    </p:spTree>
    <p:extLst>
      <p:ext uri="{BB962C8B-B14F-4D97-AF65-F5344CB8AC3E}">
        <p14:creationId xmlns:p14="http://schemas.microsoft.com/office/powerpoint/2010/main" val="1482992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090613"/>
            <a:ext cx="15374547" cy="5775940"/>
          </a:xfrm>
          <a:prstGeom prst="rect">
            <a:avLst/>
          </a:prstGeom>
        </p:spPr>
        <p:txBody>
          <a:bodyPr wrap="square" lIns="0" tIns="0" rIns="0" bIns="0" rtlCol="0" anchor="t">
            <a:spAutoFit/>
          </a:bodyPr>
          <a:lstStyle/>
          <a:p>
            <a:pPr>
              <a:lnSpc>
                <a:spcPts val="9119"/>
              </a:lnSpc>
            </a:pPr>
            <a:r>
              <a:rPr lang="en-US" sz="4400" dirty="0">
                <a:latin typeface="esu v2"/>
                <a:cs typeface="Calibri"/>
              </a:rPr>
              <a:t>Opportunity to ask any questions you may have</a:t>
            </a:r>
          </a:p>
          <a:p>
            <a:pPr>
              <a:lnSpc>
                <a:spcPts val="9119"/>
              </a:lnSpc>
            </a:pPr>
            <a:endParaRPr lang="en-US" sz="4400">
              <a:latin typeface="esu v2"/>
              <a:cs typeface="Calibri"/>
            </a:endParaRPr>
          </a:p>
          <a:p>
            <a:pPr>
              <a:lnSpc>
                <a:spcPts val="9119"/>
              </a:lnSpc>
            </a:pPr>
            <a:r>
              <a:rPr lang="en-US" sz="3600" dirty="0">
                <a:latin typeface="Century Gothic"/>
                <a:cs typeface="Calibri"/>
              </a:rPr>
              <a:t>We now have a few minutes to answer any questions you may have! </a:t>
            </a:r>
          </a:p>
          <a:p>
            <a:pPr>
              <a:lnSpc>
                <a:spcPts val="9119"/>
              </a:lnSpc>
            </a:pPr>
            <a:endParaRPr lang="en-US" sz="3600">
              <a:latin typeface="Century Gothic"/>
              <a:cs typeface="Calibri"/>
            </a:endParaRPr>
          </a:p>
          <a:p>
            <a:r>
              <a:rPr lang="en-US" sz="3600" b="1" dirty="0">
                <a:solidFill>
                  <a:srgbClr val="FF0000"/>
                </a:solidFill>
                <a:latin typeface="Century Gothic"/>
                <a:cs typeface="Calibri"/>
              </a:rPr>
              <a:t>Please do not go anywhere yet as we still have a Video for you to watch and a Moodle quiz for you to complete. </a:t>
            </a:r>
          </a:p>
        </p:txBody>
      </p:sp>
      <p:sp>
        <p:nvSpPr>
          <p:cNvPr id="17" name="TextBox 16">
            <a:extLst>
              <a:ext uri="{FF2B5EF4-FFF2-40B4-BE49-F238E27FC236}">
                <a16:creationId xmlns:a16="http://schemas.microsoft.com/office/drawing/2014/main" id="{28BF06D2-3703-948F-DA4F-93DCF6488B56}"/>
              </a:ext>
            </a:extLst>
          </p:cNvPr>
          <p:cNvSpPr txBox="1"/>
          <p:nvPr/>
        </p:nvSpPr>
        <p:spPr>
          <a:xfrm>
            <a:off x="1198210" y="2701748"/>
            <a:ext cx="16953439" cy="830997"/>
          </a:xfrm>
          <a:prstGeom prst="rect">
            <a:avLst/>
          </a:prstGeom>
          <a:noFill/>
        </p:spPr>
        <p:txBody>
          <a:bodyPr wrap="square" lIns="91440" tIns="45720" rIns="91440" bIns="45720" rtlCol="0" anchor="t">
            <a:spAutoFit/>
          </a:bodyPr>
          <a:lstStyle/>
          <a:p>
            <a:pPr marL="342900" indent="-342900">
              <a:buFont typeface="Arial"/>
              <a:buChar char="•"/>
            </a:pPr>
            <a:r>
              <a:rPr lang="en-GB" sz="2400">
                <a:latin typeface="Century Gothic"/>
                <a:ea typeface="Calibri"/>
                <a:cs typeface="Calibri"/>
              </a:rPr>
              <a:t> </a:t>
            </a:r>
            <a:endParaRPr lang="en-US"/>
          </a:p>
          <a:p>
            <a:pPr marL="800100" lvl="1" indent="-342900">
              <a:buFont typeface="Arial"/>
              <a:buChar char="•"/>
            </a:pPr>
            <a:endParaRPr lang="en-GB" sz="2400">
              <a:latin typeface="Century Gothic"/>
              <a:ea typeface="Calibri"/>
              <a:cs typeface="Calibri"/>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AC073A77-CF22-9858-3F84-7F2FAC3C654E}"/>
              </a:ext>
            </a:extLst>
          </p:cNvPr>
          <p:cNvSpPr txBox="1"/>
          <p:nvPr/>
        </p:nvSpPr>
        <p:spPr>
          <a:xfrm>
            <a:off x="13753822" y="32040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53983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1422046" y="1162050"/>
            <a:ext cx="14045810" cy="1017523"/>
          </a:xfrm>
          <a:prstGeom prst="rect">
            <a:avLst/>
          </a:prstGeom>
        </p:spPr>
        <p:txBody>
          <a:bodyPr wrap="square" lIns="0" tIns="0" rIns="0" bIns="0" rtlCol="0" anchor="t">
            <a:spAutoFit/>
          </a:bodyPr>
          <a:lstStyle/>
          <a:p>
            <a:pPr>
              <a:lnSpc>
                <a:spcPts val="9119"/>
              </a:lnSpc>
            </a:pPr>
            <a:r>
              <a:rPr lang="en-US" sz="4400">
                <a:latin typeface="esu v2"/>
                <a:cs typeface="Calibri"/>
              </a:rPr>
              <a:t>Moodle Quiz </a:t>
            </a:r>
          </a:p>
        </p:txBody>
      </p:sp>
      <p:sp>
        <p:nvSpPr>
          <p:cNvPr id="17" name="TextBox 16">
            <a:extLst>
              <a:ext uri="{FF2B5EF4-FFF2-40B4-BE49-F238E27FC236}">
                <a16:creationId xmlns:a16="http://schemas.microsoft.com/office/drawing/2014/main" id="{28BF06D2-3703-948F-DA4F-93DCF6488B56}"/>
              </a:ext>
            </a:extLst>
          </p:cNvPr>
          <p:cNvSpPr txBox="1"/>
          <p:nvPr/>
        </p:nvSpPr>
        <p:spPr>
          <a:xfrm>
            <a:off x="1198210" y="2701748"/>
            <a:ext cx="16953439" cy="5016758"/>
          </a:xfrm>
          <a:prstGeom prst="rect">
            <a:avLst/>
          </a:prstGeom>
          <a:noFill/>
        </p:spPr>
        <p:txBody>
          <a:bodyPr wrap="square" lIns="91440" tIns="45720" rIns="91440" bIns="45720" rtlCol="0" anchor="t">
            <a:spAutoFit/>
          </a:bodyPr>
          <a:lstStyle/>
          <a:p>
            <a:pPr marL="342900" indent="-342900">
              <a:buFont typeface="Arial"/>
              <a:buChar char="•"/>
            </a:pPr>
            <a:r>
              <a:rPr lang="en-GB" sz="3200" dirty="0">
                <a:latin typeface="Century Gothic"/>
                <a:ea typeface="Calibri"/>
                <a:cs typeface="Calibri"/>
              </a:rPr>
              <a:t> Please watch the manual handling video before you complete the Moodle Quiz. </a:t>
            </a:r>
            <a:endParaRPr lang="en-US" sz="3200" dirty="0">
              <a:ea typeface="Calibri"/>
              <a:cs typeface="Calibri"/>
            </a:endParaRPr>
          </a:p>
          <a:p>
            <a:pPr marL="342900" indent="-342900">
              <a:buFont typeface="Arial"/>
              <a:buChar char="•"/>
            </a:pPr>
            <a:endParaRPr lang="en-GB" sz="3200" dirty="0">
              <a:latin typeface="Century Gothic"/>
              <a:ea typeface="Calibri"/>
              <a:cs typeface="Calibri"/>
            </a:endParaRPr>
          </a:p>
          <a:p>
            <a:pPr lvl="1"/>
            <a:r>
              <a:rPr lang="en-GB" sz="3200" dirty="0">
                <a:latin typeface="Century Gothic"/>
                <a:ea typeface="Calibri"/>
                <a:cs typeface="Calibri"/>
              </a:rPr>
              <a:t>19 Questions </a:t>
            </a:r>
          </a:p>
          <a:p>
            <a:pPr lvl="1"/>
            <a:endParaRPr lang="en-GB" sz="3200">
              <a:latin typeface="Century Gothic"/>
              <a:ea typeface="Calibri"/>
              <a:cs typeface="Calibri"/>
            </a:endParaRPr>
          </a:p>
          <a:p>
            <a:pPr lvl="1"/>
            <a:r>
              <a:rPr lang="en-GB" sz="3200" dirty="0">
                <a:latin typeface="Century Gothic"/>
                <a:ea typeface="Calibri"/>
                <a:cs typeface="Calibri"/>
              </a:rPr>
              <a:t>Pass Mark 16/19 </a:t>
            </a:r>
          </a:p>
          <a:p>
            <a:pPr lvl="1"/>
            <a:endParaRPr lang="en-GB" sz="3200">
              <a:latin typeface="Century Gothic"/>
              <a:ea typeface="Calibri"/>
              <a:cs typeface="Calibri"/>
            </a:endParaRPr>
          </a:p>
          <a:p>
            <a:pPr lvl="1"/>
            <a:r>
              <a:rPr lang="en-GB" sz="3200" dirty="0">
                <a:latin typeface="Century Gothic"/>
                <a:ea typeface="Calibri"/>
                <a:cs typeface="Calibri"/>
              </a:rPr>
              <a:t>Link in the chat </a:t>
            </a:r>
          </a:p>
          <a:p>
            <a:pPr lvl="1"/>
            <a:endParaRPr lang="en-GB" sz="3200">
              <a:latin typeface="Century Gothic"/>
              <a:ea typeface="Calibri"/>
              <a:cs typeface="Calibri"/>
            </a:endParaRPr>
          </a:p>
          <a:p>
            <a:pPr lvl="1"/>
            <a:r>
              <a:rPr lang="en-GB" sz="3200" dirty="0">
                <a:latin typeface="Century Gothic"/>
                <a:ea typeface="Calibri"/>
                <a:cs typeface="Calibri"/>
              </a:rPr>
              <a:t>Once you have accessed to the quiz and can see it feel free to leave the call, if not we will be ending the call in 5 minutes. </a:t>
            </a: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2348"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38A3A131-D6EB-ECA8-166C-E05E05433782}"/>
              </a:ext>
            </a:extLst>
          </p:cNvPr>
          <p:cNvSpPr txBox="1"/>
          <p:nvPr/>
        </p:nvSpPr>
        <p:spPr>
          <a:xfrm>
            <a:off x="13769480" y="351722"/>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265904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FFFFFF"/>
          </a:solidFill>
        </p:spPr>
        <p:txBody>
          <a:bodyPr/>
          <a:lstStyle/>
          <a:p>
            <a:endParaRPr lang="en-GB"/>
          </a:p>
        </p:txBody>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000000"/>
            </a:solidFill>
          </p:spPr>
          <p:txBody>
            <a:bodyPr/>
            <a:lstStyle/>
            <a:p>
              <a:endParaRPr lang="en-GB"/>
            </a:p>
          </p:txBody>
        </p:sp>
        <p:sp>
          <p:nvSpPr>
            <p:cNvPr id="5" name="AutoShape 5"/>
            <p:cNvSpPr/>
            <p:nvPr/>
          </p:nvSpPr>
          <p:spPr>
            <a:xfrm>
              <a:off x="460654" y="0"/>
              <a:ext cx="236347" cy="219785"/>
            </a:xfrm>
            <a:prstGeom prst="rect">
              <a:avLst/>
            </a:prstGeom>
            <a:solidFill>
              <a:srgbClr val="000000"/>
            </a:solidFill>
          </p:spPr>
          <p:txBody>
            <a:bodyPr/>
            <a:lstStyle/>
            <a:p>
              <a:endParaRPr lang="en-GB"/>
            </a:p>
          </p:txBody>
        </p:sp>
        <p:sp>
          <p:nvSpPr>
            <p:cNvPr id="6" name="AutoShape 6"/>
            <p:cNvSpPr/>
            <p:nvPr/>
          </p:nvSpPr>
          <p:spPr>
            <a:xfrm>
              <a:off x="921309" y="0"/>
              <a:ext cx="236347" cy="219785"/>
            </a:xfrm>
            <a:prstGeom prst="rect">
              <a:avLst/>
            </a:prstGeom>
            <a:solidFill>
              <a:srgbClr val="000000"/>
            </a:solidFill>
          </p:spPr>
          <p:txBody>
            <a:bodyPr/>
            <a:lstStyle/>
            <a:p>
              <a:endParaRPr lang="en-GB"/>
            </a:p>
          </p:txBody>
        </p:sp>
        <p:sp>
          <p:nvSpPr>
            <p:cNvPr id="7" name="AutoShape 7"/>
            <p:cNvSpPr/>
            <p:nvPr/>
          </p:nvSpPr>
          <p:spPr>
            <a:xfrm>
              <a:off x="1381963" y="0"/>
              <a:ext cx="236347" cy="219785"/>
            </a:xfrm>
            <a:prstGeom prst="rect">
              <a:avLst/>
            </a:prstGeom>
            <a:solidFill>
              <a:srgbClr val="000000"/>
            </a:solidFill>
          </p:spPr>
          <p:txBody>
            <a:bodyPr/>
            <a:lstStyle/>
            <a:p>
              <a:endParaRPr lang="en-GB"/>
            </a:p>
          </p:txBody>
        </p:sp>
        <p:sp>
          <p:nvSpPr>
            <p:cNvPr id="8" name="AutoShape 8"/>
            <p:cNvSpPr/>
            <p:nvPr/>
          </p:nvSpPr>
          <p:spPr>
            <a:xfrm>
              <a:off x="74959" y="69706"/>
              <a:ext cx="86430" cy="80373"/>
            </a:xfrm>
            <a:prstGeom prst="rect">
              <a:avLst/>
            </a:prstGeom>
            <a:solidFill>
              <a:srgbClr val="000000"/>
            </a:solidFill>
          </p:spPr>
          <p:txBody>
            <a:bodyPr/>
            <a:lstStyle/>
            <a:p>
              <a:endParaRPr lang="en-GB"/>
            </a:p>
          </p:txBody>
        </p:sp>
      </p:grpSp>
      <p:grpSp>
        <p:nvGrpSpPr>
          <p:cNvPr id="10" name="Group 10"/>
          <p:cNvGrpSpPr/>
          <p:nvPr/>
        </p:nvGrpSpPr>
        <p:grpSpPr>
          <a:xfrm>
            <a:off x="0" y="1028700"/>
            <a:ext cx="6952240" cy="9691224"/>
            <a:chOff x="0" y="0"/>
            <a:chExt cx="1831043" cy="2552421"/>
          </a:xfrm>
        </p:grpSpPr>
        <p:sp>
          <p:nvSpPr>
            <p:cNvPr id="11" name="Freeform 11"/>
            <p:cNvSpPr/>
            <p:nvPr/>
          </p:nvSpPr>
          <p:spPr>
            <a:xfrm>
              <a:off x="0" y="0"/>
              <a:ext cx="1831042" cy="2552421"/>
            </a:xfrm>
            <a:custGeom>
              <a:avLst/>
              <a:gdLst/>
              <a:ahLst/>
              <a:cxnLst/>
              <a:rect l="l" t="t" r="r" b="b"/>
              <a:pathLst>
                <a:path w="1831042" h="2552421">
                  <a:moveTo>
                    <a:pt x="0" y="0"/>
                  </a:moveTo>
                  <a:lnTo>
                    <a:pt x="1831042" y="0"/>
                  </a:lnTo>
                  <a:lnTo>
                    <a:pt x="1831042" y="2552421"/>
                  </a:lnTo>
                  <a:lnTo>
                    <a:pt x="0" y="2552421"/>
                  </a:lnTo>
                  <a:lnTo>
                    <a:pt x="0" y="0"/>
                  </a:lnTo>
                </a:path>
              </a:pathLst>
            </a:custGeom>
            <a:solidFill>
              <a:srgbClr val="FFFFFF"/>
            </a:solidFill>
          </p:spPr>
          <p:txBody>
            <a:bodyPr/>
            <a:lstStyle/>
            <a:p>
              <a:endParaRPr lang="en-GB"/>
            </a:p>
          </p:txBody>
        </p:sp>
        <p:sp>
          <p:nvSpPr>
            <p:cNvPr id="12" name="TextBox 12"/>
            <p:cNvSpPr txBox="1"/>
            <p:nvPr/>
          </p:nvSpPr>
          <p:spPr>
            <a:xfrm>
              <a:off x="0" y="0"/>
              <a:ext cx="812800" cy="812800"/>
            </a:xfrm>
            <a:prstGeom prst="rect">
              <a:avLst/>
            </a:prstGeom>
          </p:spPr>
          <p:txBody>
            <a:bodyPr lIns="50800" tIns="50800" rIns="50800" bIns="50800" rtlCol="0" anchor="ctr"/>
            <a:lstStyle/>
            <a:p>
              <a:pPr algn="ctr">
                <a:lnSpc>
                  <a:spcPts val="2400"/>
                </a:lnSpc>
              </a:pPr>
              <a:endParaRPr/>
            </a:p>
          </p:txBody>
        </p:sp>
      </p:grpSp>
      <p:sp>
        <p:nvSpPr>
          <p:cNvPr id="13" name="Freeform 13"/>
          <p:cNvSpPr/>
          <p:nvPr/>
        </p:nvSpPr>
        <p:spPr>
          <a:xfrm>
            <a:off x="0" y="0"/>
            <a:ext cx="14665514" cy="102870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2"/>
            <a:stretch>
              <a:fillRect t="-674274" b="-270803"/>
            </a:stretch>
          </a:blipFill>
        </p:spPr>
        <p:txBody>
          <a:bodyPr/>
          <a:lstStyle/>
          <a:p>
            <a:endParaRPr lang="en-GB"/>
          </a:p>
        </p:txBody>
      </p:sp>
      <p:grpSp>
        <p:nvGrpSpPr>
          <p:cNvPr id="15" name="Group 15"/>
          <p:cNvGrpSpPr/>
          <p:nvPr/>
        </p:nvGrpSpPr>
        <p:grpSpPr>
          <a:xfrm>
            <a:off x="7840637" y="2571750"/>
            <a:ext cx="10464948" cy="5512967"/>
            <a:chOff x="677173" y="-629740"/>
            <a:chExt cx="13953265" cy="7350623"/>
          </a:xfrm>
        </p:grpSpPr>
        <p:sp>
          <p:nvSpPr>
            <p:cNvPr id="16" name="TextBox 16"/>
            <p:cNvSpPr txBox="1"/>
            <p:nvPr/>
          </p:nvSpPr>
          <p:spPr>
            <a:xfrm>
              <a:off x="677173" y="-629740"/>
              <a:ext cx="12960674" cy="4265936"/>
            </a:xfrm>
            <a:prstGeom prst="rect">
              <a:avLst/>
            </a:prstGeom>
          </p:spPr>
          <p:txBody>
            <a:bodyPr wrap="square" lIns="0" tIns="0" rIns="0" bIns="0" rtlCol="0" anchor="t">
              <a:spAutoFit/>
            </a:bodyPr>
            <a:lstStyle/>
            <a:p>
              <a:pPr>
                <a:lnSpc>
                  <a:spcPts val="12999"/>
                </a:lnSpc>
              </a:pPr>
              <a:r>
                <a:rPr lang="en-US" sz="10000" spc="-129">
                  <a:solidFill>
                    <a:schemeClr val="bg1"/>
                  </a:solidFill>
                  <a:latin typeface="esu v2"/>
                </a:rPr>
                <a:t>thank you</a:t>
              </a:r>
            </a:p>
            <a:p>
              <a:pPr>
                <a:lnSpc>
                  <a:spcPts val="11300"/>
                </a:lnSpc>
              </a:pPr>
              <a:r>
                <a:rPr lang="en-US" sz="10000" spc="-113">
                  <a:solidFill>
                    <a:schemeClr val="bg1"/>
                  </a:solidFill>
                  <a:latin typeface="esu v2"/>
                </a:rPr>
                <a:t>for LISTENING</a:t>
              </a:r>
              <a:r>
                <a:rPr lang="en-US" sz="10000" spc="-113">
                  <a:solidFill>
                    <a:srgbClr val="FFDD00"/>
                  </a:solidFill>
                  <a:latin typeface="esu v2"/>
                </a:rPr>
                <a:t>*</a:t>
              </a:r>
            </a:p>
          </p:txBody>
        </p:sp>
        <p:sp>
          <p:nvSpPr>
            <p:cNvPr id="17" name="TextBox 17"/>
            <p:cNvSpPr txBox="1"/>
            <p:nvPr/>
          </p:nvSpPr>
          <p:spPr>
            <a:xfrm>
              <a:off x="677173" y="4258671"/>
              <a:ext cx="13953265" cy="2462212"/>
            </a:xfrm>
            <a:prstGeom prst="rect">
              <a:avLst/>
            </a:prstGeom>
          </p:spPr>
          <p:txBody>
            <a:bodyPr lIns="0" tIns="0" rIns="0" bIns="0" rtlCol="0" anchor="t">
              <a:spAutoFit/>
            </a:bodyPr>
            <a:lstStyle/>
            <a:p>
              <a:pPr>
                <a:lnSpc>
                  <a:spcPts val="3600"/>
                </a:lnSpc>
              </a:pPr>
              <a:r>
                <a:rPr lang="en-US" sz="3000" b="1">
                  <a:solidFill>
                    <a:schemeClr val="bg1"/>
                  </a:solidFill>
                  <a:latin typeface="Century Gothic"/>
                </a:rPr>
                <a:t>Got Questions? </a:t>
              </a:r>
            </a:p>
            <a:p>
              <a:pPr>
                <a:lnSpc>
                  <a:spcPts val="3600"/>
                </a:lnSpc>
              </a:pPr>
              <a:r>
                <a:rPr lang="en-US" sz="3000" b="1">
                  <a:solidFill>
                    <a:schemeClr val="bg1"/>
                  </a:solidFill>
                  <a:latin typeface="Century Gothic"/>
                </a:rPr>
                <a:t>Email us at </a:t>
              </a:r>
              <a:r>
                <a:rPr lang="en-US" sz="3000" b="1">
                  <a:solidFill>
                    <a:schemeClr val="bg1"/>
                  </a:solidFill>
                  <a:latin typeface="Century Gothic"/>
                  <a:hlinkClick r:id="rId3"/>
                </a:rPr>
                <a:t>blades@essex.ac.uk</a:t>
              </a:r>
              <a:r>
                <a:rPr lang="en-US" sz="3000" b="1">
                  <a:solidFill>
                    <a:schemeClr val="bg1"/>
                  </a:solidFill>
                  <a:latin typeface="Century Gothic"/>
                </a:rPr>
                <a:t> </a:t>
              </a:r>
            </a:p>
            <a:p>
              <a:pPr>
                <a:lnSpc>
                  <a:spcPts val="3600"/>
                </a:lnSpc>
              </a:pPr>
              <a:r>
                <a:rPr lang="en-US" sz="3000" b="1">
                  <a:solidFill>
                    <a:schemeClr val="bg1"/>
                  </a:solidFill>
                  <a:latin typeface="Century Gothic"/>
                </a:rPr>
                <a:t>Or send us a WhatsApp on 07935134538</a:t>
              </a:r>
            </a:p>
            <a:p>
              <a:pPr>
                <a:lnSpc>
                  <a:spcPts val="3600"/>
                </a:lnSpc>
              </a:pPr>
              <a:endParaRPr lang="en-US" sz="3000" b="1">
                <a:solidFill>
                  <a:schemeClr val="bg1"/>
                </a:solidFill>
                <a:latin typeface="Century Gothic"/>
              </a:endParaRPr>
            </a:p>
          </p:txBody>
        </p:sp>
      </p:grpSp>
      <p:pic>
        <p:nvPicPr>
          <p:cNvPr id="14" name="Picture 13" descr="A white and black logo&#10;&#10;Description automatically generated">
            <a:extLst>
              <a:ext uri="{FF2B5EF4-FFF2-40B4-BE49-F238E27FC236}">
                <a16:creationId xmlns:a16="http://schemas.microsoft.com/office/drawing/2014/main" id="{27A1F85C-7E32-BF7D-E8F1-B584DF959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9787" y="7354175"/>
            <a:ext cx="1831396" cy="2167134"/>
          </a:xfrm>
          <a:prstGeom prst="rect">
            <a:avLst/>
          </a:prstGeom>
        </p:spPr>
      </p:pic>
      <p:sp>
        <p:nvSpPr>
          <p:cNvPr id="19" name="TextBox 14">
            <a:extLst>
              <a:ext uri="{FF2B5EF4-FFF2-40B4-BE49-F238E27FC236}">
                <a16:creationId xmlns:a16="http://schemas.microsoft.com/office/drawing/2014/main" id="{F4BB386E-1FF9-8022-3046-A42BCF584A53}"/>
              </a:ext>
            </a:extLst>
          </p:cNvPr>
          <p:cNvSpPr txBox="1"/>
          <p:nvPr/>
        </p:nvSpPr>
        <p:spPr>
          <a:xfrm>
            <a:off x="7543800" y="9064109"/>
            <a:ext cx="7924800" cy="457200"/>
          </a:xfrm>
          <a:prstGeom prst="rect">
            <a:avLst/>
          </a:prstGeom>
        </p:spPr>
        <p:txBody>
          <a:bodyPr wrap="square" lIns="0" tIns="0" rIns="0" bIns="0" rtlCol="0" anchor="t">
            <a:spAutoFit/>
          </a:bodyPr>
          <a:lstStyle/>
          <a:p>
            <a:pPr algn="r">
              <a:lnSpc>
                <a:spcPts val="3600"/>
              </a:lnSpc>
            </a:pPr>
            <a:r>
              <a:rPr lang="en-US" sz="3000" b="1">
                <a:solidFill>
                  <a:srgbClr val="FFFF00"/>
                </a:solidFill>
                <a:latin typeface="Century Gothic"/>
              </a:rPr>
              <a:t>*</a:t>
            </a:r>
            <a:r>
              <a:rPr lang="en-US" sz="3000" b="1">
                <a:solidFill>
                  <a:schemeClr val="bg1"/>
                </a:solidFill>
                <a:latin typeface="Century Gothic"/>
              </a:rPr>
              <a:t>mostly</a:t>
            </a:r>
            <a:endParaRPr lang="en-US" sz="3000" b="1">
              <a:solidFill>
                <a:schemeClr val="bg1"/>
              </a:solidFill>
              <a:latin typeface="Century Gothic" panose="020B0502020202020204" pitchFamily="34" charset="0"/>
            </a:endParaRPr>
          </a:p>
        </p:txBody>
      </p:sp>
      <p:pic>
        <p:nvPicPr>
          <p:cNvPr id="9" name="Picture 8" descr="A group of men in football uniforms&#10;&#10;Description automatically generated">
            <a:extLst>
              <a:ext uri="{FF2B5EF4-FFF2-40B4-BE49-F238E27FC236}">
                <a16:creationId xmlns:a16="http://schemas.microsoft.com/office/drawing/2014/main" id="{7315A802-D812-A9BD-E751-CC4E1858A9E7}"/>
              </a:ext>
            </a:extLst>
          </p:cNvPr>
          <p:cNvPicPr>
            <a:picLocks noChangeAspect="1"/>
          </p:cNvPicPr>
          <p:nvPr/>
        </p:nvPicPr>
        <p:blipFill>
          <a:blip r:embed="rId5"/>
          <a:srcRect l="1597" t="12434" r="1200" b="1856"/>
          <a:stretch/>
        </p:blipFill>
        <p:spPr>
          <a:xfrm>
            <a:off x="0" y="1028760"/>
            <a:ext cx="6960446" cy="9270005"/>
          </a:xfrm>
          <a:prstGeom prst="rect">
            <a:avLst/>
          </a:prstGeom>
        </p:spPr>
      </p:pic>
      <p:sp>
        <p:nvSpPr>
          <p:cNvPr id="21" name="TextBox 20">
            <a:extLst>
              <a:ext uri="{FF2B5EF4-FFF2-40B4-BE49-F238E27FC236}">
                <a16:creationId xmlns:a16="http://schemas.microsoft.com/office/drawing/2014/main" id="{9584104B-1380-0512-41D6-6321E4B68F7B}"/>
              </a:ext>
            </a:extLst>
          </p:cNvPr>
          <p:cNvSpPr txBox="1"/>
          <p:nvPr/>
        </p:nvSpPr>
        <p:spPr>
          <a:xfrm>
            <a:off x="14983918" y="423159"/>
            <a:ext cx="2778886" cy="242310"/>
          </a:xfrm>
          <a:prstGeom prst="rect">
            <a:avLst/>
          </a:prstGeom>
        </p:spPr>
        <p:txBody>
          <a:bodyPr wrap="square" lIns="0" tIns="0" rIns="0" bIns="0" rtlCol="0" anchor="t">
            <a:spAutoFit/>
          </a:bodyPr>
          <a:lstStyle/>
          <a:p>
            <a:pPr>
              <a:lnSpc>
                <a:spcPts val="2159"/>
              </a:lnSpc>
            </a:pPr>
            <a:r>
              <a:rPr lang="en-US" sz="1100" b="1" spc="179" dirty="0">
                <a:solidFill>
                  <a:srgbClr val="000000"/>
                </a:solidFill>
                <a:latin typeface="Century Gothic"/>
              </a:rPr>
              <a:t>CORE OFFICER </a:t>
            </a:r>
            <a:r>
              <a:rPr lang="en-US" sz="1100" b="1" spc="179">
                <a:solidFill>
                  <a:srgbClr val="000000"/>
                </a:solidFill>
                <a:latin typeface="Century Gothic"/>
              </a:rPr>
              <a:t>TRAINING</a:t>
            </a:r>
            <a:r>
              <a:rPr lang="en-US" sz="1100" b="1" spc="179" dirty="0">
                <a:solidFill>
                  <a:srgbClr val="000000"/>
                </a:solidFill>
                <a:latin typeface="Century Gothic"/>
              </a:rPr>
              <a:t> 25/26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2323480" y="2140770"/>
            <a:ext cx="8538549" cy="3706143"/>
          </a:xfrm>
          <a:prstGeom prst="rect">
            <a:avLst/>
          </a:prstGeom>
        </p:spPr>
        <p:txBody>
          <a:bodyPr wrap="square" lIns="0" tIns="0" rIns="0" bIns="0" rtlCol="0" anchor="t">
            <a:spAutoFit/>
          </a:bodyPr>
          <a:lstStyle/>
          <a:p>
            <a:pPr marL="561975" lvl="1" algn="ctr">
              <a:lnSpc>
                <a:spcPts val="7285"/>
              </a:lnSpc>
            </a:pPr>
            <a:r>
              <a:rPr lang="en-US" sz="3200" b="1" dirty="0">
                <a:solidFill>
                  <a:srgbClr val="000000"/>
                </a:solidFill>
                <a:latin typeface="Century Gothic"/>
              </a:rPr>
              <a:t>What is the point?</a:t>
            </a:r>
          </a:p>
          <a:p>
            <a:pPr marL="561975" lvl="1" algn="ctr"/>
            <a:r>
              <a:rPr lang="en-US" sz="3600" dirty="0">
                <a:solidFill>
                  <a:srgbClr val="000000"/>
                </a:solidFill>
                <a:latin typeface="Century Gothic"/>
              </a:rPr>
              <a:t>To equip you with the knowledge and tools to run your sports club effectively and offer the best possible experience to your members.</a:t>
            </a:r>
            <a:endParaRPr lang="en-US" sz="3600" dirty="0">
              <a:latin typeface="Century Gothic"/>
            </a:endParaRPr>
          </a:p>
        </p:txBody>
      </p:sp>
      <p:sp>
        <p:nvSpPr>
          <p:cNvPr id="5" name="TextBox 5"/>
          <p:cNvSpPr txBox="1"/>
          <p:nvPr/>
        </p:nvSpPr>
        <p:spPr>
          <a:xfrm>
            <a:off x="5747874" y="523875"/>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Training aim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6" name="Picture 5" descr="A group of people posing for a picture&#10;&#10;Description automatically generated">
            <a:extLst>
              <a:ext uri="{FF2B5EF4-FFF2-40B4-BE49-F238E27FC236}">
                <a16:creationId xmlns:a16="http://schemas.microsoft.com/office/drawing/2014/main" id="{6E1E4246-AE8C-36AC-0175-9849D9A17C49}"/>
              </a:ext>
            </a:extLst>
          </p:cNvPr>
          <p:cNvPicPr>
            <a:picLocks noChangeAspect="1"/>
          </p:cNvPicPr>
          <p:nvPr/>
        </p:nvPicPr>
        <p:blipFill>
          <a:blip r:embed="rId6"/>
          <a:stretch>
            <a:fillRect/>
          </a:stretch>
        </p:blipFill>
        <p:spPr>
          <a:xfrm>
            <a:off x="11168063" y="3362326"/>
            <a:ext cx="5753100" cy="3833813"/>
          </a:xfrm>
          <a:prstGeom prst="rect">
            <a:avLst/>
          </a:prstGeom>
        </p:spPr>
      </p:pic>
      <p:sp>
        <p:nvSpPr>
          <p:cNvPr id="8" name="TextBox 3">
            <a:extLst>
              <a:ext uri="{FF2B5EF4-FFF2-40B4-BE49-F238E27FC236}">
                <a16:creationId xmlns:a16="http://schemas.microsoft.com/office/drawing/2014/main" id="{49C2002D-EB96-2324-4402-7D6C6124D502}"/>
              </a:ext>
            </a:extLst>
          </p:cNvPr>
          <p:cNvSpPr txBox="1"/>
          <p:nvPr/>
        </p:nvSpPr>
        <p:spPr>
          <a:xfrm rot="16200000">
            <a:off x="-1200428" y="7221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18979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2431563" y="1957890"/>
            <a:ext cx="14682883" cy="9069534"/>
          </a:xfrm>
          <a:prstGeom prst="rect">
            <a:avLst/>
          </a:prstGeom>
        </p:spPr>
        <p:txBody>
          <a:bodyPr wrap="square" lIns="0" tIns="0" rIns="0" bIns="0" rtlCol="0" anchor="t">
            <a:spAutoFit/>
          </a:bodyPr>
          <a:lstStyle/>
          <a:p>
            <a:r>
              <a:rPr lang="en-US" sz="2800" dirty="0">
                <a:latin typeface="Century Gothic"/>
              </a:rPr>
              <a:t>Your club is managed by a committee, which includes 4 Core Executive members. </a:t>
            </a:r>
          </a:p>
          <a:p>
            <a:endParaRPr lang="en-US" sz="2800">
              <a:latin typeface="Century Gothic" panose="020B0502020202020204" pitchFamily="34" charset="0"/>
            </a:endParaRPr>
          </a:p>
          <a:p>
            <a:r>
              <a:rPr lang="en-US" sz="2800" dirty="0">
                <a:latin typeface="Century Gothic"/>
              </a:rPr>
              <a:t>These individuals oversee the overall running of the sports club, with support from us along the way.</a:t>
            </a:r>
          </a:p>
          <a:p>
            <a:endParaRPr lang="en-US" sz="2800">
              <a:latin typeface="Century Gothic" panose="020B0502020202020204" pitchFamily="34" charset="0"/>
            </a:endParaRPr>
          </a:p>
          <a:p>
            <a:r>
              <a:rPr lang="en-US" sz="2800" b="1" dirty="0">
                <a:latin typeface="Century Gothic"/>
              </a:rPr>
              <a:t>The 4 Core Executive Roles</a:t>
            </a:r>
            <a:r>
              <a:rPr lang="en-US" sz="2800" dirty="0">
                <a:latin typeface="Century Gothic"/>
              </a:rPr>
              <a:t> – all positions must be filled for the club to operate:</a:t>
            </a:r>
          </a:p>
          <a:p>
            <a:endParaRPr lang="en-US" sz="2800">
              <a:latin typeface="Century Gothic"/>
            </a:endParaRPr>
          </a:p>
          <a:p>
            <a:pPr marL="457200" indent="-457200">
              <a:buFont typeface="Arial" panose="020B0604020202020204" pitchFamily="34" charset="0"/>
              <a:buChar char="•"/>
            </a:pPr>
            <a:r>
              <a:rPr lang="en-US" sz="2800" b="1" dirty="0">
                <a:latin typeface="Century Gothic"/>
              </a:rPr>
              <a:t>President</a:t>
            </a:r>
            <a:endParaRPr lang="en-US" sz="2800" dirty="0">
              <a:latin typeface="Century Gothic"/>
            </a:endParaRPr>
          </a:p>
          <a:p>
            <a:pPr marL="457200" indent="-457200">
              <a:buFont typeface="Arial" panose="020B0604020202020204" pitchFamily="34" charset="0"/>
              <a:buChar char="•"/>
            </a:pPr>
            <a:r>
              <a:rPr lang="en-US" sz="2800" b="1" dirty="0">
                <a:latin typeface="Century Gothic"/>
              </a:rPr>
              <a:t>Vice President</a:t>
            </a:r>
            <a:endParaRPr lang="en-US" sz="2800" dirty="0">
              <a:latin typeface="Century Gothic"/>
            </a:endParaRPr>
          </a:p>
          <a:p>
            <a:pPr marL="457200" indent="-457200">
              <a:buFont typeface="Arial" panose="020B0604020202020204" pitchFamily="34" charset="0"/>
              <a:buChar char="•"/>
            </a:pPr>
            <a:r>
              <a:rPr lang="en-US" sz="2800" b="1" dirty="0">
                <a:latin typeface="Century Gothic"/>
              </a:rPr>
              <a:t>Treasurer</a:t>
            </a:r>
            <a:endParaRPr lang="en-US" sz="2800" dirty="0">
              <a:latin typeface="Century Gothic"/>
            </a:endParaRPr>
          </a:p>
          <a:p>
            <a:pPr marL="457200" indent="-457200">
              <a:buFont typeface="Arial" panose="020B0604020202020204" pitchFamily="34" charset="0"/>
              <a:buChar char="•"/>
            </a:pPr>
            <a:r>
              <a:rPr lang="en-US" sz="2800" b="1" dirty="0">
                <a:latin typeface="Century Gothic"/>
              </a:rPr>
              <a:t>Welfare Officer</a:t>
            </a:r>
          </a:p>
          <a:p>
            <a:endParaRPr lang="en-US" sz="2800">
              <a:latin typeface="Century Gothic" panose="020B0502020202020204" pitchFamily="34" charset="0"/>
            </a:endParaRPr>
          </a:p>
          <a:p>
            <a:r>
              <a:rPr lang="en-US" sz="2800" b="1" dirty="0">
                <a:latin typeface="Century Gothic"/>
              </a:rPr>
              <a:t>Key Responsibilities:</a:t>
            </a:r>
          </a:p>
          <a:p>
            <a:pPr marL="285750" indent="-285750">
              <a:buFont typeface="Arial" panose="020B0604020202020204" pitchFamily="34" charset="0"/>
              <a:buChar char="•"/>
            </a:pPr>
            <a:r>
              <a:rPr lang="en-US" sz="2800" dirty="0">
                <a:latin typeface="Century Gothic"/>
              </a:rPr>
              <a:t>Regularly check and respond to emails and messages from us.</a:t>
            </a:r>
          </a:p>
          <a:p>
            <a:pPr marL="285750" indent="-285750">
              <a:buFont typeface="Arial" panose="020B0604020202020204" pitchFamily="34" charset="0"/>
              <a:buChar char="•"/>
            </a:pPr>
            <a:r>
              <a:rPr lang="en-US" sz="2800" dirty="0">
                <a:latin typeface="Century Gothic"/>
              </a:rPr>
              <a:t>Ensure club members have a positive and engaging experience.</a:t>
            </a:r>
          </a:p>
          <a:p>
            <a:pPr marL="285750" indent="-285750">
              <a:buFont typeface="Arial" panose="020B0604020202020204" pitchFamily="34" charset="0"/>
              <a:buChar char="•"/>
            </a:pPr>
            <a:r>
              <a:rPr lang="en-US" sz="2800" dirty="0">
                <a:latin typeface="Century Gothic"/>
              </a:rPr>
              <a:t>Attend </a:t>
            </a:r>
            <a:r>
              <a:rPr lang="en-US" sz="2800" b="1" dirty="0">
                <a:latin typeface="Century Gothic"/>
              </a:rPr>
              <a:t>Blades General Meetings</a:t>
            </a:r>
            <a:r>
              <a:rPr lang="en-US" sz="2800" dirty="0">
                <a:latin typeface="Century Gothic"/>
              </a:rPr>
              <a:t> (2 per term, 2 committee members per meeting).</a:t>
            </a:r>
            <a:endParaRPr lang="en-US" sz="2800" dirty="0">
              <a:latin typeface="Century Gothic" panose="020B0502020202020204" pitchFamily="34" charset="0"/>
            </a:endParaRPr>
          </a:p>
          <a:p>
            <a:pPr marL="285750" indent="-285750">
              <a:buFont typeface="Arial" panose="020B0604020202020204" pitchFamily="34" charset="0"/>
              <a:buChar char="•"/>
            </a:pPr>
            <a:r>
              <a:rPr lang="en-US" sz="2800" dirty="0">
                <a:latin typeface="Century Gothic"/>
              </a:rPr>
              <a:t>Make sure all club activities comply with </a:t>
            </a:r>
            <a:r>
              <a:rPr lang="en-US" sz="2800" b="1" dirty="0">
                <a:latin typeface="Century Gothic"/>
              </a:rPr>
              <a:t>Essex Blades</a:t>
            </a:r>
            <a:r>
              <a:rPr lang="en-US" sz="2800" dirty="0">
                <a:latin typeface="Century Gothic"/>
              </a:rPr>
              <a:t> and </a:t>
            </a:r>
            <a:r>
              <a:rPr lang="en-US" sz="2800" b="1" dirty="0">
                <a:latin typeface="Century Gothic"/>
              </a:rPr>
              <a:t>Students' Union</a:t>
            </a:r>
            <a:r>
              <a:rPr lang="en-US" sz="2800" dirty="0">
                <a:latin typeface="Century Gothic"/>
              </a:rPr>
              <a:t> policies and procedures</a:t>
            </a:r>
            <a:r>
              <a:rPr lang="en-US" dirty="0">
                <a:latin typeface="Century Gothic"/>
              </a:rPr>
              <a:t>.</a:t>
            </a:r>
          </a:p>
          <a:p>
            <a:endParaRPr lang="en-US">
              <a:latin typeface="Century Gothic" panose="020B0502020202020204" pitchFamily="34" charset="0"/>
            </a:endParaRPr>
          </a:p>
          <a:p>
            <a:pPr marL="1019175" lvl="1" indent="-457200">
              <a:lnSpc>
                <a:spcPct val="150000"/>
              </a:lnSpc>
              <a:buFont typeface="Arial"/>
              <a:buChar char="•"/>
            </a:pPr>
            <a:endParaRPr lang="en-US" sz="2400">
              <a:latin typeface="Century Gothic"/>
              <a:cs typeface="Calibri"/>
            </a:endParaRPr>
          </a:p>
          <a:p>
            <a:pPr marL="561975" lvl="1">
              <a:lnSpc>
                <a:spcPct val="150000"/>
              </a:lnSpc>
            </a:pPr>
            <a:endParaRPr lang="en-US" sz="2400" b="1">
              <a:latin typeface="Century Gothic"/>
              <a:cs typeface="Calibri"/>
            </a:endParaRPr>
          </a:p>
        </p:txBody>
      </p:sp>
      <p:sp>
        <p:nvSpPr>
          <p:cNvPr id="5" name="TextBox 5"/>
          <p:cNvSpPr txBox="1"/>
          <p:nvPr/>
        </p:nvSpPr>
        <p:spPr>
          <a:xfrm>
            <a:off x="2776074" y="538163"/>
            <a:ext cx="12955077" cy="1144416"/>
          </a:xfrm>
          <a:prstGeom prst="rect">
            <a:avLst/>
          </a:prstGeom>
        </p:spPr>
        <p:txBody>
          <a:bodyPr wrap="square" lIns="0" tIns="0" rIns="0" bIns="0" rtlCol="0" anchor="t">
            <a:spAutoFit/>
          </a:bodyPr>
          <a:lstStyle/>
          <a:p>
            <a:pPr algn="just">
              <a:lnSpc>
                <a:spcPts val="10860"/>
              </a:lnSpc>
            </a:pPr>
            <a:r>
              <a:rPr lang="en-US" sz="3600">
                <a:latin typeface="esu v2"/>
              </a:rPr>
              <a:t>What is a committee member / core exec member?</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BB2F2F3B-8AA0-A6CB-A308-8257D62DFBD6}"/>
              </a:ext>
            </a:extLst>
          </p:cNvPr>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72496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6779859" y="1404056"/>
            <a:ext cx="9981811" cy="1075294"/>
          </a:xfrm>
          <a:prstGeom prst="rect">
            <a:avLst/>
          </a:prstGeom>
        </p:spPr>
        <p:txBody>
          <a:bodyPr wrap="square" lIns="0" tIns="0" rIns="0" bIns="0" rtlCol="0" anchor="t">
            <a:spAutoFit/>
          </a:bodyPr>
          <a:lstStyle/>
          <a:p>
            <a:pPr>
              <a:lnSpc>
                <a:spcPts val="9119"/>
              </a:lnSpc>
            </a:pPr>
            <a:r>
              <a:rPr lang="en-US" sz="5400">
                <a:solidFill>
                  <a:srgbClr val="000000"/>
                </a:solidFill>
                <a:latin typeface="esu v2"/>
              </a:rPr>
              <a:t>The core roles – president</a:t>
            </a:r>
            <a:r>
              <a:rPr lang="en-US" sz="6000">
                <a:solidFill>
                  <a:srgbClr val="000000"/>
                </a:solidFill>
                <a:latin typeface="esu v2"/>
              </a:rPr>
              <a:t> </a:t>
            </a:r>
            <a:endParaRPr lang="en-US" sz="7200">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6781800" y="2747962"/>
            <a:ext cx="10772774" cy="7786747"/>
          </a:xfrm>
          <a:prstGeom prst="rect">
            <a:avLst/>
          </a:prstGeom>
          <a:noFill/>
        </p:spPr>
        <p:txBody>
          <a:bodyPr wrap="square" lIns="91440" tIns="45720" rIns="91440" bIns="45720" rtlCol="0" anchor="t">
            <a:spAutoFit/>
          </a:bodyPr>
          <a:lstStyle/>
          <a:p>
            <a:r>
              <a:rPr lang="en-US" sz="2800" b="1" u="sng">
                <a:latin typeface="Century Gothic" panose="020B0502020202020204" pitchFamily="34" charset="0"/>
              </a:rPr>
              <a:t>President</a:t>
            </a:r>
            <a:endParaRPr lang="en-US" sz="2800" u="sng">
              <a:latin typeface="Century Gothic" panose="020B0502020202020204" pitchFamily="34" charset="0"/>
            </a:endParaRPr>
          </a:p>
          <a:p>
            <a:r>
              <a:rPr lang="en-US" sz="2800">
                <a:latin typeface="Century Gothic" panose="020B0502020202020204" pitchFamily="34" charset="0"/>
              </a:rPr>
              <a:t>The President leads the club and oversees all activities, providing guidance and support to the committee to ensure the smooth running of the club.</a:t>
            </a:r>
          </a:p>
          <a:p>
            <a:endParaRPr lang="en-US" sz="2800" u="sng">
              <a:latin typeface="Century Gothic" panose="020B0502020202020204" pitchFamily="34" charset="0"/>
            </a:endParaRPr>
          </a:p>
          <a:p>
            <a:r>
              <a:rPr lang="en-US" sz="2800" b="1" u="sng">
                <a:latin typeface="Century Gothic" panose="020B0502020202020204" pitchFamily="34" charset="0"/>
              </a:rPr>
              <a:t>Key Responsibilities:</a:t>
            </a:r>
            <a:endParaRPr lang="en-US" sz="2800" u="sng">
              <a:latin typeface="Century Gothic" panose="020B0502020202020204" pitchFamily="34" charset="0"/>
            </a:endParaRPr>
          </a:p>
          <a:p>
            <a:pPr marL="457200" indent="-457200">
              <a:buFont typeface="Arial" panose="020B0604020202020204" pitchFamily="34" charset="0"/>
              <a:buChar char="•"/>
            </a:pPr>
            <a:r>
              <a:rPr lang="en-US" sz="2800">
                <a:latin typeface="Century Gothic" panose="020B0502020202020204" pitchFamily="34" charset="0"/>
              </a:rPr>
              <a:t>Lead with professionalism and respect, setting a positive example as ambassadors for their club, the Students' Union, and the University. </a:t>
            </a:r>
          </a:p>
          <a:p>
            <a:pPr marL="457200" indent="-457200">
              <a:buFont typeface="Arial" panose="020B0604020202020204" pitchFamily="34" charset="0"/>
              <a:buChar char="•"/>
            </a:pPr>
            <a:r>
              <a:rPr lang="en-US" sz="2800">
                <a:latin typeface="Century Gothic" panose="020B0502020202020204" pitchFamily="34" charset="0"/>
              </a:rPr>
              <a:t>Serve as the main point of contact for the club.</a:t>
            </a:r>
          </a:p>
          <a:p>
            <a:pPr marL="457200" indent="-457200">
              <a:buFont typeface="Arial" panose="020B0604020202020204" pitchFamily="34" charset="0"/>
              <a:buChar char="•"/>
            </a:pPr>
            <a:r>
              <a:rPr lang="en-US" sz="2800">
                <a:latin typeface="Century Gothic" panose="020B0502020202020204" pitchFamily="34" charset="0"/>
              </a:rPr>
              <a:t>Make decisions in cases of committee deadlock, while ensuring most decisions reflect the collective wishes of all club members.</a:t>
            </a:r>
          </a:p>
          <a:p>
            <a:pPr marL="457200" indent="-457200">
              <a:buFont typeface="Arial" panose="020B0604020202020204" pitchFamily="34" charset="0"/>
              <a:buChar char="•"/>
            </a:pPr>
            <a:r>
              <a:rPr lang="en-US" sz="2800">
                <a:latin typeface="Century Gothic" panose="020B0502020202020204" pitchFamily="34" charset="0"/>
              </a:rPr>
              <a:t>Share responsibility with the Treasurer for managing club finances.</a:t>
            </a:r>
          </a:p>
          <a:p>
            <a:pPr marL="457200" indent="-457200">
              <a:buFont typeface="Arial" panose="020B0604020202020204" pitchFamily="34" charset="0"/>
              <a:buChar char="•"/>
            </a:pPr>
            <a:r>
              <a:rPr lang="en-US" sz="2800">
                <a:latin typeface="Century Gothic" panose="020B0502020202020204" pitchFamily="34" charset="0"/>
              </a:rPr>
              <a:t>Ensure the club operates within the law and adheres to all relevant regulations.</a:t>
            </a:r>
          </a:p>
          <a:p>
            <a:endParaRPr lang="en-GB" sz="2400">
              <a:latin typeface="Century Gothic"/>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7" name="Picture 6" descr="A person talking to a person at a table&#10;&#10;Description automatically generated">
            <a:extLst>
              <a:ext uri="{FF2B5EF4-FFF2-40B4-BE49-F238E27FC236}">
                <a16:creationId xmlns:a16="http://schemas.microsoft.com/office/drawing/2014/main" id="{78CA7024-0CCA-0EBA-866C-E225AAEDBE4D}"/>
              </a:ext>
            </a:extLst>
          </p:cNvPr>
          <p:cNvPicPr>
            <a:picLocks noChangeAspect="1"/>
          </p:cNvPicPr>
          <p:nvPr/>
        </p:nvPicPr>
        <p:blipFill>
          <a:blip r:embed="rId6"/>
          <a:stretch>
            <a:fillRect/>
          </a:stretch>
        </p:blipFill>
        <p:spPr>
          <a:xfrm>
            <a:off x="-1287" y="1028700"/>
            <a:ext cx="6160487" cy="9272587"/>
          </a:xfrm>
          <a:prstGeom prst="rect">
            <a:avLst/>
          </a:prstGeom>
        </p:spPr>
      </p:pic>
      <p:sp>
        <p:nvSpPr>
          <p:cNvPr id="9" name="TextBox 3">
            <a:extLst>
              <a:ext uri="{FF2B5EF4-FFF2-40B4-BE49-F238E27FC236}">
                <a16:creationId xmlns:a16="http://schemas.microsoft.com/office/drawing/2014/main" id="{048EC5F9-36FA-5276-5E99-B12E9D8E4746}"/>
              </a:ext>
            </a:extLst>
          </p:cNvPr>
          <p:cNvSpPr txBox="1"/>
          <p:nvPr/>
        </p:nvSpPr>
        <p:spPr>
          <a:xfrm>
            <a:off x="13944322" y="38232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79869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6779859" y="1404056"/>
            <a:ext cx="9981811" cy="1030475"/>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The core roles – Vice-President</a:t>
            </a:r>
            <a:r>
              <a:rPr lang="en-US" sz="4800">
                <a:solidFill>
                  <a:srgbClr val="000000"/>
                </a:solidFill>
                <a:latin typeface="esu v2"/>
              </a:rPr>
              <a:t> </a:t>
            </a:r>
            <a:endParaRPr lang="en-US" sz="5400">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6776861" y="2836509"/>
            <a:ext cx="10349441" cy="6124754"/>
          </a:xfrm>
          <a:prstGeom prst="rect">
            <a:avLst/>
          </a:prstGeom>
          <a:noFill/>
        </p:spPr>
        <p:txBody>
          <a:bodyPr wrap="square" lIns="91440" tIns="45720" rIns="91440" bIns="45720" rtlCol="0" anchor="t">
            <a:spAutoFit/>
          </a:bodyPr>
          <a:lstStyle/>
          <a:p>
            <a:r>
              <a:rPr lang="en-US" sz="2800">
                <a:latin typeface="Century Gothic" panose="020B0502020202020204" pitchFamily="34" charset="0"/>
              </a:rPr>
              <a:t>The Vice-President supports the President in managing the club and helps ensure that everything runs smoothly.</a:t>
            </a:r>
          </a:p>
          <a:p>
            <a:endParaRPr lang="en-US" sz="2800">
              <a:latin typeface="Century Gothic" panose="020B0502020202020204" pitchFamily="34" charset="0"/>
            </a:endParaRPr>
          </a:p>
          <a:p>
            <a:r>
              <a:rPr lang="en-US" sz="2800" b="1">
                <a:latin typeface="Century Gothic" panose="020B0502020202020204" pitchFamily="34" charset="0"/>
              </a:rPr>
              <a:t>Key Responsibilities:</a:t>
            </a:r>
          </a:p>
          <a:p>
            <a:endParaRPr lang="en-US" sz="2800">
              <a:latin typeface="Century Gothic" panose="020B0502020202020204" pitchFamily="34" charset="0"/>
            </a:endParaRPr>
          </a:p>
          <a:p>
            <a:pPr marL="342900" indent="-342900">
              <a:buFont typeface="Arial" panose="020B0604020202020204" pitchFamily="34" charset="0"/>
              <a:buChar char="•"/>
            </a:pPr>
            <a:r>
              <a:rPr lang="en-US" sz="2800">
                <a:latin typeface="Century Gothic" panose="020B0502020202020204" pitchFamily="34" charset="0"/>
              </a:rPr>
              <a:t>Step in to fulfill the President’s duties when required.</a:t>
            </a:r>
          </a:p>
          <a:p>
            <a:pPr marL="342900" indent="-342900">
              <a:buFont typeface="Arial" panose="020B0604020202020204" pitchFamily="34" charset="0"/>
              <a:buChar char="•"/>
            </a:pPr>
            <a:r>
              <a:rPr lang="en-US" sz="2800">
                <a:latin typeface="Century Gothic" panose="020B0502020202020204" pitchFamily="34" charset="0"/>
              </a:rPr>
              <a:t>Prepare agendas for committee meetings.</a:t>
            </a:r>
          </a:p>
          <a:p>
            <a:pPr marL="342900" indent="-342900">
              <a:buFont typeface="Arial" panose="020B0604020202020204" pitchFamily="34" charset="0"/>
              <a:buChar char="•"/>
            </a:pPr>
            <a:r>
              <a:rPr lang="en-US" sz="2800">
                <a:latin typeface="Century Gothic" panose="020B0502020202020204" pitchFamily="34" charset="0"/>
              </a:rPr>
              <a:t>Take minutes during meetings and ensure important information is communicated to members.</a:t>
            </a:r>
          </a:p>
          <a:p>
            <a:pPr marL="342900" indent="-342900">
              <a:buFont typeface="Arial" panose="020B0604020202020204" pitchFamily="34" charset="0"/>
              <a:buChar char="•"/>
            </a:pPr>
            <a:r>
              <a:rPr lang="en-US" sz="2800">
                <a:latin typeface="Century Gothic" panose="020B0502020202020204" pitchFamily="34" charset="0"/>
              </a:rPr>
              <a:t>Typically oversee the creation of standards and awards applications.</a:t>
            </a:r>
          </a:p>
          <a:p>
            <a:pPr marL="342900" indent="-342900">
              <a:buFont typeface="Arial"/>
              <a:buChar char="•"/>
            </a:pPr>
            <a:endParaRPr lang="en-GB" sz="2400">
              <a:latin typeface="Century Gothic"/>
              <a:cs typeface="Calibri"/>
            </a:endParaRPr>
          </a:p>
          <a:p>
            <a:endParaRPr lang="en-GB">
              <a:latin typeface="Calibri"/>
              <a:cs typeface="Calibri"/>
            </a:endParaRPr>
          </a:p>
          <a:p>
            <a:endParaRPr lang="en-GB">
              <a:latin typeface="Calibri"/>
              <a:cs typeface="Calibri"/>
            </a:endParaRPr>
          </a:p>
          <a:p>
            <a:pPr marL="342900" indent="-342900">
              <a:buFont typeface="Arial"/>
              <a:buChar char="•"/>
            </a:pPr>
            <a:endParaRPr lang="en-GB" sz="2400">
              <a:latin typeface="Century Gothic"/>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2" name="Picture 1" descr="A group of people standing next to helmets&#10;&#10;Description automatically generated">
            <a:extLst>
              <a:ext uri="{FF2B5EF4-FFF2-40B4-BE49-F238E27FC236}">
                <a16:creationId xmlns:a16="http://schemas.microsoft.com/office/drawing/2014/main" id="{2659E84D-0E66-5E96-52DB-4BBF716D7076}"/>
              </a:ext>
            </a:extLst>
          </p:cNvPr>
          <p:cNvPicPr>
            <a:picLocks noChangeAspect="1"/>
          </p:cNvPicPr>
          <p:nvPr/>
        </p:nvPicPr>
        <p:blipFill>
          <a:blip r:embed="rId6"/>
          <a:stretch>
            <a:fillRect/>
          </a:stretch>
        </p:blipFill>
        <p:spPr>
          <a:xfrm>
            <a:off x="-1287" y="957263"/>
            <a:ext cx="6117625" cy="9272587"/>
          </a:xfrm>
          <a:prstGeom prst="rect">
            <a:avLst/>
          </a:prstGeom>
        </p:spPr>
      </p:pic>
      <p:sp>
        <p:nvSpPr>
          <p:cNvPr id="7" name="TextBox 3">
            <a:extLst>
              <a:ext uri="{FF2B5EF4-FFF2-40B4-BE49-F238E27FC236}">
                <a16:creationId xmlns:a16="http://schemas.microsoft.com/office/drawing/2014/main" id="{EF446DC4-7EE3-9589-A458-E08F487984D7}"/>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53707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6441192" y="938389"/>
            <a:ext cx="9981811" cy="1030475"/>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The core roles – Treasurer </a:t>
            </a:r>
            <a:r>
              <a:rPr lang="en-US" sz="4800">
                <a:solidFill>
                  <a:srgbClr val="000000"/>
                </a:solidFill>
                <a:latin typeface="esu v2"/>
              </a:rPr>
              <a:t> </a:t>
            </a:r>
            <a:endParaRPr lang="en-US" sz="5400">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6441192" y="2685067"/>
            <a:ext cx="10659885" cy="5816977"/>
          </a:xfrm>
          <a:prstGeom prst="rect">
            <a:avLst/>
          </a:prstGeom>
          <a:noFill/>
        </p:spPr>
        <p:txBody>
          <a:bodyPr wrap="square" lIns="91440" tIns="45720" rIns="91440" bIns="45720" rtlCol="0" anchor="t">
            <a:spAutoFit/>
          </a:bodyPr>
          <a:lstStyle/>
          <a:p>
            <a:r>
              <a:rPr lang="en-US" sz="2400">
                <a:latin typeface="Century Gothic" panose="020B0502020202020204" pitchFamily="34" charset="0"/>
              </a:rPr>
              <a:t>The Treasurer manages the club’s finances, ensuring transparency, accountability, and that the club remains financially sustainable.</a:t>
            </a:r>
          </a:p>
          <a:p>
            <a:endParaRPr lang="en-US" sz="2400">
              <a:latin typeface="Century Gothic" panose="020B0502020202020204" pitchFamily="34" charset="0"/>
            </a:endParaRPr>
          </a:p>
          <a:p>
            <a:r>
              <a:rPr lang="en-US" sz="2400" b="1">
                <a:latin typeface="Century Gothic" panose="020B0502020202020204" pitchFamily="34" charset="0"/>
              </a:rPr>
              <a:t>Key Responsibilities:</a:t>
            </a:r>
            <a:endParaRPr lang="en-US" sz="2400">
              <a:latin typeface="Century Gothic" panose="020B0502020202020204" pitchFamily="34" charset="0"/>
            </a:endParaRPr>
          </a:p>
          <a:p>
            <a:endParaRPr lang="en-US" sz="2400" b="1">
              <a:latin typeface="Century Gothic"/>
            </a:endParaRPr>
          </a:p>
          <a:p>
            <a:pPr marL="342900" indent="-342900">
              <a:buFont typeface="Arial" panose="020B0604020202020204" pitchFamily="34" charset="0"/>
              <a:buChar char="•"/>
            </a:pPr>
            <a:r>
              <a:rPr lang="en-US" sz="2400">
                <a:latin typeface="Century Gothic" panose="020B0502020202020204" pitchFamily="34" charset="0"/>
              </a:rPr>
              <a:t>Monitor income and expenditure through the club's weekly finance report, providing regular updates to the committee.</a:t>
            </a:r>
          </a:p>
          <a:p>
            <a:pPr marL="342900" indent="-342900">
              <a:buFont typeface="Arial" panose="020B0604020202020204" pitchFamily="34" charset="0"/>
              <a:buChar char="•"/>
            </a:pPr>
            <a:r>
              <a:rPr lang="en-US" sz="2400" b="1">
                <a:latin typeface="Century Gothic" panose="020B0502020202020204" pitchFamily="34" charset="0"/>
              </a:rPr>
              <a:t>Ensure members have paid their membership fees</a:t>
            </a:r>
            <a:r>
              <a:rPr lang="en-US" sz="2400">
                <a:latin typeface="Century Gothic" panose="020B0502020202020204" pitchFamily="34" charset="0"/>
              </a:rPr>
              <a:t>.</a:t>
            </a:r>
          </a:p>
          <a:p>
            <a:pPr marL="342900" indent="-342900">
              <a:buFont typeface="Arial" panose="020B0604020202020204" pitchFamily="34" charset="0"/>
              <a:buChar char="•"/>
            </a:pPr>
            <a:r>
              <a:rPr lang="en-US" sz="2400">
                <a:latin typeface="Century Gothic" panose="020B0502020202020204" pitchFamily="34" charset="0"/>
              </a:rPr>
              <a:t>Collaborate with the committee to create and manage budgets.</a:t>
            </a:r>
          </a:p>
          <a:p>
            <a:pPr marL="342900" indent="-342900">
              <a:buFont typeface="Arial" panose="020B0604020202020204" pitchFamily="34" charset="0"/>
              <a:buChar char="•"/>
            </a:pPr>
            <a:r>
              <a:rPr lang="en-US" sz="2400">
                <a:latin typeface="Century Gothic" panose="020B0502020202020204" pitchFamily="34" charset="0"/>
              </a:rPr>
              <a:t>Approve member expense claims under £50 promptly.</a:t>
            </a:r>
          </a:p>
          <a:p>
            <a:pPr marL="342900" indent="-342900">
              <a:buFont typeface="Arial" panose="020B0604020202020204" pitchFamily="34" charset="0"/>
              <a:buChar char="•"/>
            </a:pPr>
            <a:r>
              <a:rPr lang="en-US" sz="2400">
                <a:latin typeface="Century Gothic" panose="020B0502020202020204" pitchFamily="34" charset="0"/>
              </a:rPr>
              <a:t>Work with the Students’ Union on potential sponsorships.</a:t>
            </a:r>
          </a:p>
          <a:p>
            <a:pPr marL="342900" indent="-342900">
              <a:buFont typeface="Arial" panose="020B0604020202020204" pitchFamily="34" charset="0"/>
              <a:buChar char="•"/>
            </a:pPr>
            <a:r>
              <a:rPr lang="en-US" sz="2400">
                <a:latin typeface="Century Gothic" panose="020B0502020202020204" pitchFamily="34" charset="0"/>
              </a:rPr>
              <a:t>Ensure the club complies with all financial policies and procedures.</a:t>
            </a:r>
          </a:p>
          <a:p>
            <a:endParaRPr lang="en-GB" sz="2400">
              <a:latin typeface="Century Gothic"/>
              <a:ea typeface="Calibri"/>
              <a:cs typeface="Calibri"/>
            </a:endParaRPr>
          </a:p>
          <a:p>
            <a:endParaRPr lang="en-GB">
              <a:latin typeface="Calibri"/>
              <a:ea typeface="Calibri"/>
              <a:cs typeface="Calibri"/>
            </a:endParaRPr>
          </a:p>
          <a:p>
            <a:endParaRPr lang="en-GB">
              <a:latin typeface="Calibri"/>
              <a:ea typeface="Calibri"/>
              <a:cs typeface="Calibri"/>
            </a:endParaRPr>
          </a:p>
          <a:p>
            <a:pPr marL="342900" indent="-342900">
              <a:buFont typeface="Arial"/>
              <a:buChar char="•"/>
            </a:pPr>
            <a:endParaRPr lang="en-GB" sz="2400">
              <a:latin typeface="Century Gothic"/>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4" name="Picture 3" descr="Two women posing for a picture&#10;&#10;Description automatically generated">
            <a:extLst>
              <a:ext uri="{FF2B5EF4-FFF2-40B4-BE49-F238E27FC236}">
                <a16:creationId xmlns:a16="http://schemas.microsoft.com/office/drawing/2014/main" id="{396B2414-C675-24A5-361A-946F6EBFE594}"/>
              </a:ext>
            </a:extLst>
          </p:cNvPr>
          <p:cNvPicPr>
            <a:picLocks noChangeAspect="1"/>
          </p:cNvPicPr>
          <p:nvPr/>
        </p:nvPicPr>
        <p:blipFill>
          <a:blip r:embed="rId6"/>
          <a:stretch>
            <a:fillRect/>
          </a:stretch>
        </p:blipFill>
        <p:spPr>
          <a:xfrm>
            <a:off x="-1287" y="957263"/>
            <a:ext cx="6131912" cy="9272587"/>
          </a:xfrm>
          <a:prstGeom prst="rect">
            <a:avLst/>
          </a:prstGeom>
        </p:spPr>
      </p:pic>
      <p:sp>
        <p:nvSpPr>
          <p:cNvPr id="7" name="TextBox 3">
            <a:extLst>
              <a:ext uri="{FF2B5EF4-FFF2-40B4-BE49-F238E27FC236}">
                <a16:creationId xmlns:a16="http://schemas.microsoft.com/office/drawing/2014/main" id="{725FB386-3DE1-17E1-6D80-8BE41FEEC570}"/>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100932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8288000" cy="1028700"/>
          </a:xfrm>
          <a:prstGeom prst="rect">
            <a:avLst/>
          </a:prstGeom>
          <a:solidFill>
            <a:schemeClr val="tx1">
              <a:lumMod val="95000"/>
              <a:lumOff val="5000"/>
            </a:schemeClr>
          </a:solidFill>
        </p:spPr>
        <p:txBody>
          <a:bodyPr lIns="91440" tIns="45720" rIns="91440" bIns="45720" anchor="t"/>
          <a:lstStyle/>
          <a:p>
            <a:endParaRPr lang="en-US" sz="1750" b="1">
              <a:solidFill>
                <a:srgbClr val="FFFFFF"/>
              </a:solidFill>
              <a:latin typeface="Century Gothic"/>
            </a:endParaRPr>
          </a:p>
        </p:txBody>
      </p:sp>
      <p:sp>
        <p:nvSpPr>
          <p:cNvPr id="12" name="TextBox 12"/>
          <p:cNvSpPr txBox="1"/>
          <p:nvPr/>
        </p:nvSpPr>
        <p:spPr>
          <a:xfrm>
            <a:off x="6779859" y="1023056"/>
            <a:ext cx="10659143" cy="1030475"/>
          </a:xfrm>
          <a:prstGeom prst="rect">
            <a:avLst/>
          </a:prstGeom>
        </p:spPr>
        <p:txBody>
          <a:bodyPr wrap="square" lIns="0" tIns="0" rIns="0" bIns="0" rtlCol="0" anchor="t">
            <a:spAutoFit/>
          </a:bodyPr>
          <a:lstStyle/>
          <a:p>
            <a:pPr>
              <a:lnSpc>
                <a:spcPts val="9119"/>
              </a:lnSpc>
            </a:pPr>
            <a:r>
              <a:rPr lang="en-US" sz="4400">
                <a:solidFill>
                  <a:srgbClr val="000000"/>
                </a:solidFill>
                <a:latin typeface="esu v2"/>
              </a:rPr>
              <a:t>The core roles – Welfare Officer  </a:t>
            </a:r>
            <a:r>
              <a:rPr lang="en-US" sz="4800">
                <a:solidFill>
                  <a:srgbClr val="000000"/>
                </a:solidFill>
                <a:latin typeface="esu v2"/>
              </a:rPr>
              <a:t> </a:t>
            </a:r>
            <a:endParaRPr lang="en-US" sz="5400">
              <a:cs typeface="Calibri"/>
            </a:endParaRPr>
          </a:p>
        </p:txBody>
      </p:sp>
      <p:sp>
        <p:nvSpPr>
          <p:cNvPr id="17" name="TextBox 16">
            <a:extLst>
              <a:ext uri="{FF2B5EF4-FFF2-40B4-BE49-F238E27FC236}">
                <a16:creationId xmlns:a16="http://schemas.microsoft.com/office/drawing/2014/main" id="{28BF06D2-3703-948F-DA4F-93DCF6488B56}"/>
              </a:ext>
            </a:extLst>
          </p:cNvPr>
          <p:cNvSpPr txBox="1"/>
          <p:nvPr/>
        </p:nvSpPr>
        <p:spPr>
          <a:xfrm>
            <a:off x="6776861" y="2173287"/>
            <a:ext cx="10038997" cy="7478970"/>
          </a:xfrm>
          <a:prstGeom prst="rect">
            <a:avLst/>
          </a:prstGeom>
          <a:noFill/>
        </p:spPr>
        <p:txBody>
          <a:bodyPr wrap="square" lIns="91440" tIns="45720" rIns="91440" bIns="45720" rtlCol="0" anchor="t">
            <a:spAutoFit/>
          </a:bodyPr>
          <a:lstStyle/>
          <a:p>
            <a:r>
              <a:rPr lang="en-US" sz="2400">
                <a:latin typeface="Century Gothic" panose="020B0502020202020204" pitchFamily="34" charset="0"/>
              </a:rPr>
              <a:t>The Welfare Officer is responsible for the safety and well-being of club members, providing guidance, support, and signposting where needed.</a:t>
            </a:r>
          </a:p>
          <a:p>
            <a:endParaRPr lang="en-US" sz="2400">
              <a:latin typeface="Century Gothic" panose="020B0502020202020204" pitchFamily="34" charset="0"/>
            </a:endParaRPr>
          </a:p>
          <a:p>
            <a:r>
              <a:rPr lang="en-US" sz="2400" b="1">
                <a:latin typeface="Century Gothic" panose="020B0502020202020204" pitchFamily="34" charset="0"/>
              </a:rPr>
              <a:t>Key Responsibilities:</a:t>
            </a:r>
            <a:endParaRPr lang="en-US" sz="2400">
              <a:latin typeface="Century Gothic" panose="020B0502020202020204" pitchFamily="34" charset="0"/>
            </a:endParaRPr>
          </a:p>
          <a:p>
            <a:endParaRPr lang="en-US" sz="2400" b="1">
              <a:latin typeface="Century Gothic"/>
            </a:endParaRPr>
          </a:p>
          <a:p>
            <a:pPr marL="342900" indent="-342900">
              <a:buFont typeface="Arial" panose="020B0604020202020204" pitchFamily="34" charset="0"/>
              <a:buChar char="•"/>
            </a:pPr>
            <a:r>
              <a:rPr lang="en-US" sz="2400">
                <a:latin typeface="Century Gothic" panose="020B0502020202020204" pitchFamily="34" charset="0"/>
              </a:rPr>
              <a:t>Complete relevant welfare training to effectively support members (Session on 24/09 – 14:00).</a:t>
            </a:r>
          </a:p>
          <a:p>
            <a:pPr marL="342900" indent="-342900">
              <a:buFont typeface="Arial" panose="020B0604020202020204" pitchFamily="34" charset="0"/>
              <a:buChar char="•"/>
            </a:pPr>
            <a:r>
              <a:rPr lang="en-US" sz="2400">
                <a:latin typeface="Century Gothic" panose="020B0502020202020204" pitchFamily="34" charset="0"/>
              </a:rPr>
              <a:t>If required, direct members to appropriate support services on campus or online.</a:t>
            </a:r>
          </a:p>
          <a:p>
            <a:pPr marL="342900" indent="-342900">
              <a:buFont typeface="Arial" panose="020B0604020202020204" pitchFamily="34" charset="0"/>
              <a:buChar char="•"/>
            </a:pPr>
            <a:r>
              <a:rPr lang="en-US" sz="2400">
                <a:latin typeface="Century Gothic" panose="020B0502020202020204" pitchFamily="34" charset="0"/>
              </a:rPr>
              <a:t>Ensure that all aspects of the club, including club activities, training sessions, and socials are welcoming, accessible, and inclusive.</a:t>
            </a:r>
          </a:p>
          <a:p>
            <a:pPr marL="342900" indent="-342900">
              <a:buFont typeface="Arial" panose="020B0604020202020204" pitchFamily="34" charset="0"/>
              <a:buChar char="•"/>
            </a:pPr>
            <a:r>
              <a:rPr lang="en-US" sz="2400">
                <a:latin typeface="Century Gothic" panose="020B0502020202020204" pitchFamily="34" charset="0"/>
              </a:rPr>
              <a:t>Serve as the main contact for conflicts, resolving issues with the committee or escalating to the Essex Blades Sports Staff Team if necessary.</a:t>
            </a:r>
          </a:p>
          <a:p>
            <a:endParaRPr lang="en-GB" sz="2400">
              <a:latin typeface="Century Gothic"/>
              <a:cs typeface="Calibri"/>
            </a:endParaRPr>
          </a:p>
          <a:p>
            <a:endParaRPr lang="en-GB" sz="2400">
              <a:latin typeface="Calibri"/>
              <a:ea typeface="Calibri"/>
              <a:cs typeface="Calibri"/>
            </a:endParaRPr>
          </a:p>
          <a:p>
            <a:endParaRPr lang="en-GB" sz="2400">
              <a:latin typeface="Calibri"/>
              <a:ea typeface="Calibri"/>
              <a:cs typeface="Calibri"/>
            </a:endParaRPr>
          </a:p>
          <a:p>
            <a:pPr marL="342900" indent="-342900">
              <a:buFont typeface="Arial"/>
              <a:buChar char="•"/>
            </a:pPr>
            <a:endParaRPr lang="en-GB" sz="2400">
              <a:latin typeface="Century Gothic"/>
            </a:endParaRPr>
          </a:p>
        </p:txBody>
      </p:sp>
      <p:pic>
        <p:nvPicPr>
          <p:cNvPr id="13" name="Picture 12" descr="A red shield with white text&#10;&#10;Description automatically generated">
            <a:extLst>
              <a:ext uri="{FF2B5EF4-FFF2-40B4-BE49-F238E27FC236}">
                <a16:creationId xmlns:a16="http://schemas.microsoft.com/office/drawing/2014/main" id="{0C85DBB9-DC09-A233-06E6-2DF5253F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18" name="Picture 17" descr="Essex SU logo">
            <a:extLst>
              <a:ext uri="{FF2B5EF4-FFF2-40B4-BE49-F238E27FC236}">
                <a16:creationId xmlns:a16="http://schemas.microsoft.com/office/drawing/2014/main" id="{E5AED66E-7871-A750-0136-D7F7E05F790B}"/>
              </a:ext>
            </a:extLst>
          </p:cNvPr>
          <p:cNvPicPr>
            <a:picLocks noChangeAspect="1"/>
          </p:cNvPicPr>
          <p:nvPr/>
        </p:nvPicPr>
        <p:blipFill>
          <a:blip r:embed="rId4"/>
          <a:stretch>
            <a:fillRect/>
          </a:stretch>
        </p:blipFill>
        <p:spPr>
          <a:xfrm>
            <a:off x="1066518" y="39678"/>
            <a:ext cx="717412" cy="908420"/>
          </a:xfrm>
          <a:prstGeom prst="rect">
            <a:avLst/>
          </a:prstGeom>
        </p:spPr>
      </p:pic>
      <p:sp>
        <p:nvSpPr>
          <p:cNvPr id="6" name="Freeform 10">
            <a:extLst>
              <a:ext uri="{FF2B5EF4-FFF2-40B4-BE49-F238E27FC236}">
                <a16:creationId xmlns:a16="http://schemas.microsoft.com/office/drawing/2014/main" id="{EAAAEA94-C2B8-BF6F-6F85-97750BA40F9D}"/>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2" name="Picture 1" descr="A person holding a tennis racket&#10;&#10;Description automatically generated">
            <a:extLst>
              <a:ext uri="{FF2B5EF4-FFF2-40B4-BE49-F238E27FC236}">
                <a16:creationId xmlns:a16="http://schemas.microsoft.com/office/drawing/2014/main" id="{DD86A3BB-41F3-E8AF-F95E-F71364274AAF}"/>
              </a:ext>
            </a:extLst>
          </p:cNvPr>
          <p:cNvPicPr>
            <a:picLocks noChangeAspect="1"/>
          </p:cNvPicPr>
          <p:nvPr/>
        </p:nvPicPr>
        <p:blipFill>
          <a:blip r:embed="rId6"/>
          <a:stretch>
            <a:fillRect/>
          </a:stretch>
        </p:blipFill>
        <p:spPr>
          <a:xfrm>
            <a:off x="-1287" y="1028700"/>
            <a:ext cx="6217637" cy="9258300"/>
          </a:xfrm>
          <a:prstGeom prst="rect">
            <a:avLst/>
          </a:prstGeom>
        </p:spPr>
      </p:pic>
      <p:sp>
        <p:nvSpPr>
          <p:cNvPr id="7" name="TextBox 3">
            <a:extLst>
              <a:ext uri="{FF2B5EF4-FFF2-40B4-BE49-F238E27FC236}">
                <a16:creationId xmlns:a16="http://schemas.microsoft.com/office/drawing/2014/main" id="{B4B7D86B-1EEF-BA4B-AD8B-82BA45E41718}"/>
              </a:ext>
            </a:extLst>
          </p:cNvPr>
          <p:cNvSpPr txBox="1"/>
          <p:nvPr/>
        </p:nvSpPr>
        <p:spPr>
          <a:xfrm>
            <a:off x="13753822" y="3632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CORE OFFICER TRAINING 25/26</a:t>
            </a:r>
          </a:p>
        </p:txBody>
      </p:sp>
    </p:spTree>
    <p:extLst>
      <p:ext uri="{BB962C8B-B14F-4D97-AF65-F5344CB8AC3E}">
        <p14:creationId xmlns:p14="http://schemas.microsoft.com/office/powerpoint/2010/main" val="320279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4280</Words>
  <Application>Microsoft Office PowerPoint</Application>
  <PresentationFormat>Custom</PresentationFormat>
  <Paragraphs>743</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Century Gothic</vt:lpstr>
      <vt:lpstr>Calibri</vt:lpstr>
      <vt:lpstr>Arial</vt:lpstr>
      <vt:lpstr>esu v2</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PowerPoint Template</dc:title>
  <dc:creator>Elliott, Lorna M</dc:creator>
  <cp:lastModifiedBy>Neale, Robert</cp:lastModifiedBy>
  <cp:revision>403</cp:revision>
  <dcterms:created xsi:type="dcterms:W3CDTF">2006-08-16T00:00:00Z</dcterms:created>
  <dcterms:modified xsi:type="dcterms:W3CDTF">2025-10-24T15:15:17Z</dcterms:modified>
  <dc:identifier>DAFscPIt9Gs</dc:identifier>
</cp:coreProperties>
</file>