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E_5E1E467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37_7EB9E5FB.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3B_D4848381.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89" r:id="rId3"/>
    <p:sldId id="298" r:id="rId4"/>
    <p:sldId id="299" r:id="rId5"/>
    <p:sldId id="300" r:id="rId6"/>
    <p:sldId id="301" r:id="rId7"/>
    <p:sldId id="333" r:id="rId8"/>
    <p:sldId id="334" r:id="rId9"/>
    <p:sldId id="332" r:id="rId10"/>
    <p:sldId id="336" r:id="rId11"/>
    <p:sldId id="306" r:id="rId12"/>
    <p:sldId id="335" r:id="rId13"/>
    <p:sldId id="327" r:id="rId14"/>
    <p:sldId id="305" r:id="rId15"/>
    <p:sldId id="322" r:id="rId16"/>
    <p:sldId id="337" r:id="rId17"/>
    <p:sldId id="320" r:id="rId18"/>
    <p:sldId id="338" r:id="rId19"/>
    <p:sldId id="339" r:id="rId20"/>
    <p:sldId id="331" r:id="rId21"/>
    <p:sldId id="319" r:id="rId22"/>
    <p:sldId id="307" r:id="rId23"/>
    <p:sldId id="309" r:id="rId24"/>
    <p:sldId id="310" r:id="rId25"/>
    <p:sldId id="311" r:id="rId26"/>
    <p:sldId id="308" r:id="rId27"/>
    <p:sldId id="312" r:id="rId28"/>
    <p:sldId id="315" r:id="rId29"/>
    <p:sldId id="316" r:id="rId30"/>
    <p:sldId id="317" r:id="rId31"/>
    <p:sldId id="318" r:id="rId32"/>
    <p:sldId id="325" r:id="rId33"/>
    <p:sldId id="328" r:id="rId34"/>
    <p:sldId id="326" r:id="rId35"/>
    <p:sldId id="324" r:id="rId36"/>
    <p:sldId id="329" r:id="rId37"/>
    <p:sldId id="330" r:id="rId38"/>
    <p:sldId id="263" r:id="rId39"/>
  </p:sldIdLst>
  <p:sldSz cx="18288000" cy="10287000"/>
  <p:notesSz cx="6858000" cy="9144000"/>
  <p:embeddedFontLst>
    <p:embeddedFont>
      <p:font typeface="Century Gothic" panose="020B0502020202020204" pitchFamily="34" charset="0"/>
      <p:regular r:id="rId41"/>
      <p:bold r:id="rId42"/>
      <p:italic r:id="rId43"/>
      <p:boldItalic r:id="rId44"/>
    </p:embeddedFont>
    <p:embeddedFont>
      <p:font typeface="esu v2"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93C84-D223-1763-AE90-FA7B256571AA}" name="Neale, Robert" initials="NR" userId="PbEDwfcyfwgryEhAPbf6PGqQeMKifW7dzgMQoBQH7xE=" providerId="None"/>
  <p188:author id="{29CC8BA3-C69F-7936-4AF5-138C84C93CFC}" name="Mortier, Hannah R" initials="MH" userId="NgeEPP8IMOd4nTSZO2WK9no0aoT+rhQbUU+O876Dp7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D3481-4CA1-45A3-9A26-84623B5A4D7C}" v="2" dt="2025-09-17T08:36:58.729"/>
    <p1510:client id="{4E14D6D4-E958-4164-9AD9-9C500A6C7E0B}" v="185" dt="2025-09-17T08:34:23.634"/>
    <p1510:client id="{77B5053A-994C-4176-A7B1-4A57F1B226C4}" v="494" dt="2025-09-16T15:45:13.174"/>
    <p1510:client id="{A7FCDF82-EE7F-4DBC-B801-4564FFF48A36}" v="2" dt="2025-09-17T10:04:28.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50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37_7EB9E5FB.xml><?xml version="1.0" encoding="utf-8"?>
<p188:cmLst xmlns:a="http://schemas.openxmlformats.org/drawingml/2006/main" xmlns:r="http://schemas.openxmlformats.org/officeDocument/2006/relationships" xmlns:p188="http://schemas.microsoft.com/office/powerpoint/2018/8/main">
  <p188:cm id="{ECC3BD27-9DB6-4333-8E97-78FDB07423CB}" authorId="{1D293C84-D223-1763-AE90-FA7B256571AA}" created="2025-09-16T15:32:48.183">
    <pc:sldMkLst xmlns:pc="http://schemas.microsoft.com/office/powerpoint/2013/main/command">
      <pc:docMk/>
      <pc:sldMk cId="2126112251" sldId="311"/>
    </pc:sldMkLst>
    <p188:txBody>
      <a:bodyPr/>
      <a:lstStyle/>
      <a:p>
        <a:r>
          <a:rPr lang="en-GB"/>
          <a:t>Do we need to add a link to the card machine form on this slide?</a:t>
        </a:r>
      </a:p>
    </p188:txBody>
  </p188:cm>
</p188:cmLst>
</file>

<file path=ppt/comments/modernComment_13B_D4848381.xml><?xml version="1.0" encoding="utf-8"?>
<p188:cmLst xmlns:a="http://schemas.openxmlformats.org/drawingml/2006/main" xmlns:r="http://schemas.openxmlformats.org/officeDocument/2006/relationships" xmlns:p188="http://schemas.microsoft.com/office/powerpoint/2018/8/main">
  <p188:cm id="{08C99CAD-AEA0-445C-B524-F3A9E7C5AA41}" authorId="{1D293C84-D223-1763-AE90-FA7B256571AA}" created="2025-09-16T15:36:16.084">
    <pc:sldMkLst xmlns:pc="http://schemas.microsoft.com/office/powerpoint/2013/main/command">
      <pc:docMk/>
      <pc:sldMk cId="3565454209" sldId="315"/>
    </pc:sldMkLst>
    <p188:replyLst>
      <p188:reply id="{16956C39-9B6E-4B1C-9950-83ECF83AA81C}" authorId="{29CC8BA3-C69F-7936-4AF5-138C84C93CFC}" created="2025-09-17T08:29:47.082">
        <p188:txBody>
          <a:bodyPr/>
          <a:lstStyle/>
          <a:p>
            <a:r>
              <a:rPr lang="en-GB"/>
              <a:t>Yes good idea, i will add. </a:t>
            </a:r>
          </a:p>
        </p188:txBody>
      </p188:reply>
    </p188:replyLst>
    <p188:txBody>
      <a:bodyPr/>
      <a:lstStyle/>
      <a:p>
        <a:r>
          <a:rPr lang="en-GB"/>
          <a:t>Do we want to add a template in here? I have one.</a:t>
        </a:r>
      </a:p>
    </p188:txBody>
  </p188:cm>
</p188:cmLst>
</file>

<file path=ppt/comments/modernComment_14E_5E1E4678.xml><?xml version="1.0" encoding="utf-8"?>
<p188:cmLst xmlns:a="http://schemas.openxmlformats.org/drawingml/2006/main" xmlns:r="http://schemas.openxmlformats.org/officeDocument/2006/relationships" xmlns:p188="http://schemas.microsoft.com/office/powerpoint/2018/8/main">
  <p188:cm id="{E8E8A076-0BBB-42AB-B6A4-18233D271251}" authorId="{1D293C84-D223-1763-AE90-FA7B256571AA}" created="2025-09-16T15:10:52.675">
    <ac:txMkLst xmlns:ac="http://schemas.microsoft.com/office/drawing/2013/main/command">
      <pc:docMk xmlns:pc="http://schemas.microsoft.com/office/powerpoint/2013/main/command"/>
      <pc:sldMk xmlns:pc="http://schemas.microsoft.com/office/powerpoint/2013/main/command" cId="1579042424" sldId="334"/>
      <ac:spMk id="4" creationId="{9F35811C-8C91-9333-865A-823299481318}"/>
      <ac:txMk cp="0" len="600">
        <ac:context len="617" hash="1705951503"/>
      </ac:txMk>
    </ac:txMkLst>
    <p188:pos x="6697265" y="7661671"/>
    <p188:replyLst>
      <p188:reply id="{4D47543E-B101-4412-8755-FA9A1379858B}" authorId="{29CC8BA3-C69F-7936-4AF5-138C84C93CFC}" created="2025-09-17T08:26:47.671">
        <p188:txBody>
          <a:bodyPr/>
          <a:lstStyle/>
          <a:p>
            <a:r>
              <a:rPr lang="en-GB"/>
              <a:t>Yes, i will add a section on this. </a:t>
            </a:r>
          </a:p>
        </p188:txBody>
      </p188:reply>
    </p188:replyLst>
    <p188:txBody>
      <a:bodyPr/>
      <a:lstStyle/>
      <a:p>
        <a:r>
          <a:rPr lang="en-GB"/>
          <a:t>Shall we mention that ideally funds should not go below £1000 at the end of the academic year?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40F9-06DA-F671-6AEF-6A0D880195F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010C2-4A26-5C83-450B-3BC8C747BB4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A9DD291-5470-1252-1383-415E9A2A002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2511E73-3544-D991-92F0-EB00C9B57D7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D0ED868-FAFF-8557-135A-FD5D1F0DC9F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F8AA9F4-FA84-0917-65AD-7C095D09DB6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D06F6EF-0A99-044A-595B-C7BAB1E0C95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1606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8895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2FE0-A068-0D06-BB9A-0F6360C5FB3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86AB2-0A57-3C93-1367-FF35735F063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918136A-B622-BAF6-78AB-5AF8089B7EC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EF84530-E391-75F5-F4D3-8176644A327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8041548-6CAD-28A4-EFCC-384174E71C3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2880829F-7D78-F8DE-C1F5-83CA0B30839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C84A622-BEE4-C89B-0338-715BCD9814E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1858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8127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1324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4804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EF5D7-2E62-4034-FF26-DCB76A16196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291FE5-E1FF-9B7E-614A-90E8DFD6435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AFCC7B0-9DBD-74EE-55D0-0A7C23FDF64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33695BE-9E56-87FE-5C56-EB7F1CF9E49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6182ACA-A601-4A28-7151-B82853DF5C9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981A58B6-9898-D656-7267-C65188E461E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54E1ABA-06BF-E50E-C5FB-7700F1B6726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2830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999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2731-9E16-A651-1446-78D4456CE03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70CD26-2BF5-CDFF-27CD-4F48FF10A95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BBD3A99-9115-35A4-03DD-96CB77FB05A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2ADFBA3-9055-6469-B157-57694FE6A98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FEA43AA-61E8-2519-F4E0-F339B24AB0E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7439AAF6-F706-8A8C-44B3-803F5A46271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59FA0C4-5CF5-DF22-CA7C-C3E85F26480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6098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B1B07-E159-BE45-1D96-F1B1D49F4A7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009B25-01FA-ABC2-0089-A4374F80A0C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D7E6971-B498-7063-9673-0243ACED4C1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7632A27-CB3A-8BC4-4ED9-542B1054C75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94D063E-B54F-D779-6739-C741DCC7CAF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A58405F3-542F-CC1F-7450-5279D3EA71D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D30BA09-43AD-15F0-50AA-1FD1602CF83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8205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6585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9883-4114-480A-14CA-4F2FE1DBFD4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5DD44-FAE9-68F7-7379-F93FF24899D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43322EF-98F8-8A46-4EAC-840638F1976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BB7D5A4-64B8-AA9B-3214-B5AA6D1862D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2C8AF9A-06D5-B4C6-9963-93169500A7E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8C4866B4-5C1C-83A5-4E9D-78021464AC2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C41DE3E-EAB4-9188-52EF-7993C95C974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1929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4173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67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94571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1372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605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01060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36908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3885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7492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1668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5994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5056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28375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18596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8251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4120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5630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038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510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883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FA6A7-4391-671B-69AF-C72B512A6E6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CCB953-A00C-D089-A77A-4391F77AC91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86A135D-A4B1-C7AC-3066-7D344F28726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57F46F6-8F12-DF09-496D-DCE847BF3DF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7337FF4-A5D7-6854-17B8-906E09ED575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BC2B502-C2F4-0BC3-791F-B251D9DC892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B79D0FB-5015-6452-0476-042EFC29A25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0143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157B-6A59-1E8A-1505-553DC533412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F0380D-787E-B408-9866-688ECF546B7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14BE2F6-5B28-37EE-09C9-3A649E890CD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2AC43AB-D28D-C0CF-649E-442018255E9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1C6EABB-36EA-A526-1081-044F56F4604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CA0DEBE-4F58-3FF5-94D7-117C280CFB3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0D407A4-6936-FE04-FFD4-17E7E54D467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606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FE486-7663-B5ED-0EE4-A9944B9E1FC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3556FA-42D0-63DF-3313-0E310DE66E3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7E5B123-751B-8871-5E05-50E4B228576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3929136-3950-8C39-A3FB-428B46B7D49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E50DAB0-D483-C748-7434-2DC31F81BE6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1D1AC227-4D02-9188-E829-FDAD523C234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20A95D0-D023-9CCD-5090-71B71B43CA9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7832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lades@essex.ac.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jimmy@sdlgroupltd.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essexstudent.com/sport/toolkit/" TargetMode="External"/><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view.officeapps.live.com/op/view.aspx?src=https%3A%2F%2Fwww.essexstudent.com%2Fpageassets%2Fsocieties%2Ftoolkit%2FRAG-Form-Template-with-amendments.xlsx&amp;wdOrigin=BROWSELIN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37_7EB9E5FB.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mailto:blades@essex.ac.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mailto:blades@essex.ac.uk" TargetMode="External"/><Relationship Id="rId3" Type="http://schemas.microsoft.com/office/2018/10/relationships/comments" Target="../comments/modernComment_13B_D4848381.xml"/><Relationship Id="rId7" Type="http://schemas.openxmlformats.org/officeDocument/2006/relationships/hyperlink" Target="mailto:suinvoices@essex.ac.u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lades@essex.ac.uk"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mailto:suinvoices@essex.ac.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lades@essex.ac.uk"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mailto:suexpenses@essex.ac.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lick.hubbub.net/" TargetMode="External"/><Relationship Id="rId5" Type="http://schemas.openxmlformats.org/officeDocument/2006/relationships/hyperlink" Target="https://www.essex.ac.uk/student/click-crowdfunding/click-crowdfunding"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lades@essex.ac.uk"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s://www.essexstudent.com/pageassets/sport/toolkit/FINANCIAL-POLICIES-PROCEDURES-CLUB-SOCIETY-TREASURERS-1.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mailto:blades@essex.ac.uk"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blades@essex.ac.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sufinance@essex.ac.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4E_5E1E467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sp>
        <p:nvSpPr>
          <p:cNvPr id="13" name="TextBox 13"/>
          <p:cNvSpPr txBox="1"/>
          <p:nvPr/>
        </p:nvSpPr>
        <p:spPr>
          <a:xfrm>
            <a:off x="450166" y="2090288"/>
            <a:ext cx="17329982" cy="3334246"/>
          </a:xfrm>
          <a:prstGeom prst="rect">
            <a:avLst/>
          </a:prstGeom>
        </p:spPr>
        <p:txBody>
          <a:bodyPr wrap="square" lIns="0" tIns="0" rIns="0" bIns="0" rtlCol="0" anchor="t">
            <a:spAutoFit/>
          </a:bodyPr>
          <a:lstStyle/>
          <a:p>
            <a:pPr>
              <a:lnSpc>
                <a:spcPts val="12999"/>
              </a:lnSpc>
            </a:pPr>
            <a:r>
              <a:rPr lang="en-US" sz="12950" spc="-129">
                <a:solidFill>
                  <a:schemeClr val="bg1"/>
                </a:solidFill>
                <a:latin typeface="esu v2"/>
              </a:rPr>
              <a:t>Finance Training 25/26</a:t>
            </a:r>
          </a:p>
        </p:txBody>
      </p:sp>
      <p:sp>
        <p:nvSpPr>
          <p:cNvPr id="15" name="TextBox 15"/>
          <p:cNvSpPr txBox="1"/>
          <p:nvPr/>
        </p:nvSpPr>
        <p:spPr>
          <a:xfrm>
            <a:off x="9660972" y="381000"/>
            <a:ext cx="8420615" cy="266700"/>
          </a:xfrm>
          <a:prstGeom prst="rect">
            <a:avLst/>
          </a:prstGeom>
        </p:spPr>
        <p:txBody>
          <a:bodyPr lIns="0" tIns="0" rIns="0" bIns="0" rtlCol="0" anchor="t">
            <a:spAutoFit/>
          </a:bodyPr>
          <a:lstStyle/>
          <a:p>
            <a:pPr algn="r">
              <a:lnSpc>
                <a:spcPts val="2160"/>
              </a:lnSpc>
            </a:pPr>
            <a:r>
              <a:rPr lang="en-US" b="1" spc="179">
                <a:solidFill>
                  <a:srgbClr val="000000"/>
                </a:solidFill>
                <a:latin typeface="Century Gothic"/>
              </a:rPr>
              <a:t>FINANCE TRAINING 25/26</a:t>
            </a:r>
            <a:endParaRPr lang="en-US" sz="1800" b="1" spc="179">
              <a:solidFill>
                <a:srgbClr val="000000"/>
              </a:solidFill>
              <a:latin typeface="Century Gothic" panose="020B0502020202020204" pitchFamily="34" charset="0"/>
            </a:endParaRPr>
          </a:p>
        </p:txBody>
      </p:sp>
      <p:pic>
        <p:nvPicPr>
          <p:cNvPr id="17" name="Picture 16" descr="A white and black logo&#10;&#10;Description automatically generated">
            <a:extLst>
              <a:ext uri="{FF2B5EF4-FFF2-40B4-BE49-F238E27FC236}">
                <a16:creationId xmlns:a16="http://schemas.microsoft.com/office/drawing/2014/main" id="{9309C636-045D-FD7F-B3EF-CCC607480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47507" y="8481935"/>
            <a:ext cx="1145596" cy="1344174"/>
          </a:xfrm>
          <a:prstGeom prst="rect">
            <a:avLst/>
          </a:prstGeom>
        </p:spPr>
      </p:pic>
      <p:sp>
        <p:nvSpPr>
          <p:cNvPr id="9" name="TextBox 8">
            <a:extLst>
              <a:ext uri="{FF2B5EF4-FFF2-40B4-BE49-F238E27FC236}">
                <a16:creationId xmlns:a16="http://schemas.microsoft.com/office/drawing/2014/main" id="{45A44B6E-02A2-A4E0-11F5-1B1E641E9503}"/>
              </a:ext>
            </a:extLst>
          </p:cNvPr>
          <p:cNvSpPr txBox="1"/>
          <p:nvPr/>
        </p:nvSpPr>
        <p:spPr>
          <a:xfrm>
            <a:off x="394897" y="7560733"/>
            <a:ext cx="14798254"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FFFFFF"/>
                </a:solidFill>
                <a:latin typeface="Century Gothic"/>
              </a:rPr>
              <a:t>Please take a minute to type your name, club, and exec role in the chat box. This helps us to track attendance.</a:t>
            </a:r>
            <a:endParaRPr lang="en-US"/>
          </a:p>
          <a:p>
            <a:pPr algn="l"/>
            <a:endParaRPr lang="en-GB">
              <a:ea typeface="Calibri"/>
              <a:cs typeface="Calibri"/>
            </a:endParaRPr>
          </a:p>
        </p:txBody>
      </p:sp>
      <p:pic>
        <p:nvPicPr>
          <p:cNvPr id="12" name="Picture 11" descr="A red shield with white text&#10;&#10;Description automatically generated">
            <a:extLst>
              <a:ext uri="{FF2B5EF4-FFF2-40B4-BE49-F238E27FC236}">
                <a16:creationId xmlns:a16="http://schemas.microsoft.com/office/drawing/2014/main" id="{4B9C92A1-D52F-3231-B370-0315D2916917}"/>
              </a:ext>
            </a:extLst>
          </p:cNvPr>
          <p:cNvPicPr>
            <a:picLocks noChangeAspect="1"/>
          </p:cNvPicPr>
          <p:nvPr/>
        </p:nvPicPr>
        <p:blipFill>
          <a:blip r:embed="rId4"/>
          <a:stretch>
            <a:fillRect/>
          </a:stretch>
        </p:blipFill>
        <p:spPr>
          <a:xfrm>
            <a:off x="14930836" y="8481935"/>
            <a:ext cx="1816671" cy="1685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D32E4-ACAE-C0F8-4326-C4B83159B50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354A5E3-02CB-157B-6883-92CB2998140C}"/>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C57B547D-99E6-0764-85B7-969B770E404B}"/>
              </a:ext>
            </a:extLst>
          </p:cNvPr>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Finance codes </a:t>
            </a:r>
          </a:p>
        </p:txBody>
      </p:sp>
      <p:pic>
        <p:nvPicPr>
          <p:cNvPr id="15" name="Picture 14" descr="A red shield with white text&#10;&#10;Description automatically generated">
            <a:extLst>
              <a:ext uri="{FF2B5EF4-FFF2-40B4-BE49-F238E27FC236}">
                <a16:creationId xmlns:a16="http://schemas.microsoft.com/office/drawing/2014/main" id="{31292B71-14EB-9FE5-F626-F8895EF9F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D4CE7A2F-291E-6E55-05C4-B152EFD9A2EA}"/>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A331D15C-1F8F-E91C-5D21-8E3D20DAC5E4}"/>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8D1C4C8E-E7F9-0C66-CD1C-E68AF18E8105}"/>
              </a:ext>
            </a:extLst>
          </p:cNvPr>
          <p:cNvSpPr txBox="1"/>
          <p:nvPr/>
        </p:nvSpPr>
        <p:spPr>
          <a:xfrm>
            <a:off x="1776192" y="2139571"/>
            <a:ext cx="15358257" cy="8771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entury Gothic"/>
                <a:ea typeface="Calibri"/>
                <a:cs typeface="Calibri"/>
              </a:rPr>
              <a:t>  </a:t>
            </a:r>
            <a:r>
              <a:rPr lang="en-GB" sz="2400" b="1">
                <a:latin typeface="Century Gothic"/>
                <a:ea typeface="Calibri"/>
                <a:cs typeface="Calibri"/>
              </a:rPr>
              <a:t>Sports club accounts for 2025/26 will be split into the following: </a:t>
            </a:r>
          </a:p>
          <a:p>
            <a:endParaRPr lang="en-GB" sz="2400" b="1">
              <a:latin typeface="Century Gothic"/>
              <a:ea typeface="Calibri"/>
              <a:cs typeface="Calibri"/>
            </a:endParaRPr>
          </a:p>
          <a:p>
            <a:r>
              <a:rPr lang="en-GB" sz="2400" b="1">
                <a:latin typeface="Century Gothic"/>
                <a:ea typeface="Calibri"/>
                <a:cs typeface="Calibri"/>
              </a:rPr>
              <a:t>Income:</a:t>
            </a:r>
          </a:p>
          <a:p>
            <a:pPr marL="342900" indent="-342900">
              <a:buFont typeface="Arial"/>
              <a:buChar char="•"/>
            </a:pPr>
            <a:r>
              <a:rPr lang="en-GB" sz="2400" b="1">
                <a:latin typeface="Century Gothic"/>
                <a:ea typeface="Calibri"/>
                <a:cs typeface="Calibri"/>
              </a:rPr>
              <a:t>Sports Club Memberships (85200) </a:t>
            </a:r>
            <a:r>
              <a:rPr lang="en-GB" sz="2400">
                <a:latin typeface="Century Gothic"/>
                <a:ea typeface="Calibri"/>
                <a:cs typeface="Calibri"/>
              </a:rPr>
              <a:t>- Any membership fees</a:t>
            </a:r>
          </a:p>
          <a:p>
            <a:pPr marL="342900" indent="-342900">
              <a:buFont typeface="Arial"/>
              <a:buChar char="•"/>
            </a:pPr>
            <a:r>
              <a:rPr lang="en-GB" sz="2400" b="1">
                <a:latin typeface="Century Gothic"/>
                <a:ea typeface="Calibri"/>
                <a:cs typeface="Calibri"/>
              </a:rPr>
              <a:t>Session/Match Fees (85300)</a:t>
            </a:r>
            <a:r>
              <a:rPr lang="en-GB" sz="2400">
                <a:latin typeface="Century Gothic"/>
                <a:ea typeface="Calibri"/>
                <a:cs typeface="Calibri"/>
              </a:rPr>
              <a:t> - Any session or match fees outside of membership</a:t>
            </a:r>
          </a:p>
          <a:p>
            <a:pPr marL="342900" indent="-342900">
              <a:buFont typeface="Arial"/>
              <a:buChar char="•"/>
            </a:pPr>
            <a:r>
              <a:rPr lang="en-GB" sz="2400" b="1">
                <a:latin typeface="Century Gothic"/>
                <a:ea typeface="Calibri"/>
                <a:cs typeface="Calibri"/>
              </a:rPr>
              <a:t>General Income (80010) </a:t>
            </a:r>
            <a:r>
              <a:rPr lang="en-GB" sz="2400">
                <a:latin typeface="Century Gothic"/>
                <a:ea typeface="Calibri"/>
                <a:cs typeface="Calibri"/>
              </a:rPr>
              <a:t>- Any NON sport-related Income</a:t>
            </a:r>
          </a:p>
          <a:p>
            <a:pPr marL="342900" indent="-342900">
              <a:buFont typeface="Arial"/>
              <a:buChar char="•"/>
            </a:pPr>
            <a:r>
              <a:rPr lang="en-GB" sz="2400" b="1">
                <a:latin typeface="Century Gothic"/>
                <a:ea typeface="Calibri"/>
                <a:cs typeface="Calibri"/>
              </a:rPr>
              <a:t>Donations (80301) - </a:t>
            </a:r>
            <a:r>
              <a:rPr lang="en-GB" sz="2400">
                <a:latin typeface="Century Gothic"/>
                <a:ea typeface="Calibri"/>
                <a:cs typeface="Calibri"/>
              </a:rPr>
              <a:t>Any Donations (Note: </a:t>
            </a:r>
            <a:r>
              <a:rPr lang="en-GB" sz="2400" u="sng">
                <a:latin typeface="Century Gothic"/>
                <a:ea typeface="Calibri"/>
                <a:cs typeface="Calibri"/>
              </a:rPr>
              <a:t>Sponsorship will go through General Income and be </a:t>
            </a:r>
            <a:r>
              <a:rPr lang="en-GB" sz="2400" u="sng" err="1">
                <a:latin typeface="Century Gothic"/>
                <a:ea typeface="Calibri"/>
                <a:cs typeface="Calibri"/>
              </a:rPr>
              <a:t>VATable</a:t>
            </a:r>
            <a:r>
              <a:rPr lang="en-GB" sz="2400" u="sng">
                <a:latin typeface="Century Gothic"/>
                <a:ea typeface="Calibri"/>
                <a:cs typeface="Calibri"/>
              </a:rPr>
              <a:t>)</a:t>
            </a:r>
          </a:p>
          <a:p>
            <a:pPr marL="342900" indent="-342900">
              <a:buFont typeface="Arial"/>
              <a:buChar char="•"/>
            </a:pPr>
            <a:r>
              <a:rPr lang="en-GB" sz="2400" b="1">
                <a:latin typeface="Century Gothic"/>
                <a:ea typeface="Calibri"/>
                <a:cs typeface="Calibri"/>
              </a:rPr>
              <a:t>Alumni CLICK (80302) </a:t>
            </a:r>
            <a:r>
              <a:rPr lang="en-GB" sz="2400">
                <a:latin typeface="Century Gothic"/>
                <a:ea typeface="Calibri"/>
                <a:cs typeface="Calibri"/>
              </a:rPr>
              <a:t>- Any University CLICK fundraising</a:t>
            </a:r>
          </a:p>
          <a:p>
            <a:endParaRPr lang="en-GB" sz="2400">
              <a:solidFill>
                <a:srgbClr val="000000"/>
              </a:solidFill>
              <a:latin typeface="Century Gothic"/>
              <a:ea typeface="Calibri"/>
              <a:cs typeface="Calibri"/>
            </a:endParaRPr>
          </a:p>
          <a:p>
            <a:r>
              <a:rPr lang="en-GB" sz="2400" b="1">
                <a:solidFill>
                  <a:srgbClr val="000000"/>
                </a:solidFill>
                <a:latin typeface="Century Gothic"/>
                <a:ea typeface="Calibri"/>
                <a:cs typeface="Calibri"/>
              </a:rPr>
              <a:t>Expenses:</a:t>
            </a:r>
          </a:p>
          <a:p>
            <a:pPr marL="342900" indent="-342900">
              <a:buFont typeface="Arial"/>
              <a:buChar char="•"/>
            </a:pPr>
            <a:r>
              <a:rPr lang="en-GB" sz="2400" b="1">
                <a:solidFill>
                  <a:srgbClr val="000000"/>
                </a:solidFill>
                <a:latin typeface="Century Gothic"/>
                <a:ea typeface="Calibri"/>
                <a:cs typeface="Calibri"/>
              </a:rPr>
              <a:t>Direct Sports Expenditure (82222)</a:t>
            </a:r>
            <a:r>
              <a:rPr lang="en-GB" sz="2400">
                <a:solidFill>
                  <a:srgbClr val="000000"/>
                </a:solidFill>
                <a:latin typeface="Century Gothic"/>
                <a:ea typeface="Calibri"/>
                <a:cs typeface="Calibri"/>
              </a:rPr>
              <a:t> - Any Sport-related expenses</a:t>
            </a:r>
          </a:p>
          <a:p>
            <a:pPr marL="342900" indent="-342900">
              <a:buFont typeface="Arial"/>
              <a:buChar char="•"/>
            </a:pPr>
            <a:r>
              <a:rPr lang="en-GB" sz="2400" b="1">
                <a:solidFill>
                  <a:srgbClr val="000000"/>
                </a:solidFill>
                <a:latin typeface="Century Gothic"/>
                <a:ea typeface="Calibri"/>
                <a:cs typeface="Calibri"/>
              </a:rPr>
              <a:t>General Expenditure (86100) </a:t>
            </a:r>
            <a:r>
              <a:rPr lang="en-GB" sz="2400">
                <a:solidFill>
                  <a:srgbClr val="000000"/>
                </a:solidFill>
                <a:latin typeface="Century Gothic"/>
                <a:ea typeface="Calibri"/>
                <a:cs typeface="Calibri"/>
              </a:rPr>
              <a:t>- Any Non Sport-related expenses</a:t>
            </a:r>
          </a:p>
          <a:p>
            <a:pPr marL="342900" indent="-342900">
              <a:buFont typeface="Arial"/>
              <a:buChar char="•"/>
            </a:pPr>
            <a:r>
              <a:rPr lang="en-GB" sz="2400" b="1">
                <a:solidFill>
                  <a:srgbClr val="000000"/>
                </a:solidFill>
                <a:latin typeface="Century Gothic"/>
                <a:ea typeface="Calibri"/>
                <a:cs typeface="Calibri"/>
              </a:rPr>
              <a:t>Irrecoverable VAT (75120) </a:t>
            </a:r>
            <a:r>
              <a:rPr lang="en-GB" sz="2400">
                <a:solidFill>
                  <a:srgbClr val="000000"/>
                </a:solidFill>
                <a:latin typeface="Century Gothic"/>
                <a:ea typeface="Calibri"/>
                <a:cs typeface="Calibri"/>
              </a:rPr>
              <a:t>- Any VAT which is not able to be recovered</a:t>
            </a:r>
          </a:p>
          <a:p>
            <a:pPr marL="342900" indent="-342900">
              <a:buFont typeface="Arial"/>
              <a:buChar char="•"/>
            </a:pPr>
            <a:r>
              <a:rPr lang="en-GB" sz="2400" b="1">
                <a:latin typeface="Century Gothic"/>
                <a:ea typeface="Calibri"/>
                <a:cs typeface="Calibri"/>
              </a:rPr>
              <a:t>BUCS League &amp; Cup Expenditure (85316)</a:t>
            </a:r>
            <a:r>
              <a:rPr lang="en-GB" sz="2400">
                <a:latin typeface="Century Gothic"/>
                <a:ea typeface="Calibri"/>
                <a:cs typeface="Calibri"/>
              </a:rPr>
              <a:t> - Any BUCS costs for league/cup teams</a:t>
            </a:r>
          </a:p>
          <a:p>
            <a:pPr marL="342900" indent="-342900">
              <a:buFont typeface="Arial"/>
              <a:buChar char="•"/>
            </a:pPr>
            <a:r>
              <a:rPr lang="en-GB" sz="2400" b="1">
                <a:latin typeface="Century Gothic"/>
                <a:ea typeface="Calibri"/>
                <a:cs typeface="Calibri"/>
              </a:rPr>
              <a:t>BUCS Individual &amp; Team Championships (85317) </a:t>
            </a:r>
            <a:r>
              <a:rPr lang="en-GB" sz="2400">
                <a:latin typeface="Century Gothic"/>
                <a:ea typeface="Calibri"/>
                <a:cs typeface="Calibri"/>
              </a:rPr>
              <a:t>- Any BUCS Individual/Team Championship costs</a:t>
            </a:r>
          </a:p>
          <a:p>
            <a:pPr marL="342900" indent="-342900">
              <a:buFont typeface="Arial"/>
              <a:buChar char="•"/>
            </a:pPr>
            <a:r>
              <a:rPr lang="en-GB" sz="2400" b="1">
                <a:latin typeface="Century Gothic"/>
                <a:ea typeface="Calibri"/>
                <a:cs typeface="Calibri"/>
              </a:rPr>
              <a:t>BUCS Team Entry Fees (85315) </a:t>
            </a:r>
            <a:r>
              <a:rPr lang="en-GB" sz="2400">
                <a:latin typeface="Century Gothic"/>
                <a:ea typeface="Calibri"/>
                <a:cs typeface="Calibri"/>
              </a:rPr>
              <a:t>- Any BUCS Entry costs</a:t>
            </a:r>
          </a:p>
          <a:p>
            <a:pPr marL="342900" indent="-342900">
              <a:buFont typeface="Arial"/>
              <a:buChar char="•"/>
            </a:pPr>
            <a:endParaRPr lang="en-GB" sz="2000">
              <a:latin typeface="Century Gothic"/>
              <a:ea typeface="Calibri"/>
              <a:cs typeface="Calibri"/>
            </a:endParaRPr>
          </a:p>
          <a:p>
            <a:pPr marL="342900" indent="-342900">
              <a:buFont typeface="Arial"/>
              <a:buChar char="•"/>
            </a:pPr>
            <a:endParaRPr lang="en-GB" sz="2000">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F1C1D296-05E7-8FFA-0800-14CD7DEDF770}"/>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3311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Spending money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7914" y="1899018"/>
            <a:ext cx="13155858" cy="9140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latin typeface="Century Gothic"/>
                <a:ea typeface="Calibri"/>
                <a:cs typeface="Calibri"/>
              </a:rPr>
              <a:t>Ways to pay/purchase:</a:t>
            </a:r>
          </a:p>
          <a:p>
            <a:endParaRPr lang="en-GB" sz="2800" b="1">
              <a:latin typeface="Century Gothic"/>
              <a:ea typeface="Calibri"/>
              <a:cs typeface="Calibri"/>
            </a:endParaRPr>
          </a:p>
          <a:p>
            <a:pPr marL="514350" indent="-514350">
              <a:buAutoNum type="arabicParenR"/>
            </a:pPr>
            <a:r>
              <a:rPr lang="en-GB" sz="2800">
                <a:latin typeface="Century Gothic"/>
                <a:ea typeface="Calibri"/>
                <a:cs typeface="Calibri"/>
              </a:rPr>
              <a:t>Ask for an invoice where possible, most companies will invoice if you email and ask them. Some will ask for a purchase order number (PO). In this instance, please speak to us, and we can provide you with a PO. </a:t>
            </a:r>
            <a:endParaRPr lang="en-GB" sz="2800">
              <a:ea typeface="Calibri"/>
              <a:cs typeface="Calibri"/>
            </a:endParaRP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Speak to the Essex Blades Sports Staff team if it is a large expense and/or an invoice isn’t possible, potential to pay via a department card.</a:t>
            </a:r>
            <a:endParaRPr lang="en-GB" sz="2800">
              <a:latin typeface="Calibri"/>
              <a:ea typeface="Calibri"/>
              <a:cs typeface="Calibri"/>
            </a:endParaRPr>
          </a:p>
          <a:p>
            <a:pPr marL="514350" indent="-514350">
              <a:buAutoNum type="arabicParenR"/>
            </a:pPr>
            <a:endParaRPr lang="en-GB" sz="2800">
              <a:latin typeface="Century Gothic"/>
              <a:ea typeface="Calibri"/>
              <a:cs typeface="Calibri"/>
            </a:endParaRPr>
          </a:p>
          <a:p>
            <a:pPr marL="514350" indent="-514350">
              <a:buAutoNum type="arabicParenR"/>
            </a:pPr>
            <a:r>
              <a:rPr lang="en-GB" sz="2800">
                <a:latin typeface="Century Gothic"/>
                <a:ea typeface="Calibri"/>
                <a:cs typeface="Calibri"/>
              </a:rPr>
              <a:t>Individual members pay for the products and claim back expenses afterwards (if they can afford to do so). We would only recommend this for purchases under £50.  </a:t>
            </a:r>
            <a:endParaRPr lang="en-GB" sz="2800">
              <a:ea typeface="Calibri"/>
              <a:cs typeface="Calibri"/>
            </a:endParaRPr>
          </a:p>
          <a:p>
            <a:endParaRPr lang="en-GB" sz="2800">
              <a:solidFill>
                <a:srgbClr val="FF0000"/>
              </a:solidFill>
              <a:latin typeface="Century Gothic"/>
              <a:ea typeface="Calibri"/>
              <a:cs typeface="Calibri"/>
            </a:endParaRPr>
          </a:p>
          <a:p>
            <a:r>
              <a:rPr lang="en-GB" sz="2800">
                <a:solidFill>
                  <a:srgbClr val="FF0000"/>
                </a:solidFill>
                <a:latin typeface="Century Gothic"/>
                <a:ea typeface="Calibri"/>
                <a:cs typeface="Calibri"/>
              </a:rPr>
              <a:t>Before any purchase, check with the Treasurer that there are sufficient funds to make the purchase, and they agree to what is being purchased.</a:t>
            </a:r>
            <a:endParaRPr lang="en-GB"/>
          </a:p>
          <a:p>
            <a:endParaRPr lang="en-GB" sz="2800">
              <a:solidFill>
                <a:srgbClr val="FF0000"/>
              </a:solidFill>
              <a:latin typeface="Century Gothic"/>
              <a:ea typeface="Calibri"/>
              <a:cs typeface="Calibri"/>
            </a:endParaRPr>
          </a:p>
          <a:p>
            <a:r>
              <a:rPr lang="en-GB" sz="2800" b="1">
                <a:latin typeface="Century Gothic"/>
                <a:ea typeface="Calibri"/>
                <a:cs typeface="Calibri"/>
              </a:rPr>
              <a:t>All purchases should benefit all club members and not just a particular individual!</a:t>
            </a:r>
            <a:endParaRPr lang="en-GB" sz="2800" b="1">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74037A21-2E2A-C2FD-BC96-CD75CECCB13B}"/>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60376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0AE3-3A03-FE00-115F-D3C20D661ED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62B5B3E-C2F8-EEAF-E3E4-474337AF23AB}"/>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EF037CA7-856E-BFFF-8853-3C06293B05E3}"/>
              </a:ext>
            </a:extLst>
          </p:cNvPr>
          <p:cNvSpPr txBox="1"/>
          <p:nvPr/>
        </p:nvSpPr>
        <p:spPr>
          <a:xfrm>
            <a:off x="2257914" y="203835"/>
            <a:ext cx="14058073" cy="1240340"/>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Spending money </a:t>
            </a:r>
            <a:r>
              <a:rPr lang="en-US" sz="3200">
                <a:solidFill>
                  <a:srgbClr val="000000"/>
                </a:solidFill>
                <a:latin typeface="esu v2"/>
              </a:rPr>
              <a:t>(via department card)  </a:t>
            </a:r>
            <a:endParaRPr lang="en-US" sz="7200">
              <a:solidFill>
                <a:srgbClr val="000000"/>
              </a:solidFill>
              <a:latin typeface="esu v2"/>
            </a:endParaRPr>
          </a:p>
        </p:txBody>
      </p:sp>
      <p:pic>
        <p:nvPicPr>
          <p:cNvPr id="15" name="Picture 14" descr="A red shield with white text&#10;&#10;Description automatically generated">
            <a:extLst>
              <a:ext uri="{FF2B5EF4-FFF2-40B4-BE49-F238E27FC236}">
                <a16:creationId xmlns:a16="http://schemas.microsoft.com/office/drawing/2014/main" id="{E2843E65-7F7D-DBF0-12D0-9724126FE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816C1D0E-D610-6DA8-59A9-46592BD9921D}"/>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498EA81A-06C4-38FE-5B9A-34F133B13B9B}"/>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D3DA7BEF-DF31-A37B-F028-B39149496C22}"/>
              </a:ext>
            </a:extLst>
          </p:cNvPr>
          <p:cNvSpPr txBox="1"/>
          <p:nvPr/>
        </p:nvSpPr>
        <p:spPr>
          <a:xfrm>
            <a:off x="2526486" y="1045860"/>
            <a:ext cx="131558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5BFF4DD9-FEDE-E24B-5F21-0FFBCC05B25E}"/>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3" name="TextBox 2">
            <a:extLst>
              <a:ext uri="{FF2B5EF4-FFF2-40B4-BE49-F238E27FC236}">
                <a16:creationId xmlns:a16="http://schemas.microsoft.com/office/drawing/2014/main" id="{FECF9B93-DACE-12FF-3F1C-3C4A8A2E8ADC}"/>
              </a:ext>
            </a:extLst>
          </p:cNvPr>
          <p:cNvSpPr txBox="1"/>
          <p:nvPr/>
        </p:nvSpPr>
        <p:spPr>
          <a:xfrm>
            <a:off x="2257914" y="1731447"/>
            <a:ext cx="131558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5">
            <a:extLst>
              <a:ext uri="{FF2B5EF4-FFF2-40B4-BE49-F238E27FC236}">
                <a16:creationId xmlns:a16="http://schemas.microsoft.com/office/drawing/2014/main" id="{6E941D47-2021-8A7E-CCAB-74734CAE7A99}"/>
              </a:ext>
            </a:extLst>
          </p:cNvPr>
          <p:cNvSpPr txBox="1"/>
          <p:nvPr/>
        </p:nvSpPr>
        <p:spPr>
          <a:xfrm>
            <a:off x="2251782" y="1872124"/>
            <a:ext cx="13155858"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latin typeface="Century Gothic"/>
                <a:ea typeface="Calibri"/>
                <a:cs typeface="Calibri"/>
              </a:rPr>
              <a:t>If you would like the Essex Blades Sports Staff Team to make a purchase on your behalf using the department credit card, we require the following information. </a:t>
            </a:r>
          </a:p>
          <a:p>
            <a:endParaRPr lang="en-GB" sz="3600">
              <a:latin typeface="Century Gothic"/>
              <a:ea typeface="Calibri"/>
              <a:cs typeface="Calibri"/>
            </a:endParaRPr>
          </a:p>
          <a:p>
            <a:pPr marL="457200" indent="-457200">
              <a:buFont typeface="Arial" panose="020B0604020202020204" pitchFamily="34" charset="0"/>
              <a:buChar char="•"/>
            </a:pPr>
            <a:r>
              <a:rPr lang="en-GB" sz="3600">
                <a:latin typeface="Century Gothic"/>
                <a:ea typeface="Calibri"/>
                <a:cs typeface="Calibri"/>
              </a:rPr>
              <a:t>Hyperlink to the item/s </a:t>
            </a:r>
          </a:p>
          <a:p>
            <a:pPr marL="457200" indent="-457200">
              <a:buFont typeface="Arial" panose="020B0604020202020204" pitchFamily="34" charset="0"/>
              <a:buChar char="•"/>
            </a:pPr>
            <a:r>
              <a:rPr lang="en-GB" sz="3600">
                <a:latin typeface="Century Gothic"/>
                <a:ea typeface="Calibri"/>
                <a:cs typeface="Calibri"/>
              </a:rPr>
              <a:t>Size information </a:t>
            </a:r>
          </a:p>
          <a:p>
            <a:pPr marL="457200" indent="-457200">
              <a:buFont typeface="Arial" panose="020B0604020202020204" pitchFamily="34" charset="0"/>
              <a:buChar char="•"/>
            </a:pPr>
            <a:r>
              <a:rPr lang="en-GB" sz="3600">
                <a:latin typeface="Century Gothic"/>
                <a:ea typeface="Calibri"/>
                <a:cs typeface="Calibri"/>
              </a:rPr>
              <a:t>Colour </a:t>
            </a:r>
          </a:p>
          <a:p>
            <a:pPr marL="457200" indent="-457200">
              <a:buFont typeface="Arial" panose="020B0604020202020204" pitchFamily="34" charset="0"/>
              <a:buChar char="•"/>
            </a:pPr>
            <a:r>
              <a:rPr lang="en-GB" sz="3600">
                <a:latin typeface="Century Gothic"/>
                <a:ea typeface="Calibri"/>
                <a:cs typeface="Calibri"/>
              </a:rPr>
              <a:t>Quantity </a:t>
            </a:r>
          </a:p>
          <a:p>
            <a:pPr marL="457200" indent="-457200">
              <a:buFont typeface="Arial" panose="020B0604020202020204" pitchFamily="34" charset="0"/>
              <a:buChar char="•"/>
            </a:pPr>
            <a:r>
              <a:rPr lang="en-GB" sz="3600">
                <a:latin typeface="Century Gothic"/>
                <a:ea typeface="Calibri"/>
                <a:cs typeface="Calibri"/>
              </a:rPr>
              <a:t>Any other relevant information </a:t>
            </a: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Tree>
    <p:extLst>
      <p:ext uri="{BB962C8B-B14F-4D97-AF65-F5344CB8AC3E}">
        <p14:creationId xmlns:p14="http://schemas.microsoft.com/office/powerpoint/2010/main" val="1687215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1848692"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Ordering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8" name="TextBox 3">
            <a:extLst>
              <a:ext uri="{FF2B5EF4-FFF2-40B4-BE49-F238E27FC236}">
                <a16:creationId xmlns:a16="http://schemas.microsoft.com/office/drawing/2014/main" id="{5BF4095D-9E3B-7A52-B561-097250EF1217}"/>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3" name="TextBox 2">
            <a:extLst>
              <a:ext uri="{FF2B5EF4-FFF2-40B4-BE49-F238E27FC236}">
                <a16:creationId xmlns:a16="http://schemas.microsoft.com/office/drawing/2014/main" id="{78B56981-0E81-9E74-4186-D9018542F287}"/>
              </a:ext>
            </a:extLst>
          </p:cNvPr>
          <p:cNvSpPr txBox="1"/>
          <p:nvPr/>
        </p:nvSpPr>
        <p:spPr>
          <a:xfrm>
            <a:off x="1848555" y="1481667"/>
            <a:ext cx="14887222"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3200" b="1">
                <a:latin typeface="Century Gothic"/>
                <a:ea typeface="+mn-lt"/>
                <a:cs typeface="+mn-lt"/>
              </a:rPr>
              <a:t>Personalised items</a:t>
            </a:r>
            <a:r>
              <a:rPr lang="en-GB" sz="3200">
                <a:latin typeface="Century Gothic"/>
                <a:ea typeface="+mn-lt"/>
                <a:cs typeface="+mn-lt"/>
              </a:rPr>
              <a:t> (e.g. hoodies, shirts with names) must be paid for </a:t>
            </a:r>
            <a:r>
              <a:rPr lang="en-GB" sz="3200" b="1">
                <a:latin typeface="Century Gothic"/>
                <a:ea typeface="+mn-lt"/>
                <a:cs typeface="+mn-lt"/>
              </a:rPr>
              <a:t>personally</a:t>
            </a:r>
            <a:r>
              <a:rPr lang="en-GB" sz="3200">
                <a:latin typeface="Century Gothic"/>
                <a:ea typeface="+mn-lt"/>
                <a:cs typeface="+mn-lt"/>
              </a:rPr>
              <a:t> into the club account with a clear reference.</a:t>
            </a:r>
            <a:endParaRPr lang="en-US" sz="3200">
              <a:latin typeface="Century Gothic"/>
              <a:ea typeface="+mn-lt"/>
              <a:cs typeface="+mn-lt"/>
            </a:endParaRPr>
          </a:p>
          <a:p>
            <a:endParaRPr lang="en-GB" sz="3200">
              <a:latin typeface="Century Gothic"/>
              <a:ea typeface="+mn-lt"/>
              <a:cs typeface="+mn-lt"/>
            </a:endParaRPr>
          </a:p>
          <a:p>
            <a:pPr>
              <a:buFont typeface="Arial"/>
              <a:buChar char="•"/>
            </a:pPr>
            <a:r>
              <a:rPr lang="en-GB" sz="3200">
                <a:latin typeface="Century Gothic"/>
                <a:ea typeface="+mn-lt"/>
                <a:cs typeface="+mn-lt"/>
              </a:rPr>
              <a:t>Tickets can be set up on your club webpage for easier payment.</a:t>
            </a:r>
          </a:p>
          <a:p>
            <a:endParaRPr lang="en-GB" sz="3200">
              <a:latin typeface="Century Gothic"/>
              <a:ea typeface="+mn-lt"/>
              <a:cs typeface="+mn-lt"/>
            </a:endParaRPr>
          </a:p>
          <a:p>
            <a:pPr>
              <a:buFont typeface="Arial"/>
              <a:buChar char="•"/>
            </a:pPr>
            <a:r>
              <a:rPr lang="en-GB" sz="3200">
                <a:latin typeface="Century Gothic"/>
                <a:ea typeface="+mn-lt"/>
                <a:cs typeface="+mn-lt"/>
              </a:rPr>
              <a:t>Clubs with strong finances may fund </a:t>
            </a:r>
            <a:r>
              <a:rPr lang="en-GB" sz="3200" b="1">
                <a:latin typeface="Century Gothic"/>
                <a:ea typeface="+mn-lt"/>
                <a:cs typeface="+mn-lt"/>
              </a:rPr>
              <a:t>up to 50%</a:t>
            </a:r>
            <a:r>
              <a:rPr lang="en-GB" sz="3200">
                <a:latin typeface="Century Gothic"/>
                <a:ea typeface="+mn-lt"/>
                <a:cs typeface="+mn-lt"/>
              </a:rPr>
              <a:t> of committee kit.</a:t>
            </a:r>
          </a:p>
          <a:p>
            <a:pPr>
              <a:buFont typeface="Arial"/>
              <a:buChar char="•"/>
            </a:pPr>
            <a:endParaRPr lang="en-GB" sz="3200">
              <a:latin typeface="Century Gothic"/>
              <a:ea typeface="+mn-lt"/>
              <a:cs typeface="+mn-lt"/>
            </a:endParaRPr>
          </a:p>
          <a:p>
            <a:pPr>
              <a:buFont typeface="Arial"/>
              <a:buChar char="•"/>
            </a:pPr>
            <a:r>
              <a:rPr lang="en-GB" sz="3200" b="1">
                <a:latin typeface="Century Gothic"/>
                <a:ea typeface="+mn-lt"/>
                <a:cs typeface="+mn-lt"/>
              </a:rPr>
              <a:t>Surridge orders:</a:t>
            </a:r>
            <a:endParaRPr lang="en-GB" sz="3200">
              <a:latin typeface="Century Gothic"/>
            </a:endParaRPr>
          </a:p>
          <a:p>
            <a:pPr lvl="1">
              <a:buFont typeface="Arial"/>
              <a:buChar char="•"/>
            </a:pPr>
            <a:r>
              <a:rPr lang="en-GB" sz="3200">
                <a:latin typeface="Century Gothic"/>
                <a:ea typeface="+mn-lt"/>
                <a:cs typeface="+mn-lt"/>
              </a:rPr>
              <a:t>Invoices charged to your club account.</a:t>
            </a:r>
          </a:p>
          <a:p>
            <a:pPr lvl="1">
              <a:buFont typeface="Arial"/>
              <a:buChar char="•"/>
            </a:pPr>
            <a:r>
              <a:rPr lang="en-GB" sz="3200">
                <a:latin typeface="Century Gothic"/>
                <a:ea typeface="+mn-lt"/>
                <a:cs typeface="+mn-lt"/>
              </a:rPr>
              <a:t>Order online or email </a:t>
            </a:r>
            <a:r>
              <a:rPr lang="en-GB" sz="3200" b="1">
                <a:latin typeface="Century Gothic"/>
                <a:ea typeface="+mn-lt"/>
                <a:cs typeface="+mn-lt"/>
                <a:hlinkClick r:id="rId6"/>
              </a:rPr>
              <a:t>jimmy@sdlgroupltd.com</a:t>
            </a:r>
            <a:r>
              <a:rPr lang="en-GB" sz="3200">
                <a:latin typeface="Century Gothic"/>
                <a:ea typeface="+mn-lt"/>
                <a:cs typeface="+mn-lt"/>
              </a:rPr>
              <a:t> (cc </a:t>
            </a:r>
            <a:r>
              <a:rPr lang="en-GB" sz="3200" b="1">
                <a:latin typeface="Century Gothic"/>
                <a:ea typeface="+mn-lt"/>
                <a:cs typeface="+mn-lt"/>
                <a:hlinkClick r:id="rId7"/>
              </a:rPr>
              <a:t>blades@essex.ac.uk</a:t>
            </a:r>
            <a:r>
              <a:rPr lang="en-GB" sz="3200">
                <a:latin typeface="Century Gothic"/>
                <a:ea typeface="+mn-lt"/>
                <a:cs typeface="+mn-lt"/>
              </a:rPr>
              <a:t>).</a:t>
            </a:r>
          </a:p>
          <a:p>
            <a:pPr lvl="1">
              <a:buFont typeface="Arial"/>
              <a:buChar char="•"/>
            </a:pPr>
            <a:endParaRPr lang="en-GB" sz="3200">
              <a:latin typeface="Century Gothic"/>
              <a:ea typeface="+mn-lt"/>
              <a:cs typeface="+mn-lt"/>
            </a:endParaRPr>
          </a:p>
          <a:p>
            <a:pPr>
              <a:buFont typeface="Arial"/>
              <a:buChar char="•"/>
            </a:pPr>
            <a:r>
              <a:rPr lang="en-GB" sz="3200" b="1">
                <a:latin typeface="Century Gothic"/>
                <a:ea typeface="+mn-lt"/>
                <a:cs typeface="+mn-lt"/>
              </a:rPr>
              <a:t>New equipment requests</a:t>
            </a:r>
            <a:r>
              <a:rPr lang="en-GB" sz="3200">
                <a:latin typeface="Century Gothic"/>
                <a:ea typeface="+mn-lt"/>
                <a:cs typeface="+mn-lt"/>
              </a:rPr>
              <a:t> (e.g. gloves, sticks) must be emailed to </a:t>
            </a:r>
            <a:r>
              <a:rPr lang="en-GB" sz="3200" b="1">
                <a:latin typeface="Century Gothic"/>
                <a:ea typeface="+mn-lt"/>
                <a:cs typeface="+mn-lt"/>
                <a:hlinkClick r:id="rId7"/>
              </a:rPr>
              <a:t>blades@essex.ac.uk</a:t>
            </a:r>
            <a:r>
              <a:rPr lang="en-GB" sz="3200">
                <a:latin typeface="Century Gothic"/>
                <a:ea typeface="+mn-lt"/>
                <a:cs typeface="+mn-lt"/>
              </a:rPr>
              <a:t> and approved by your </a:t>
            </a:r>
            <a:r>
              <a:rPr lang="en-GB" sz="3200" b="1">
                <a:latin typeface="Century Gothic"/>
                <a:ea typeface="+mn-lt"/>
                <a:cs typeface="+mn-lt"/>
              </a:rPr>
              <a:t>Treasurer</a:t>
            </a:r>
            <a:r>
              <a:rPr lang="en-GB" sz="3200">
                <a:latin typeface="Century Gothic"/>
                <a:ea typeface="+mn-lt"/>
                <a:cs typeface="+mn-lt"/>
              </a:rPr>
              <a:t> before purchase.</a:t>
            </a:r>
          </a:p>
          <a:p>
            <a:pPr>
              <a:buFont typeface="Arial"/>
              <a:buChar char="•"/>
            </a:pPr>
            <a:endParaRPr lang="en-GB" sz="2800">
              <a:latin typeface="Century Gothic"/>
              <a:ea typeface="+mn-lt"/>
              <a:cs typeface="+mn-lt"/>
            </a:endParaRPr>
          </a:p>
          <a:p>
            <a:pPr marL="457200" indent="-457200">
              <a:buFont typeface="Arial"/>
              <a:buChar char="•"/>
            </a:pPr>
            <a:endParaRPr lang="en-GB" sz="2800">
              <a:latin typeface="Century Gothic"/>
            </a:endParaRPr>
          </a:p>
          <a:p>
            <a:endParaRPr lang="en-GB" sz="2800" b="1">
              <a:latin typeface="Century Gothic"/>
            </a:endParaRPr>
          </a:p>
          <a:p>
            <a:endParaRPr lang="en-GB" sz="2800" b="1">
              <a:latin typeface="Century Gothic"/>
            </a:endParaRPr>
          </a:p>
        </p:txBody>
      </p:sp>
    </p:spTree>
    <p:extLst>
      <p:ext uri="{BB962C8B-B14F-4D97-AF65-F5344CB8AC3E}">
        <p14:creationId xmlns:p14="http://schemas.microsoft.com/office/powerpoint/2010/main" val="57525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Value ADDED TAX (VAT)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65229" y="2139571"/>
            <a:ext cx="14312305"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entury Gothic"/>
                <a:ea typeface="Calibri"/>
                <a:cs typeface="Calibri"/>
              </a:rPr>
              <a:t>UK Value Added Tax (VAT) is currently 20% and added to most purchases, and deducted on general income.  Sports Clubs will be treated as Exempt on any products that are directly related to sport (E.g. sports equipment, match officials, sports travel etc.)</a:t>
            </a:r>
          </a:p>
          <a:p>
            <a:endParaRPr lang="en-GB" sz="2400" b="1">
              <a:latin typeface="Century Gothic"/>
              <a:ea typeface="Calibri"/>
              <a:cs typeface="Calibri"/>
            </a:endParaRPr>
          </a:p>
          <a:p>
            <a:r>
              <a:rPr lang="en-GB" sz="2400">
                <a:latin typeface="Century Gothic"/>
                <a:ea typeface="Calibri"/>
                <a:cs typeface="Calibri"/>
              </a:rPr>
              <a:t>Note: Anything not directly related to sport (E.g. socials, tours, general hoodies etc.) WILL be charged VAT and therefore you will need to account for this when collecting income or paying expenses.</a:t>
            </a:r>
          </a:p>
          <a:p>
            <a:pPr marL="342900" indent="-342900">
              <a:buFont typeface="Arial"/>
              <a:buChar char="•"/>
            </a:pPr>
            <a:endParaRPr lang="en-GB" sz="2400">
              <a:latin typeface="Century Gothic"/>
              <a:ea typeface="Calibri"/>
              <a:cs typeface="Calibri"/>
            </a:endParaRPr>
          </a:p>
          <a:p>
            <a:r>
              <a:rPr lang="en-GB" sz="2400" b="1">
                <a:latin typeface="Century Gothic"/>
                <a:ea typeface="Calibri"/>
                <a:cs typeface="Calibri"/>
              </a:rPr>
              <a:t>You can claim back any VAT you paid when you buy goods, but only if you ask for a VAT receipt when you pay. This may show the VAT registration number and a breakdown of the VAT. (Please note that not all companies are VAT registered). </a:t>
            </a:r>
          </a:p>
          <a:p>
            <a:endParaRPr lang="en-GB" sz="2000" b="1">
              <a:latin typeface="Century Gothic"/>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76420B48-FAA8-C643-48B1-D7251171703C}"/>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72523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3" name="TextBox 3"/>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VAT RECEIPT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BF96CF62-D055-8C90-AF8D-B1CFCCE6C92D}"/>
              </a:ext>
            </a:extLst>
          </p:cNvPr>
          <p:cNvSpPr txBox="1"/>
          <p:nvPr/>
        </p:nvSpPr>
        <p:spPr>
          <a:xfrm>
            <a:off x="2651760" y="1722120"/>
            <a:ext cx="6226492"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ea typeface="Calibri"/>
              <a:cs typeface="Calibri"/>
            </a:endParaRPr>
          </a:p>
          <a:p>
            <a:r>
              <a:rPr lang="en-GB" sz="2800">
                <a:latin typeface="Century Gothic"/>
                <a:ea typeface="Calibri"/>
                <a:cs typeface="Calibri"/>
              </a:rPr>
              <a:t>The receipt needs to show the </a:t>
            </a:r>
            <a:endParaRPr lang="en-US" sz="2800">
              <a:latin typeface="Century Gothic"/>
              <a:ea typeface="Calibri"/>
              <a:cs typeface="Calibri"/>
            </a:endParaRPr>
          </a:p>
          <a:p>
            <a:r>
              <a:rPr lang="en-GB" sz="2800">
                <a:latin typeface="Century Gothic"/>
                <a:ea typeface="Calibri"/>
                <a:cs typeface="Calibri"/>
              </a:rPr>
              <a:t>VAT registration number and a </a:t>
            </a:r>
            <a:endParaRPr lang="en-US" sz="2800">
              <a:latin typeface="Century Gothic"/>
              <a:ea typeface="Calibri"/>
              <a:cs typeface="Calibri"/>
            </a:endParaRPr>
          </a:p>
          <a:p>
            <a:r>
              <a:rPr lang="en-GB" sz="2800">
                <a:latin typeface="Century Gothic"/>
                <a:ea typeface="Calibri"/>
                <a:cs typeface="Calibri"/>
              </a:rPr>
              <a:t>breakdown of VAT.</a:t>
            </a:r>
            <a:endParaRPr lang="en-GB" sz="2800">
              <a:ea typeface="Calibri"/>
              <a:cs typeface="Calibri"/>
            </a:endParaRPr>
          </a:p>
          <a:p>
            <a:endParaRPr lang="en-GB" sz="2800">
              <a:latin typeface="Century Gothic"/>
              <a:ea typeface="Calibri"/>
              <a:cs typeface="Calibri"/>
            </a:endParaRPr>
          </a:p>
          <a:p>
            <a:r>
              <a:rPr lang="en-GB" sz="2800">
                <a:latin typeface="Century Gothic"/>
                <a:ea typeface="Calibri"/>
                <a:cs typeface="Calibri"/>
              </a:rPr>
              <a:t>VAT receipt clearly needs to show what the VAT was for us to reclaim the costs.</a:t>
            </a:r>
          </a:p>
          <a:p>
            <a:endParaRPr lang="en-GB" sz="2800">
              <a:latin typeface="Century Gothic"/>
              <a:ea typeface="Calibri"/>
              <a:cs typeface="Calibri"/>
            </a:endParaRPr>
          </a:p>
          <a:p>
            <a:r>
              <a:rPr lang="en-GB" sz="2800">
                <a:latin typeface="Century Gothic"/>
                <a:ea typeface="Calibri"/>
                <a:cs typeface="Calibri"/>
              </a:rPr>
              <a:t>Note: For general expenses, non-sport expenses VAT can be reclaimed. </a:t>
            </a:r>
          </a:p>
          <a:p>
            <a:endParaRPr lang="en-GB" sz="2800">
              <a:latin typeface="Century Gothic"/>
              <a:ea typeface="Calibri"/>
              <a:cs typeface="Calibri"/>
            </a:endParaRPr>
          </a:p>
          <a:p>
            <a:endParaRPr lang="en-GB">
              <a:latin typeface="Century Gothic"/>
              <a:ea typeface="Calibri"/>
              <a:cs typeface="Calibri"/>
            </a:endParaRPr>
          </a:p>
          <a:p>
            <a:endParaRPr lang="en-GB">
              <a:latin typeface="Century Gothic"/>
              <a:ea typeface="Calibri"/>
              <a:cs typeface="Calibri"/>
            </a:endParaRPr>
          </a:p>
          <a:p>
            <a:endParaRPr lang="en-GB">
              <a:latin typeface="Calibri"/>
              <a:ea typeface="Calibri"/>
              <a:cs typeface="Calibri"/>
            </a:endParaRPr>
          </a:p>
        </p:txBody>
      </p:sp>
      <p:pic>
        <p:nvPicPr>
          <p:cNvPr id="9" name="Picture 8" descr="Updates to VAT Receipts - Kobas">
            <a:extLst>
              <a:ext uri="{FF2B5EF4-FFF2-40B4-BE49-F238E27FC236}">
                <a16:creationId xmlns:a16="http://schemas.microsoft.com/office/drawing/2014/main" id="{45336F42-7A5C-1545-5A9A-AD23D382F372}"/>
              </a:ext>
            </a:extLst>
          </p:cNvPr>
          <p:cNvPicPr>
            <a:picLocks noChangeAspect="1"/>
          </p:cNvPicPr>
          <p:nvPr/>
        </p:nvPicPr>
        <p:blipFill>
          <a:blip r:embed="rId6"/>
          <a:srcRect t="29377" r="359" b="-148"/>
          <a:stretch/>
        </p:blipFill>
        <p:spPr>
          <a:xfrm>
            <a:off x="11058151" y="1071563"/>
            <a:ext cx="5613024" cy="8125419"/>
          </a:xfrm>
          <a:prstGeom prst="rect">
            <a:avLst/>
          </a:prstGeom>
        </p:spPr>
      </p:pic>
    </p:spTree>
    <p:extLst>
      <p:ext uri="{BB962C8B-B14F-4D97-AF65-F5344CB8AC3E}">
        <p14:creationId xmlns:p14="http://schemas.microsoft.com/office/powerpoint/2010/main" val="189029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0BF9-DAEF-878F-4AE4-89071A94DDD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AF23EEB-5853-8AE6-6887-1F38DDB5088E}"/>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05568568-034B-840F-A760-8047A577EFD8}"/>
              </a:ext>
            </a:extLst>
          </p:cNvPr>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How to calculate VAT </a:t>
            </a:r>
          </a:p>
        </p:txBody>
      </p:sp>
      <p:pic>
        <p:nvPicPr>
          <p:cNvPr id="15" name="Picture 14" descr="A red shield with white text&#10;&#10;Description automatically generated">
            <a:extLst>
              <a:ext uri="{FF2B5EF4-FFF2-40B4-BE49-F238E27FC236}">
                <a16:creationId xmlns:a16="http://schemas.microsoft.com/office/drawing/2014/main" id="{772F5D38-CB71-12A9-D0D3-A737DBFB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7CCF0DF1-90AA-29CA-5BA0-68A4A3CE8F39}"/>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9063D638-ABC0-3EF0-217C-450BFEA6C830}"/>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C42395F-14F4-7041-6D04-0C459556DAC9}"/>
              </a:ext>
            </a:extLst>
          </p:cNvPr>
          <p:cNvSpPr txBox="1"/>
          <p:nvPr/>
        </p:nvSpPr>
        <p:spPr>
          <a:xfrm>
            <a:off x="2265229" y="2139571"/>
            <a:ext cx="1431230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600">
              <a:latin typeface="Century Gothic"/>
              <a:ea typeface="Calibri"/>
              <a:cs typeface="Calibri"/>
            </a:endParaRPr>
          </a:p>
          <a:p>
            <a:pPr marL="285750" indent="-285750">
              <a:buFont typeface="Arial"/>
              <a:buChar char="•"/>
            </a:pPr>
            <a:r>
              <a:rPr lang="en-GB" sz="3600">
                <a:latin typeface="Century Gothic"/>
                <a:ea typeface="+mn-lt"/>
                <a:cs typeface="+mn-lt"/>
              </a:rPr>
              <a:t>Always factor in VAT when budgeting, or you risk a loss.</a:t>
            </a: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b="1">
                <a:latin typeface="Century Gothic"/>
                <a:ea typeface="+mn-lt"/>
                <a:cs typeface="+mn-lt"/>
              </a:rPr>
              <a:t>To calculate VAT deducted:</a:t>
            </a:r>
            <a:r>
              <a:rPr lang="en-GB" sz="3600">
                <a:latin typeface="Century Gothic"/>
                <a:ea typeface="+mn-lt"/>
                <a:cs typeface="+mn-lt"/>
              </a:rPr>
              <a:t> divide the ticket price by </a:t>
            </a:r>
            <a:r>
              <a:rPr lang="en-GB" sz="3600" b="1">
                <a:latin typeface="Century Gothic"/>
                <a:ea typeface="+mn-lt"/>
                <a:cs typeface="+mn-lt"/>
              </a:rPr>
              <a:t>1.2</a:t>
            </a:r>
            <a:r>
              <a:rPr lang="en-GB" sz="3600">
                <a:latin typeface="Century Gothic"/>
                <a:ea typeface="+mn-lt"/>
                <a:cs typeface="+mn-lt"/>
              </a:rPr>
              <a:t>.</a:t>
            </a:r>
            <a:endParaRPr lang="en-GB" sz="3600">
              <a:latin typeface="Century Gothic"/>
            </a:endParaRPr>
          </a:p>
          <a:p>
            <a:pPr marL="742950" lvl="1" indent="-285750">
              <a:buFont typeface="Arial"/>
              <a:buChar char="•"/>
            </a:pPr>
            <a:r>
              <a:rPr lang="en-GB" sz="3600">
                <a:latin typeface="Century Gothic"/>
                <a:ea typeface="+mn-lt"/>
                <a:cs typeface="+mn-lt"/>
              </a:rPr>
              <a:t>Example: £30 ticket → £30 ÷ 1.2 = </a:t>
            </a:r>
            <a:r>
              <a:rPr lang="en-GB" sz="3600" b="1">
                <a:latin typeface="Century Gothic"/>
                <a:ea typeface="+mn-lt"/>
                <a:cs typeface="+mn-lt"/>
              </a:rPr>
              <a:t>£25</a:t>
            </a:r>
            <a:r>
              <a:rPr lang="en-GB" sz="3600">
                <a:latin typeface="Century Gothic"/>
                <a:ea typeface="+mn-lt"/>
                <a:cs typeface="+mn-lt"/>
              </a:rPr>
              <a:t> received in the club account.</a:t>
            </a:r>
            <a:endParaRPr lang="en-GB" sz="3600">
              <a:latin typeface="Century Gothic"/>
            </a:endParaRPr>
          </a:p>
          <a:p>
            <a:pPr marL="742950" lvl="1" indent="-285750">
              <a:buFont typeface="Arial"/>
              <a:buChar char="•"/>
            </a:pPr>
            <a:endParaRPr lang="en-GB" sz="3600">
              <a:latin typeface="Century Gothic"/>
              <a:ea typeface="+mn-lt"/>
              <a:cs typeface="+mn-lt"/>
            </a:endParaRPr>
          </a:p>
          <a:p>
            <a:pPr marL="285750" indent="-285750">
              <a:buFont typeface="Arial"/>
              <a:buChar char="•"/>
            </a:pPr>
            <a:r>
              <a:rPr lang="en-GB" sz="3600" b="1">
                <a:latin typeface="Century Gothic"/>
                <a:ea typeface="+mn-lt"/>
                <a:cs typeface="+mn-lt"/>
              </a:rPr>
              <a:t>To set the correct price (including VAT):</a:t>
            </a:r>
            <a:r>
              <a:rPr lang="en-GB" sz="3600">
                <a:latin typeface="Century Gothic"/>
                <a:ea typeface="+mn-lt"/>
                <a:cs typeface="+mn-lt"/>
              </a:rPr>
              <a:t> multiply your target income by </a:t>
            </a:r>
            <a:r>
              <a:rPr lang="en-GB" sz="3600" b="1">
                <a:latin typeface="Century Gothic"/>
                <a:ea typeface="+mn-lt"/>
                <a:cs typeface="+mn-lt"/>
              </a:rPr>
              <a:t>1.2</a:t>
            </a:r>
            <a:r>
              <a:rPr lang="en-GB" sz="3600">
                <a:latin typeface="Century Gothic"/>
                <a:ea typeface="+mn-lt"/>
                <a:cs typeface="+mn-lt"/>
              </a:rPr>
              <a:t>.</a:t>
            </a:r>
          </a:p>
          <a:p>
            <a:pPr marL="742950" lvl="1" indent="-285750">
              <a:buFont typeface="Arial"/>
              <a:buChar char="•"/>
            </a:pPr>
            <a:r>
              <a:rPr lang="en-GB" sz="3600">
                <a:latin typeface="Century Gothic"/>
                <a:ea typeface="+mn-lt"/>
                <a:cs typeface="+mn-lt"/>
              </a:rPr>
              <a:t>Example: Need £30 → £30 × 1.2 = </a:t>
            </a:r>
            <a:r>
              <a:rPr lang="en-GB" sz="3600" b="1">
                <a:latin typeface="Century Gothic"/>
                <a:ea typeface="+mn-lt"/>
                <a:cs typeface="+mn-lt"/>
              </a:rPr>
              <a:t>£36</a:t>
            </a:r>
            <a:r>
              <a:rPr lang="en-GB" sz="3600">
                <a:latin typeface="Century Gothic"/>
                <a:ea typeface="+mn-lt"/>
                <a:cs typeface="+mn-lt"/>
              </a:rPr>
              <a:t> ticket price.</a:t>
            </a:r>
          </a:p>
          <a:p>
            <a:endParaRPr lang="en-GB" sz="2800">
              <a:latin typeface="Century Gothic"/>
              <a:ea typeface="Calibri"/>
              <a:cs typeface="Calibri"/>
            </a:endParaRPr>
          </a:p>
          <a:p>
            <a:endParaRPr lang="en-GB">
              <a:ea typeface="Calibri"/>
              <a:cs typeface="Calibri"/>
            </a:endParaRPr>
          </a:p>
          <a:p>
            <a:endParaRPr lang="en-GB">
              <a:ea typeface="Calibri"/>
              <a:cs typeface="Calibri"/>
            </a:endParaRPr>
          </a:p>
        </p:txBody>
      </p:sp>
      <p:sp>
        <p:nvSpPr>
          <p:cNvPr id="8" name="TextBox 3">
            <a:extLst>
              <a:ext uri="{FF2B5EF4-FFF2-40B4-BE49-F238E27FC236}">
                <a16:creationId xmlns:a16="http://schemas.microsoft.com/office/drawing/2014/main" id="{B8552637-7070-A387-8D91-48A1DF542CCD}"/>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24/25</a:t>
            </a:r>
          </a:p>
        </p:txBody>
      </p:sp>
    </p:spTree>
    <p:extLst>
      <p:ext uri="{BB962C8B-B14F-4D97-AF65-F5344CB8AC3E}">
        <p14:creationId xmlns:p14="http://schemas.microsoft.com/office/powerpoint/2010/main" val="123941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2003466" y="2337461"/>
            <a:ext cx="15695175" cy="7945958"/>
          </a:xfrm>
          <a:prstGeom prst="rect">
            <a:avLst/>
          </a:prstGeom>
        </p:spPr>
        <p:txBody>
          <a:bodyPr wrap="square" lIns="0" tIns="0" rIns="0" bIns="0" rtlCol="0" anchor="t">
            <a:spAutoFit/>
          </a:bodyPr>
          <a:lstStyle/>
          <a:p>
            <a:pPr marL="457200"/>
            <a:endParaRPr lang="en-US">
              <a:ea typeface="Calibri"/>
              <a:cs typeface="Calibri"/>
            </a:endParaRPr>
          </a:p>
          <a:p>
            <a:pPr>
              <a:buFont typeface="Arial"/>
              <a:buChar char="•"/>
            </a:pPr>
            <a:r>
              <a:rPr lang="en-US" sz="3200">
                <a:latin typeface="Century Gothic"/>
                <a:ea typeface="+mn-lt"/>
                <a:cs typeface="+mn-lt"/>
              </a:rPr>
              <a:t>All expenses must go through the </a:t>
            </a:r>
            <a:r>
              <a:rPr lang="en-US" sz="3200" b="1" err="1">
                <a:latin typeface="Century Gothic"/>
                <a:ea typeface="+mn-lt"/>
                <a:cs typeface="+mn-lt"/>
              </a:rPr>
              <a:t>ExpenseIn</a:t>
            </a:r>
            <a:r>
              <a:rPr lang="en-US" sz="3200">
                <a:latin typeface="Century Gothic"/>
                <a:ea typeface="+mn-lt"/>
                <a:cs typeface="+mn-lt"/>
              </a:rPr>
              <a:t> system.</a:t>
            </a:r>
          </a:p>
          <a:p>
            <a:pPr>
              <a:buFont typeface="Arial"/>
              <a:buChar char="•"/>
            </a:pPr>
            <a:r>
              <a:rPr lang="en-US" sz="3200">
                <a:latin typeface="Century Gothic"/>
              </a:rPr>
              <a:t>Account Types</a:t>
            </a:r>
            <a:endParaRPr lang="en-US" sz="3200">
              <a:latin typeface="Century Gothic"/>
              <a:ea typeface="Calibri"/>
              <a:cs typeface="Calibri"/>
            </a:endParaRPr>
          </a:p>
          <a:p>
            <a:pPr>
              <a:buFont typeface="Arial"/>
              <a:buChar char="•"/>
            </a:pPr>
            <a:r>
              <a:rPr lang="en-US" sz="3200" b="1">
                <a:latin typeface="Century Gothic"/>
                <a:ea typeface="+mn-lt"/>
                <a:cs typeface="+mn-lt"/>
              </a:rPr>
              <a:t>Submitting Account</a:t>
            </a:r>
            <a:r>
              <a:rPr lang="en-US" sz="3200">
                <a:latin typeface="Century Gothic"/>
                <a:ea typeface="+mn-lt"/>
                <a:cs typeface="+mn-lt"/>
              </a:rPr>
              <a:t> – for making claims.</a:t>
            </a:r>
            <a:endParaRPr lang="en-US" sz="3200">
              <a:latin typeface="Century Gothic"/>
            </a:endParaRPr>
          </a:p>
          <a:p>
            <a:pPr>
              <a:buFont typeface="Arial"/>
              <a:buChar char="•"/>
            </a:pPr>
            <a:r>
              <a:rPr lang="en-US" sz="3200" b="1">
                <a:latin typeface="Century Gothic"/>
                <a:ea typeface="+mn-lt"/>
                <a:cs typeface="+mn-lt"/>
              </a:rPr>
              <a:t>Approval Account</a:t>
            </a:r>
            <a:r>
              <a:rPr lang="en-US" sz="3200">
                <a:latin typeface="Century Gothic"/>
                <a:ea typeface="+mn-lt"/>
                <a:cs typeface="+mn-lt"/>
              </a:rPr>
              <a:t> – for approving claims.</a:t>
            </a:r>
            <a:endParaRPr lang="en-US" sz="3200">
              <a:latin typeface="Century Gothic"/>
            </a:endParaRPr>
          </a:p>
          <a:p>
            <a:pPr>
              <a:buFont typeface="Arial"/>
              <a:buChar char="•"/>
            </a:pPr>
            <a:r>
              <a:rPr lang="en-US" sz="3200">
                <a:latin typeface="Century Gothic"/>
              </a:rPr>
              <a:t>Key Info</a:t>
            </a:r>
            <a:endParaRPr lang="en-US" sz="3200">
              <a:latin typeface="Century Gothic"/>
              <a:ea typeface="Calibri"/>
              <a:cs typeface="Calibri"/>
            </a:endParaRPr>
          </a:p>
          <a:p>
            <a:pPr>
              <a:buFont typeface="Arial"/>
              <a:buChar char="•"/>
            </a:pPr>
            <a:r>
              <a:rPr lang="en-US" sz="3200" b="1">
                <a:latin typeface="Century Gothic"/>
                <a:ea typeface="+mn-lt"/>
                <a:cs typeface="+mn-lt"/>
              </a:rPr>
              <a:t>Treasurers</a:t>
            </a:r>
            <a:r>
              <a:rPr lang="en-US" sz="3200">
                <a:latin typeface="Century Gothic"/>
                <a:ea typeface="+mn-lt"/>
                <a:cs typeface="+mn-lt"/>
              </a:rPr>
              <a:t> automatically receive an </a:t>
            </a:r>
            <a:r>
              <a:rPr lang="en-US" sz="3200" b="1">
                <a:latin typeface="Century Gothic"/>
                <a:ea typeface="+mn-lt"/>
                <a:cs typeface="+mn-lt"/>
              </a:rPr>
              <a:t>approval account</a:t>
            </a:r>
            <a:r>
              <a:rPr lang="en-US" sz="3200">
                <a:latin typeface="Century Gothic"/>
                <a:ea typeface="+mn-lt"/>
                <a:cs typeface="+mn-lt"/>
              </a:rPr>
              <a:t>.</a:t>
            </a:r>
          </a:p>
          <a:p>
            <a:pPr lvl="1">
              <a:buFont typeface="Arial"/>
              <a:buChar char="•"/>
            </a:pPr>
            <a:r>
              <a:rPr lang="en-US" sz="3200">
                <a:latin typeface="Century Gothic"/>
                <a:ea typeface="+mn-lt"/>
                <a:cs typeface="+mn-lt"/>
              </a:rPr>
              <a:t>If a Treasurer also wants to claim expenses, they must create a </a:t>
            </a:r>
            <a:r>
              <a:rPr lang="en-US" sz="3200" b="1">
                <a:latin typeface="Century Gothic"/>
                <a:ea typeface="+mn-lt"/>
                <a:cs typeface="+mn-lt"/>
              </a:rPr>
              <a:t>submitting account</a:t>
            </a:r>
            <a:r>
              <a:rPr lang="en-US" sz="3200">
                <a:latin typeface="Century Gothic"/>
                <a:ea typeface="+mn-lt"/>
                <a:cs typeface="+mn-lt"/>
              </a:rPr>
              <a:t>.</a:t>
            </a:r>
          </a:p>
          <a:p>
            <a:pPr>
              <a:buFont typeface="Arial"/>
              <a:buChar char="•"/>
            </a:pPr>
            <a:r>
              <a:rPr lang="en-US" sz="3200" b="1">
                <a:latin typeface="Century Gothic"/>
                <a:ea typeface="+mn-lt"/>
                <a:cs typeface="+mn-lt"/>
              </a:rPr>
              <a:t>All other members (incl. Presidents)</a:t>
            </a:r>
            <a:r>
              <a:rPr lang="en-US" sz="3200">
                <a:latin typeface="Century Gothic"/>
                <a:ea typeface="+mn-lt"/>
                <a:cs typeface="+mn-lt"/>
              </a:rPr>
              <a:t> need a submitting account to claim expenses.</a:t>
            </a:r>
          </a:p>
          <a:p>
            <a:pPr>
              <a:buFont typeface="Arial"/>
              <a:buChar char="•"/>
            </a:pPr>
            <a:r>
              <a:rPr lang="en-US" sz="3200">
                <a:latin typeface="Century Gothic"/>
                <a:ea typeface="+mn-lt"/>
                <a:cs typeface="+mn-lt"/>
              </a:rPr>
              <a:t>To register: complete the </a:t>
            </a:r>
            <a:r>
              <a:rPr lang="en-US" sz="3200" b="1" err="1">
                <a:latin typeface="Century Gothic"/>
                <a:ea typeface="+mn-lt"/>
                <a:cs typeface="+mn-lt"/>
              </a:rPr>
              <a:t>Typeform</a:t>
            </a:r>
            <a:r>
              <a:rPr lang="en-US" sz="3200">
                <a:latin typeface="Century Gothic"/>
                <a:ea typeface="+mn-lt"/>
                <a:cs typeface="+mn-lt"/>
              </a:rPr>
              <a:t> on the Sports Toolkit.</a:t>
            </a:r>
          </a:p>
          <a:p>
            <a:pPr>
              <a:buFont typeface="Arial"/>
              <a:buChar char="•"/>
            </a:pPr>
            <a:r>
              <a:rPr lang="en-US" sz="3200">
                <a:latin typeface="Century Gothic"/>
                <a:ea typeface="+mn-lt"/>
                <a:cs typeface="+mn-lt"/>
              </a:rPr>
              <a:t>An email confirmation (not automatic) will be sent within </a:t>
            </a:r>
            <a:r>
              <a:rPr lang="en-US" sz="3200" b="1">
                <a:latin typeface="Century Gothic"/>
                <a:ea typeface="+mn-lt"/>
                <a:cs typeface="+mn-lt"/>
              </a:rPr>
              <a:t>2–4 working days</a:t>
            </a:r>
            <a:r>
              <a:rPr lang="en-US" sz="3200">
                <a:latin typeface="Century Gothic"/>
                <a:ea typeface="+mn-lt"/>
                <a:cs typeface="+mn-lt"/>
              </a:rPr>
              <a:t>.</a:t>
            </a:r>
          </a:p>
          <a:p>
            <a:pPr>
              <a:buFont typeface="Arial"/>
              <a:buChar char="•"/>
            </a:pPr>
            <a:r>
              <a:rPr lang="en-US" sz="3200">
                <a:latin typeface="Century Gothic"/>
                <a:ea typeface="+mn-lt"/>
                <a:cs typeface="+mn-lt"/>
              </a:rPr>
              <a:t>Log in to make your claim once your account is active.</a:t>
            </a:r>
          </a:p>
          <a:p>
            <a:pPr>
              <a:buFont typeface="Arial"/>
              <a:buChar char="•"/>
            </a:pPr>
            <a:r>
              <a:rPr lang="en-US" sz="3200">
                <a:latin typeface="Century Gothic"/>
                <a:ea typeface="+mn-lt"/>
                <a:cs typeface="+mn-lt"/>
              </a:rPr>
              <a:t>🔎 A step-by-step guide is available on the </a:t>
            </a:r>
            <a:r>
              <a:rPr lang="en-US" sz="3200">
                <a:latin typeface="Century Gothic"/>
                <a:ea typeface="+mn-lt"/>
                <a:cs typeface="+mn-lt"/>
                <a:hlinkClick r:id="rId3"/>
              </a:rPr>
              <a:t>Sports Toolkit</a:t>
            </a:r>
            <a:r>
              <a:rPr lang="en-US" sz="3200">
                <a:latin typeface="Century Gothic"/>
                <a:ea typeface="+mn-lt"/>
                <a:cs typeface="+mn-lt"/>
              </a:rPr>
              <a:t>.</a:t>
            </a:r>
          </a:p>
          <a:p>
            <a:pPr marL="1019175" lvl="1" indent="-457200">
              <a:lnSpc>
                <a:spcPts val="7284"/>
              </a:lnSpc>
              <a:buFont typeface="Arial"/>
              <a:buChar char="•"/>
            </a:pPr>
            <a:endParaRPr lang="en-US" sz="2600" b="1">
              <a:latin typeface="Century Gothic"/>
            </a:endParaRPr>
          </a:p>
        </p:txBody>
      </p:sp>
      <p:sp>
        <p:nvSpPr>
          <p:cNvPr id="5" name="TextBox 5"/>
          <p:cNvSpPr txBox="1"/>
          <p:nvPr/>
        </p:nvSpPr>
        <p:spPr>
          <a:xfrm>
            <a:off x="2161817" y="449862"/>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Expenses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pic>
        <p:nvPicPr>
          <p:cNvPr id="10" name="Picture 9" descr="ExpenseIn Xero Integration Reviews &amp; Features — Xero App Store UK">
            <a:extLst>
              <a:ext uri="{FF2B5EF4-FFF2-40B4-BE49-F238E27FC236}">
                <a16:creationId xmlns:a16="http://schemas.microsoft.com/office/drawing/2014/main" id="{75F44564-13DC-46E4-A310-52C20F4B66A8}"/>
              </a:ext>
            </a:extLst>
          </p:cNvPr>
          <p:cNvPicPr>
            <a:picLocks noChangeAspect="1"/>
          </p:cNvPicPr>
          <p:nvPr/>
        </p:nvPicPr>
        <p:blipFill>
          <a:blip r:embed="rId7"/>
          <a:stretch>
            <a:fillRect/>
          </a:stretch>
        </p:blipFill>
        <p:spPr>
          <a:xfrm>
            <a:off x="13358813" y="-5715"/>
            <a:ext cx="3571875" cy="1883092"/>
          </a:xfrm>
          <a:prstGeom prst="rect">
            <a:avLst/>
          </a:prstGeom>
        </p:spPr>
      </p:pic>
      <p:sp>
        <p:nvSpPr>
          <p:cNvPr id="12" name="TextBox 3">
            <a:extLst>
              <a:ext uri="{FF2B5EF4-FFF2-40B4-BE49-F238E27FC236}">
                <a16:creationId xmlns:a16="http://schemas.microsoft.com/office/drawing/2014/main" id="{74AD1A4E-CA1D-4B5D-14E2-9CF27A16A099}"/>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310794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9250A-D36E-88D9-5ADD-A01E23BA97A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D218C26-C0C1-236F-BB5B-EE1F33F4422C}"/>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a:extLst>
              <a:ext uri="{FF2B5EF4-FFF2-40B4-BE49-F238E27FC236}">
                <a16:creationId xmlns:a16="http://schemas.microsoft.com/office/drawing/2014/main" id="{179B322E-4369-282B-5066-0E6AB830286F}"/>
              </a:ext>
            </a:extLst>
          </p:cNvPr>
          <p:cNvSpPr txBox="1"/>
          <p:nvPr/>
        </p:nvSpPr>
        <p:spPr>
          <a:xfrm>
            <a:off x="1220520" y="2881252"/>
            <a:ext cx="15695175" cy="1716496"/>
          </a:xfrm>
          <a:prstGeom prst="rect">
            <a:avLst/>
          </a:prstGeom>
        </p:spPr>
        <p:txBody>
          <a:bodyPr wrap="square" lIns="0" tIns="0" rIns="0" bIns="0" rtlCol="0" anchor="t">
            <a:spAutoFit/>
          </a:bodyPr>
          <a:lstStyle/>
          <a:p>
            <a:pPr marL="561975" lvl="1">
              <a:lnSpc>
                <a:spcPts val="7284"/>
              </a:lnSpc>
            </a:pPr>
            <a:endParaRPr lang="en-US" sz="2800" b="1">
              <a:latin typeface="Century Gothic"/>
            </a:endParaRPr>
          </a:p>
          <a:p>
            <a:pPr marL="1019175" lvl="1" indent="-457200">
              <a:lnSpc>
                <a:spcPts val="7284"/>
              </a:lnSpc>
              <a:buFont typeface="Arial"/>
              <a:buChar char="•"/>
            </a:pPr>
            <a:endParaRPr lang="en-US" sz="2800" b="1">
              <a:latin typeface="Century Gothic"/>
            </a:endParaRPr>
          </a:p>
        </p:txBody>
      </p:sp>
      <p:sp>
        <p:nvSpPr>
          <p:cNvPr id="5" name="TextBox 5">
            <a:extLst>
              <a:ext uri="{FF2B5EF4-FFF2-40B4-BE49-F238E27FC236}">
                <a16:creationId xmlns:a16="http://schemas.microsoft.com/office/drawing/2014/main" id="{895DD4C4-71A8-4BE6-3ABD-C076F94BE157}"/>
              </a:ext>
            </a:extLst>
          </p:cNvPr>
          <p:cNvSpPr txBox="1"/>
          <p:nvPr/>
        </p:nvSpPr>
        <p:spPr>
          <a:xfrm>
            <a:off x="2161817" y="449862"/>
            <a:ext cx="8525953" cy="1176412"/>
          </a:xfrm>
          <a:prstGeom prst="rect">
            <a:avLst/>
          </a:prstGeom>
        </p:spPr>
        <p:txBody>
          <a:bodyPr wrap="square" lIns="0" tIns="0" rIns="0" bIns="0" rtlCol="0" anchor="t">
            <a:spAutoFit/>
          </a:bodyPr>
          <a:lstStyle/>
          <a:p>
            <a:pPr algn="just">
              <a:lnSpc>
                <a:spcPts val="10860"/>
              </a:lnSpc>
            </a:pPr>
            <a:r>
              <a:rPr lang="en-US" sz="4800">
                <a:solidFill>
                  <a:srgbClr val="000000"/>
                </a:solidFill>
                <a:latin typeface="esu v2"/>
              </a:rPr>
              <a:t>Expenses- approval flow  </a:t>
            </a:r>
          </a:p>
        </p:txBody>
      </p:sp>
      <p:pic>
        <p:nvPicPr>
          <p:cNvPr id="15" name="Picture 14" descr="A red shield with white text&#10;&#10;Description automatically generated">
            <a:extLst>
              <a:ext uri="{FF2B5EF4-FFF2-40B4-BE49-F238E27FC236}">
                <a16:creationId xmlns:a16="http://schemas.microsoft.com/office/drawing/2014/main" id="{6B452277-68F3-829F-AD2A-EA77FCB20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F20F7D65-185C-E649-F851-68A0BDA941B9}"/>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F4BFF79C-2526-B240-404F-E0ECFD2E1DC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10" name="Picture 9" descr="ExpenseIn Xero Integration Reviews &amp; Features — Xero App Store UK">
            <a:extLst>
              <a:ext uri="{FF2B5EF4-FFF2-40B4-BE49-F238E27FC236}">
                <a16:creationId xmlns:a16="http://schemas.microsoft.com/office/drawing/2014/main" id="{57073BAB-FA71-1624-AE95-A14F84D2B507}"/>
              </a:ext>
            </a:extLst>
          </p:cNvPr>
          <p:cNvPicPr>
            <a:picLocks noChangeAspect="1"/>
          </p:cNvPicPr>
          <p:nvPr/>
        </p:nvPicPr>
        <p:blipFill>
          <a:blip r:embed="rId6"/>
          <a:stretch>
            <a:fillRect/>
          </a:stretch>
        </p:blipFill>
        <p:spPr>
          <a:xfrm>
            <a:off x="13358813" y="-5715"/>
            <a:ext cx="3571875" cy="1883092"/>
          </a:xfrm>
          <a:prstGeom prst="rect">
            <a:avLst/>
          </a:prstGeom>
        </p:spPr>
      </p:pic>
      <p:sp>
        <p:nvSpPr>
          <p:cNvPr id="12" name="TextBox 3">
            <a:extLst>
              <a:ext uri="{FF2B5EF4-FFF2-40B4-BE49-F238E27FC236}">
                <a16:creationId xmlns:a16="http://schemas.microsoft.com/office/drawing/2014/main" id="{DD66ECA0-8519-736C-7D18-36BB3A94EE03}"/>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6" name="TextBox 5">
            <a:extLst>
              <a:ext uri="{FF2B5EF4-FFF2-40B4-BE49-F238E27FC236}">
                <a16:creationId xmlns:a16="http://schemas.microsoft.com/office/drawing/2014/main" id="{FBBE8608-11B3-7F51-4880-E08582876524}"/>
              </a:ext>
            </a:extLst>
          </p:cNvPr>
          <p:cNvSpPr txBox="1"/>
          <p:nvPr/>
        </p:nvSpPr>
        <p:spPr>
          <a:xfrm>
            <a:off x="5938957" y="1711134"/>
            <a:ext cx="3482279" cy="830997"/>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Club member submits an expense. </a:t>
            </a:r>
          </a:p>
        </p:txBody>
      </p:sp>
      <p:sp>
        <p:nvSpPr>
          <p:cNvPr id="8" name="TextBox 7">
            <a:extLst>
              <a:ext uri="{FF2B5EF4-FFF2-40B4-BE49-F238E27FC236}">
                <a16:creationId xmlns:a16="http://schemas.microsoft.com/office/drawing/2014/main" id="{11512850-9F46-093D-E233-904839DB5344}"/>
              </a:ext>
            </a:extLst>
          </p:cNvPr>
          <p:cNvSpPr txBox="1"/>
          <p:nvPr/>
        </p:nvSpPr>
        <p:spPr>
          <a:xfrm>
            <a:off x="8935401" y="2876617"/>
            <a:ext cx="4786520" cy="461665"/>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If the expense is under £50 </a:t>
            </a:r>
          </a:p>
        </p:txBody>
      </p:sp>
      <p:sp>
        <p:nvSpPr>
          <p:cNvPr id="9" name="TextBox 8">
            <a:extLst>
              <a:ext uri="{FF2B5EF4-FFF2-40B4-BE49-F238E27FC236}">
                <a16:creationId xmlns:a16="http://schemas.microsoft.com/office/drawing/2014/main" id="{2EFAEBAF-9B89-F7BA-DC5D-2CE8CF01E243}"/>
              </a:ext>
            </a:extLst>
          </p:cNvPr>
          <p:cNvSpPr txBox="1"/>
          <p:nvPr/>
        </p:nvSpPr>
        <p:spPr>
          <a:xfrm>
            <a:off x="2161817" y="2884446"/>
            <a:ext cx="4567306" cy="461665"/>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If the expense is over £50 </a:t>
            </a:r>
          </a:p>
        </p:txBody>
      </p:sp>
      <p:cxnSp>
        <p:nvCxnSpPr>
          <p:cNvPr id="13" name="Straight Arrow Connector 12">
            <a:extLst>
              <a:ext uri="{FF2B5EF4-FFF2-40B4-BE49-F238E27FC236}">
                <a16:creationId xmlns:a16="http://schemas.microsoft.com/office/drawing/2014/main" id="{5364EF9F-48A4-95F8-90C7-08D5A3B8406B}"/>
              </a:ext>
            </a:extLst>
          </p:cNvPr>
          <p:cNvCxnSpPr/>
          <p:nvPr/>
        </p:nvCxnSpPr>
        <p:spPr>
          <a:xfrm>
            <a:off x="11109800" y="3514535"/>
            <a:ext cx="0" cy="1083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B7B814C-2679-3CDD-1EC3-C15D833A913D}"/>
              </a:ext>
            </a:extLst>
          </p:cNvPr>
          <p:cNvSpPr txBox="1"/>
          <p:nvPr/>
        </p:nvSpPr>
        <p:spPr>
          <a:xfrm>
            <a:off x="8941672" y="4746662"/>
            <a:ext cx="4780250" cy="830997"/>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Sent to the club treasurer to accept/reject  </a:t>
            </a:r>
          </a:p>
        </p:txBody>
      </p:sp>
      <p:cxnSp>
        <p:nvCxnSpPr>
          <p:cNvPr id="16" name="Straight Arrow Connector 15">
            <a:extLst>
              <a:ext uri="{FF2B5EF4-FFF2-40B4-BE49-F238E27FC236}">
                <a16:creationId xmlns:a16="http://schemas.microsoft.com/office/drawing/2014/main" id="{D5F22DD6-D676-B4AA-1116-F26156C76B7F}"/>
              </a:ext>
            </a:extLst>
          </p:cNvPr>
          <p:cNvCxnSpPr/>
          <p:nvPr/>
        </p:nvCxnSpPr>
        <p:spPr>
          <a:xfrm>
            <a:off x="11124561" y="5673398"/>
            <a:ext cx="0" cy="1083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D31B7AB-EAAF-3362-9EF1-6CD0AD9B00FE}"/>
              </a:ext>
            </a:extLst>
          </p:cNvPr>
          <p:cNvSpPr txBox="1"/>
          <p:nvPr/>
        </p:nvSpPr>
        <p:spPr>
          <a:xfrm>
            <a:off x="8935401" y="6784747"/>
            <a:ext cx="4780251" cy="830997"/>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Outcome notification sent to the club member. </a:t>
            </a:r>
          </a:p>
        </p:txBody>
      </p:sp>
      <p:cxnSp>
        <p:nvCxnSpPr>
          <p:cNvPr id="20" name="Straight Arrow Connector 19">
            <a:extLst>
              <a:ext uri="{FF2B5EF4-FFF2-40B4-BE49-F238E27FC236}">
                <a16:creationId xmlns:a16="http://schemas.microsoft.com/office/drawing/2014/main" id="{3E3FEBD1-222F-7E8F-F6BC-28BF6C44392C}"/>
              </a:ext>
            </a:extLst>
          </p:cNvPr>
          <p:cNvCxnSpPr/>
          <p:nvPr/>
        </p:nvCxnSpPr>
        <p:spPr>
          <a:xfrm>
            <a:off x="4059541" y="3514534"/>
            <a:ext cx="0" cy="1083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7AB96B15-CABB-C50B-0492-B6E613C6BF03}"/>
              </a:ext>
            </a:extLst>
          </p:cNvPr>
          <p:cNvSpPr txBox="1"/>
          <p:nvPr/>
        </p:nvSpPr>
        <p:spPr>
          <a:xfrm>
            <a:off x="1926778" y="4733617"/>
            <a:ext cx="4780250" cy="830997"/>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Sent to Essex Blades Sport Staff to accept/reject  </a:t>
            </a:r>
          </a:p>
        </p:txBody>
      </p:sp>
      <p:sp>
        <p:nvSpPr>
          <p:cNvPr id="22" name="TextBox 21">
            <a:extLst>
              <a:ext uri="{FF2B5EF4-FFF2-40B4-BE49-F238E27FC236}">
                <a16:creationId xmlns:a16="http://schemas.microsoft.com/office/drawing/2014/main" id="{36C36C51-7C63-F962-FB61-988AA448CB41}"/>
              </a:ext>
            </a:extLst>
          </p:cNvPr>
          <p:cNvSpPr txBox="1"/>
          <p:nvPr/>
        </p:nvSpPr>
        <p:spPr>
          <a:xfrm>
            <a:off x="1864608" y="6784746"/>
            <a:ext cx="4780251" cy="830997"/>
          </a:xfrm>
          <a:prstGeom prst="rect">
            <a:avLst/>
          </a:prstGeom>
          <a:solidFill>
            <a:schemeClr val="bg1">
              <a:lumMod val="75000"/>
            </a:schemeClr>
          </a:solidFill>
        </p:spPr>
        <p:txBody>
          <a:bodyPr wrap="square" rtlCol="0">
            <a:spAutoFit/>
          </a:bodyPr>
          <a:lstStyle/>
          <a:p>
            <a:pPr algn="ctr"/>
            <a:r>
              <a:rPr lang="en-GB" sz="2400">
                <a:latin typeface="Century Gothic" panose="020B0502020202020204" pitchFamily="34" charset="0"/>
              </a:rPr>
              <a:t>Outcome notification sent to the club member. </a:t>
            </a:r>
          </a:p>
        </p:txBody>
      </p:sp>
      <p:cxnSp>
        <p:nvCxnSpPr>
          <p:cNvPr id="23" name="Straight Arrow Connector 22">
            <a:extLst>
              <a:ext uri="{FF2B5EF4-FFF2-40B4-BE49-F238E27FC236}">
                <a16:creationId xmlns:a16="http://schemas.microsoft.com/office/drawing/2014/main" id="{AA552C85-89DC-0247-5FA4-AE783CB66E7E}"/>
              </a:ext>
            </a:extLst>
          </p:cNvPr>
          <p:cNvCxnSpPr/>
          <p:nvPr/>
        </p:nvCxnSpPr>
        <p:spPr>
          <a:xfrm>
            <a:off x="4068280" y="5673397"/>
            <a:ext cx="0" cy="1083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09E151A4-3D95-CF87-C68D-343C3524C5F7}"/>
              </a:ext>
            </a:extLst>
          </p:cNvPr>
          <p:cNvCxnSpPr/>
          <p:nvPr/>
        </p:nvCxnSpPr>
        <p:spPr>
          <a:xfrm>
            <a:off x="9594166" y="2463436"/>
            <a:ext cx="407963" cy="2369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2D69876-9A39-8E7E-13C4-27D8FAB0ED7D}"/>
              </a:ext>
            </a:extLst>
          </p:cNvPr>
          <p:cNvCxnSpPr>
            <a:cxnSpLocks/>
          </p:cNvCxnSpPr>
          <p:nvPr/>
        </p:nvCxnSpPr>
        <p:spPr>
          <a:xfrm flipH="1">
            <a:off x="5168327" y="2451739"/>
            <a:ext cx="497266" cy="233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625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DAD1C-1797-110B-F2DC-63888DF20F0E}"/>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BD64555-BF96-44D3-04D7-5BF92948E73F}"/>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a:extLst>
              <a:ext uri="{FF2B5EF4-FFF2-40B4-BE49-F238E27FC236}">
                <a16:creationId xmlns:a16="http://schemas.microsoft.com/office/drawing/2014/main" id="{7151BF6A-3511-E2F0-201A-6A4BDE138858}"/>
              </a:ext>
            </a:extLst>
          </p:cNvPr>
          <p:cNvSpPr txBox="1"/>
          <p:nvPr/>
        </p:nvSpPr>
        <p:spPr>
          <a:xfrm>
            <a:off x="1220520" y="2881252"/>
            <a:ext cx="15695175" cy="1716496"/>
          </a:xfrm>
          <a:prstGeom prst="rect">
            <a:avLst/>
          </a:prstGeom>
        </p:spPr>
        <p:txBody>
          <a:bodyPr wrap="square" lIns="0" tIns="0" rIns="0" bIns="0" rtlCol="0" anchor="t">
            <a:spAutoFit/>
          </a:bodyPr>
          <a:lstStyle/>
          <a:p>
            <a:pPr marL="561975" lvl="1">
              <a:lnSpc>
                <a:spcPts val="7284"/>
              </a:lnSpc>
            </a:pPr>
            <a:endParaRPr lang="en-US" sz="2800" b="1">
              <a:latin typeface="Century Gothic"/>
            </a:endParaRPr>
          </a:p>
          <a:p>
            <a:pPr marL="1019175" lvl="1" indent="-457200">
              <a:lnSpc>
                <a:spcPts val="7284"/>
              </a:lnSpc>
              <a:buFont typeface="Arial"/>
              <a:buChar char="•"/>
            </a:pPr>
            <a:endParaRPr lang="en-US" sz="2800" b="1">
              <a:latin typeface="Century Gothic"/>
            </a:endParaRPr>
          </a:p>
        </p:txBody>
      </p:sp>
      <p:sp>
        <p:nvSpPr>
          <p:cNvPr id="5" name="TextBox 5">
            <a:extLst>
              <a:ext uri="{FF2B5EF4-FFF2-40B4-BE49-F238E27FC236}">
                <a16:creationId xmlns:a16="http://schemas.microsoft.com/office/drawing/2014/main" id="{0DABCF4B-BD92-D4B1-C71D-DC361D4B715B}"/>
              </a:ext>
            </a:extLst>
          </p:cNvPr>
          <p:cNvSpPr txBox="1"/>
          <p:nvPr/>
        </p:nvSpPr>
        <p:spPr>
          <a:xfrm>
            <a:off x="2161817" y="449862"/>
            <a:ext cx="11540615" cy="1176412"/>
          </a:xfrm>
          <a:prstGeom prst="rect">
            <a:avLst/>
          </a:prstGeom>
        </p:spPr>
        <p:txBody>
          <a:bodyPr wrap="square" lIns="0" tIns="0" rIns="0" bIns="0" rtlCol="0" anchor="t">
            <a:spAutoFit/>
          </a:bodyPr>
          <a:lstStyle/>
          <a:p>
            <a:pPr algn="just">
              <a:lnSpc>
                <a:spcPts val="10860"/>
              </a:lnSpc>
            </a:pPr>
            <a:r>
              <a:rPr lang="en-US" sz="4800">
                <a:solidFill>
                  <a:srgbClr val="000000"/>
                </a:solidFill>
                <a:latin typeface="esu v2"/>
              </a:rPr>
              <a:t>Expenses- approval flow treasurer  </a:t>
            </a:r>
          </a:p>
        </p:txBody>
      </p:sp>
      <p:pic>
        <p:nvPicPr>
          <p:cNvPr id="15" name="Picture 14" descr="A red shield with white text&#10;&#10;Description automatically generated">
            <a:extLst>
              <a:ext uri="{FF2B5EF4-FFF2-40B4-BE49-F238E27FC236}">
                <a16:creationId xmlns:a16="http://schemas.microsoft.com/office/drawing/2014/main" id="{88AB6358-2667-D3FF-67E5-1168AB285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5F8C61FF-3377-39A9-F05D-4CED0A88800F}"/>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9423629-6FF5-D156-71EB-4C7A9CA08886}"/>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10" name="Picture 9" descr="ExpenseIn Xero Integration Reviews &amp; Features — Xero App Store UK">
            <a:extLst>
              <a:ext uri="{FF2B5EF4-FFF2-40B4-BE49-F238E27FC236}">
                <a16:creationId xmlns:a16="http://schemas.microsoft.com/office/drawing/2014/main" id="{340C79E2-0B36-2CA6-8DE7-08BF0D860440}"/>
              </a:ext>
            </a:extLst>
          </p:cNvPr>
          <p:cNvPicPr>
            <a:picLocks noChangeAspect="1"/>
          </p:cNvPicPr>
          <p:nvPr/>
        </p:nvPicPr>
        <p:blipFill>
          <a:blip r:embed="rId6"/>
          <a:stretch>
            <a:fillRect/>
          </a:stretch>
        </p:blipFill>
        <p:spPr>
          <a:xfrm>
            <a:off x="13973175" y="-5715"/>
            <a:ext cx="3571875" cy="1883092"/>
          </a:xfrm>
          <a:prstGeom prst="rect">
            <a:avLst/>
          </a:prstGeom>
        </p:spPr>
      </p:pic>
      <p:sp>
        <p:nvSpPr>
          <p:cNvPr id="12" name="TextBox 3">
            <a:extLst>
              <a:ext uri="{FF2B5EF4-FFF2-40B4-BE49-F238E27FC236}">
                <a16:creationId xmlns:a16="http://schemas.microsoft.com/office/drawing/2014/main" id="{4C103039-5671-DBF4-9A54-8B4A6F21C8EA}"/>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6" name="TextBox 5">
            <a:extLst>
              <a:ext uri="{FF2B5EF4-FFF2-40B4-BE49-F238E27FC236}">
                <a16:creationId xmlns:a16="http://schemas.microsoft.com/office/drawing/2014/main" id="{635A388A-A1D1-7462-B27E-2A6CD0A7D9D9}"/>
              </a:ext>
            </a:extLst>
          </p:cNvPr>
          <p:cNvSpPr txBox="1"/>
          <p:nvPr/>
        </p:nvSpPr>
        <p:spPr>
          <a:xfrm>
            <a:off x="5938957" y="1711134"/>
            <a:ext cx="3482279" cy="1200329"/>
          </a:xfrm>
          <a:prstGeom prst="rect">
            <a:avLst/>
          </a:prstGeom>
          <a:solidFill>
            <a:schemeClr val="bg1">
              <a:lumMod val="75000"/>
            </a:schemeClr>
          </a:solidFill>
        </p:spPr>
        <p:txBody>
          <a:bodyPr wrap="square" lIns="91440" tIns="45720" rIns="91440" bIns="45720" rtlCol="0" anchor="t">
            <a:spAutoFit/>
          </a:bodyPr>
          <a:lstStyle/>
          <a:p>
            <a:pPr algn="ctr"/>
            <a:r>
              <a:rPr lang="en-GB" sz="2400">
                <a:latin typeface="Century Gothic"/>
              </a:rPr>
              <a:t>Club Treasurer submits an expense on normal account. </a:t>
            </a:r>
          </a:p>
        </p:txBody>
      </p:sp>
      <p:sp>
        <p:nvSpPr>
          <p:cNvPr id="9" name="TextBox 8">
            <a:extLst>
              <a:ext uri="{FF2B5EF4-FFF2-40B4-BE49-F238E27FC236}">
                <a16:creationId xmlns:a16="http://schemas.microsoft.com/office/drawing/2014/main" id="{552F826B-AD18-A4B6-B7FF-6B140A628355}"/>
              </a:ext>
            </a:extLst>
          </p:cNvPr>
          <p:cNvSpPr txBox="1"/>
          <p:nvPr/>
        </p:nvSpPr>
        <p:spPr>
          <a:xfrm>
            <a:off x="5948005" y="3741696"/>
            <a:ext cx="3452881" cy="1569660"/>
          </a:xfrm>
          <a:prstGeom prst="rect">
            <a:avLst/>
          </a:prstGeom>
          <a:solidFill>
            <a:schemeClr val="bg1">
              <a:lumMod val="75000"/>
            </a:schemeClr>
          </a:solidFill>
        </p:spPr>
        <p:txBody>
          <a:bodyPr wrap="square" lIns="91440" tIns="45720" rIns="91440" bIns="45720" rtlCol="0" anchor="t">
            <a:spAutoFit/>
          </a:bodyPr>
          <a:lstStyle/>
          <a:p>
            <a:pPr algn="ctr"/>
            <a:r>
              <a:rPr lang="en-GB" sz="2400">
                <a:latin typeface="Century Gothic"/>
              </a:rPr>
              <a:t>The Club Treasurer approves/rejects expense on their approval account</a:t>
            </a:r>
            <a:endParaRPr lang="en-GB" sz="2400">
              <a:latin typeface="Century Gothic" panose="020B0502020202020204" pitchFamily="34" charset="0"/>
            </a:endParaRPr>
          </a:p>
        </p:txBody>
      </p:sp>
      <p:sp>
        <p:nvSpPr>
          <p:cNvPr id="3" name="TextBox 2">
            <a:extLst>
              <a:ext uri="{FF2B5EF4-FFF2-40B4-BE49-F238E27FC236}">
                <a16:creationId xmlns:a16="http://schemas.microsoft.com/office/drawing/2014/main" id="{B7A5469D-2242-8D46-09D4-CF87DB4C4351}"/>
              </a:ext>
            </a:extLst>
          </p:cNvPr>
          <p:cNvSpPr txBox="1"/>
          <p:nvPr/>
        </p:nvSpPr>
        <p:spPr>
          <a:xfrm>
            <a:off x="5948004" y="6070557"/>
            <a:ext cx="3452881" cy="1200329"/>
          </a:xfrm>
          <a:prstGeom prst="rect">
            <a:avLst/>
          </a:prstGeom>
          <a:solidFill>
            <a:schemeClr val="bg1">
              <a:lumMod val="75000"/>
            </a:schemeClr>
          </a:solidFill>
        </p:spPr>
        <p:txBody>
          <a:bodyPr wrap="square" lIns="91440" tIns="45720" rIns="91440" bIns="45720" rtlCol="0" anchor="t">
            <a:spAutoFit/>
          </a:bodyPr>
          <a:lstStyle/>
          <a:p>
            <a:pPr algn="ctr"/>
            <a:r>
              <a:rPr lang="en-GB" sz="2400">
                <a:latin typeface="Century Gothic"/>
              </a:rPr>
              <a:t>Sent to Blades Sports Staff for secondary and final approval </a:t>
            </a:r>
            <a:endParaRPr lang="en-GB" sz="2400">
              <a:latin typeface="Century Gothic" panose="020B0502020202020204" pitchFamily="34" charset="0"/>
            </a:endParaRPr>
          </a:p>
        </p:txBody>
      </p:sp>
      <p:sp>
        <p:nvSpPr>
          <p:cNvPr id="11" name="TextBox 10">
            <a:extLst>
              <a:ext uri="{FF2B5EF4-FFF2-40B4-BE49-F238E27FC236}">
                <a16:creationId xmlns:a16="http://schemas.microsoft.com/office/drawing/2014/main" id="{E5D9C41E-2FEA-9F53-3D2F-E5B5A501EC1B}"/>
              </a:ext>
            </a:extLst>
          </p:cNvPr>
          <p:cNvSpPr txBox="1"/>
          <p:nvPr/>
        </p:nvSpPr>
        <p:spPr>
          <a:xfrm>
            <a:off x="5948004" y="8127957"/>
            <a:ext cx="3452881" cy="1200329"/>
          </a:xfrm>
          <a:prstGeom prst="rect">
            <a:avLst/>
          </a:prstGeom>
          <a:solidFill>
            <a:schemeClr val="bg1">
              <a:lumMod val="75000"/>
            </a:schemeClr>
          </a:solidFill>
        </p:spPr>
        <p:txBody>
          <a:bodyPr wrap="square" lIns="91440" tIns="45720" rIns="91440" bIns="45720" rtlCol="0" anchor="t">
            <a:spAutoFit/>
          </a:bodyPr>
          <a:lstStyle/>
          <a:p>
            <a:pPr algn="ctr"/>
            <a:r>
              <a:rPr lang="en-GB" sz="2400">
                <a:latin typeface="Century Gothic"/>
              </a:rPr>
              <a:t>Outcome notification sent to the club member. </a:t>
            </a:r>
            <a:endParaRPr lang="en-US"/>
          </a:p>
        </p:txBody>
      </p:sp>
      <p:cxnSp>
        <p:nvCxnSpPr>
          <p:cNvPr id="24" name="Straight Arrow Connector 23">
            <a:extLst>
              <a:ext uri="{FF2B5EF4-FFF2-40B4-BE49-F238E27FC236}">
                <a16:creationId xmlns:a16="http://schemas.microsoft.com/office/drawing/2014/main" id="{F40E7EC2-F60A-3654-3209-B07CD8E3D299}"/>
              </a:ext>
            </a:extLst>
          </p:cNvPr>
          <p:cNvCxnSpPr/>
          <p:nvPr/>
        </p:nvCxnSpPr>
        <p:spPr>
          <a:xfrm>
            <a:off x="7666512" y="5371910"/>
            <a:ext cx="14287" cy="468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10E9A41B-EEBB-D993-EE0E-6A331EC48975}"/>
              </a:ext>
            </a:extLst>
          </p:cNvPr>
          <p:cNvCxnSpPr>
            <a:cxnSpLocks/>
          </p:cNvCxnSpPr>
          <p:nvPr/>
        </p:nvCxnSpPr>
        <p:spPr>
          <a:xfrm>
            <a:off x="7666511" y="3100196"/>
            <a:ext cx="14287" cy="468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8D7779A6-D88C-DA84-FF1B-336E9CBDEF3F}"/>
              </a:ext>
            </a:extLst>
          </p:cNvPr>
          <p:cNvCxnSpPr>
            <a:cxnSpLocks/>
          </p:cNvCxnSpPr>
          <p:nvPr/>
        </p:nvCxnSpPr>
        <p:spPr>
          <a:xfrm>
            <a:off x="7595075" y="7429309"/>
            <a:ext cx="14287" cy="468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955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3" name="TextBox 3"/>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5" name="TextBox 5"/>
          <p:cNvSpPr txBox="1"/>
          <p:nvPr/>
        </p:nvSpPr>
        <p:spPr>
          <a:xfrm>
            <a:off x="3171825" y="469545"/>
            <a:ext cx="12831253" cy="1224374"/>
          </a:xfrm>
          <a:prstGeom prst="rect">
            <a:avLst/>
          </a:prstGeom>
        </p:spPr>
        <p:txBody>
          <a:bodyPr wrap="square" lIns="0" tIns="0" rIns="0" bIns="0" rtlCol="0" anchor="t">
            <a:spAutoFit/>
          </a:bodyPr>
          <a:lstStyle/>
          <a:p>
            <a:pPr algn="ctr">
              <a:lnSpc>
                <a:spcPts val="10860"/>
              </a:lnSpc>
            </a:pPr>
            <a:r>
              <a:rPr lang="en-US" sz="6600">
                <a:latin typeface="esu v2"/>
                <a:cs typeface="Calibri"/>
              </a:rPr>
              <a:t>Introduction – STAFF</a:t>
            </a:r>
          </a:p>
        </p:txBody>
      </p:sp>
      <p:sp>
        <p:nvSpPr>
          <p:cNvPr id="17" name="Rectangle 16">
            <a:extLst>
              <a:ext uri="{FF2B5EF4-FFF2-40B4-BE49-F238E27FC236}">
                <a16:creationId xmlns:a16="http://schemas.microsoft.com/office/drawing/2014/main" id="{A093F62B-E636-2C59-0C7A-DEB0B049F66D}"/>
              </a:ext>
            </a:extLst>
          </p:cNvPr>
          <p:cNvSpPr/>
          <p:nvPr/>
        </p:nvSpPr>
        <p:spPr>
          <a:xfrm>
            <a:off x="1744034" y="2012405"/>
            <a:ext cx="4632961" cy="17961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panose="020B0502020202020204" pitchFamily="34" charset="0"/>
              </a:rPr>
              <a:t>EMMA SAINTY </a:t>
            </a:r>
          </a:p>
          <a:p>
            <a:pPr algn="ctr"/>
            <a:r>
              <a:rPr lang="en-GB" sz="2800" b="1">
                <a:solidFill>
                  <a:srgbClr val="000000"/>
                </a:solidFill>
                <a:latin typeface="Century Gothic" panose="020B0502020202020204" pitchFamily="34" charset="0"/>
              </a:rPr>
              <a:t>HEAD OF MEMBERSHIP COMMUNITIES</a:t>
            </a:r>
          </a:p>
          <a:p>
            <a:pPr algn="ctr"/>
            <a:endParaRPr lang="en-GB" sz="2800" b="1">
              <a:solidFill>
                <a:srgbClr val="000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5F76306A-25AD-5020-939D-465FA03D396C}"/>
              </a:ext>
            </a:extLst>
          </p:cNvPr>
          <p:cNvSpPr/>
          <p:nvPr/>
        </p:nvSpPr>
        <p:spPr>
          <a:xfrm>
            <a:off x="6695788" y="2006563"/>
            <a:ext cx="4629183" cy="35476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r>
              <a:rPr lang="en-GB" sz="2800" b="1" u="sng">
                <a:solidFill>
                  <a:srgbClr val="000000"/>
                </a:solidFill>
                <a:latin typeface="Century Gothic"/>
              </a:rPr>
              <a:t>SU SPORTS ASSISTANTS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JESSICA VASSENA</a:t>
            </a:r>
          </a:p>
          <a:p>
            <a:pPr algn="ctr"/>
            <a:r>
              <a:rPr lang="en-GB" sz="2800" b="1">
                <a:solidFill>
                  <a:srgbClr val="000000"/>
                </a:solidFill>
                <a:latin typeface="Century Gothic"/>
              </a:rPr>
              <a:t>YOYO TANG </a:t>
            </a:r>
          </a:p>
          <a:p>
            <a:pPr algn="ctr"/>
            <a:r>
              <a:rPr lang="en-GB" sz="2800" b="1">
                <a:solidFill>
                  <a:srgbClr val="000000"/>
                </a:solidFill>
                <a:latin typeface="Century Gothic"/>
              </a:rPr>
              <a:t>HANNAH RASHIDI</a:t>
            </a:r>
          </a:p>
          <a:p>
            <a:pPr algn="ctr"/>
            <a:r>
              <a:rPr lang="en-GB" sz="2800" b="1">
                <a:solidFill>
                  <a:srgbClr val="000000"/>
                </a:solidFill>
                <a:latin typeface="Century Gothic" panose="020B0502020202020204" pitchFamily="34" charset="0"/>
              </a:rPr>
              <a:t>ABBY FUNG</a:t>
            </a:r>
            <a:r>
              <a:rPr lang="en-GB" sz="2800" b="1">
                <a:solidFill>
                  <a:srgbClr val="000000"/>
                </a:solidFill>
                <a:latin typeface="Century Gothic"/>
              </a:rPr>
              <a:t> </a:t>
            </a: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
        <p:nvSpPr>
          <p:cNvPr id="20" name="TextBox 19">
            <a:extLst>
              <a:ext uri="{FF2B5EF4-FFF2-40B4-BE49-F238E27FC236}">
                <a16:creationId xmlns:a16="http://schemas.microsoft.com/office/drawing/2014/main" id="{627B0969-490C-B5AA-A1D8-C1FA4FB06B5B}"/>
              </a:ext>
            </a:extLst>
          </p:cNvPr>
          <p:cNvSpPr txBox="1"/>
          <p:nvPr/>
        </p:nvSpPr>
        <p:spPr>
          <a:xfrm>
            <a:off x="2114550" y="7539038"/>
            <a:ext cx="14859000" cy="2246769"/>
          </a:xfrm>
          <a:prstGeom prst="rect">
            <a:avLst/>
          </a:prstGeom>
          <a:noFill/>
        </p:spPr>
        <p:txBody>
          <a:bodyPr wrap="square" lIns="91440" tIns="45720" rIns="91440" bIns="45720" rtlCol="0" anchor="t">
            <a:spAutoFit/>
          </a:bodyPr>
          <a:lstStyle/>
          <a:p>
            <a:r>
              <a:rPr lang="en-GB" sz="2800">
                <a:latin typeface="Century Gothic"/>
              </a:rPr>
              <a:t>To get in touch with us :</a:t>
            </a:r>
            <a:endParaRPr lang="en-US"/>
          </a:p>
          <a:p>
            <a:endParaRPr lang="en-GB" sz="2800">
              <a:latin typeface="Century Gothic"/>
            </a:endParaRPr>
          </a:p>
          <a:p>
            <a:r>
              <a:rPr lang="en-GB" sz="2800">
                <a:latin typeface="Century Gothic"/>
              </a:rPr>
              <a:t>Email </a:t>
            </a:r>
            <a:r>
              <a:rPr lang="en-GB" sz="2800">
                <a:latin typeface="Century Gothic"/>
                <a:hlinkClick r:id="rId3"/>
              </a:rPr>
              <a:t>blades@essex.ac.uk</a:t>
            </a:r>
            <a:endParaRPr lang="en-GB">
              <a:latin typeface="Calibri"/>
              <a:cs typeface="Calibri"/>
            </a:endParaRPr>
          </a:p>
          <a:p>
            <a:r>
              <a:rPr lang="en-GB" sz="2800">
                <a:latin typeface="Century Gothic"/>
              </a:rPr>
              <a:t>WhatsApp </a:t>
            </a:r>
            <a:r>
              <a:rPr lang="en-GB" sz="2800" b="1">
                <a:latin typeface="Century Gothic"/>
              </a:rPr>
              <a:t>07935 134538 </a:t>
            </a:r>
            <a:r>
              <a:rPr lang="en-GB" sz="2800">
                <a:latin typeface="Century Gothic"/>
              </a:rPr>
              <a:t>(this is the Blades phone)</a:t>
            </a:r>
            <a:endParaRPr lang="en-GB">
              <a:latin typeface="Calibri"/>
              <a:cs typeface="Calibri"/>
            </a:endParaRPr>
          </a:p>
          <a:p>
            <a:r>
              <a:rPr lang="en-GB" sz="2800">
                <a:latin typeface="Century Gothic"/>
              </a:rPr>
              <a:t>or pop by the Sports Office (behind SU Reception on Square 4) during working hours.</a:t>
            </a:r>
            <a:endParaRPr lang="en-GB">
              <a:cs typeface="Calibri"/>
            </a:endParaRPr>
          </a:p>
        </p:txBody>
      </p:sp>
      <p:pic>
        <p:nvPicPr>
          <p:cNvPr id="16" name="Picture 15" descr="A red shield with white text&#10;&#10;Description automatically generated">
            <a:extLst>
              <a:ext uri="{FF2B5EF4-FFF2-40B4-BE49-F238E27FC236}">
                <a16:creationId xmlns:a16="http://schemas.microsoft.com/office/drawing/2014/main" id="{9D3C5A40-06AE-53B8-07B9-5F17FC0966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22" name="Picture 21" descr="Essex SU logo">
            <a:extLst>
              <a:ext uri="{FF2B5EF4-FFF2-40B4-BE49-F238E27FC236}">
                <a16:creationId xmlns:a16="http://schemas.microsoft.com/office/drawing/2014/main" id="{9A598025-12F7-24BD-C855-E659B1D9D02D}"/>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8" name="Freeform 10">
            <a:extLst>
              <a:ext uri="{FF2B5EF4-FFF2-40B4-BE49-F238E27FC236}">
                <a16:creationId xmlns:a16="http://schemas.microsoft.com/office/drawing/2014/main" id="{275AD203-4408-AEDB-2FD9-D7C7F8DE08B9}"/>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7" name="Rectangle 6">
            <a:extLst>
              <a:ext uri="{FF2B5EF4-FFF2-40B4-BE49-F238E27FC236}">
                <a16:creationId xmlns:a16="http://schemas.microsoft.com/office/drawing/2014/main" id="{B3C66141-2CDD-1C00-4194-B6F94623FE0C}"/>
              </a:ext>
            </a:extLst>
          </p:cNvPr>
          <p:cNvSpPr/>
          <p:nvPr/>
        </p:nvSpPr>
        <p:spPr>
          <a:xfrm>
            <a:off x="1744034" y="4010335"/>
            <a:ext cx="4632961" cy="10375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rgbClr val="000000"/>
                </a:solidFill>
                <a:latin typeface="Century Gothic" panose="020B0502020202020204" pitchFamily="34" charset="0"/>
              </a:rPr>
              <a:t>HANNAH MORTIER</a:t>
            </a:r>
          </a:p>
          <a:p>
            <a:pPr algn="ctr"/>
            <a:r>
              <a:rPr lang="en-GB" sz="2800" b="1">
                <a:solidFill>
                  <a:srgbClr val="000000"/>
                </a:solidFill>
                <a:latin typeface="Century Gothic" panose="020B0502020202020204" pitchFamily="34" charset="0"/>
              </a:rPr>
              <a:t>SPORTS MANAGER</a:t>
            </a:r>
          </a:p>
        </p:txBody>
      </p:sp>
      <p:sp>
        <p:nvSpPr>
          <p:cNvPr id="9" name="Rectangle 8">
            <a:extLst>
              <a:ext uri="{FF2B5EF4-FFF2-40B4-BE49-F238E27FC236}">
                <a16:creationId xmlns:a16="http://schemas.microsoft.com/office/drawing/2014/main" id="{5B62B8F2-6F46-CBA6-5C31-C777A60D41A8}"/>
              </a:ext>
            </a:extLst>
          </p:cNvPr>
          <p:cNvSpPr/>
          <p:nvPr/>
        </p:nvSpPr>
        <p:spPr>
          <a:xfrm>
            <a:off x="1744033" y="5244644"/>
            <a:ext cx="4632961" cy="10375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rgbClr val="000000"/>
                </a:solidFill>
                <a:latin typeface="Century Gothic" panose="020B0502020202020204" pitchFamily="34" charset="0"/>
              </a:rPr>
              <a:t>ROB NEALE</a:t>
            </a:r>
          </a:p>
          <a:p>
            <a:pPr algn="ctr"/>
            <a:r>
              <a:rPr lang="en-GB" sz="2800" b="1">
                <a:solidFill>
                  <a:srgbClr val="000000"/>
                </a:solidFill>
                <a:latin typeface="Century Gothic" panose="020B0502020202020204" pitchFamily="34" charset="0"/>
              </a:rPr>
              <a:t>SPORTS COORDINATOR </a:t>
            </a:r>
          </a:p>
        </p:txBody>
      </p:sp>
      <p:sp>
        <p:nvSpPr>
          <p:cNvPr id="10" name="Rectangle 9">
            <a:extLst>
              <a:ext uri="{FF2B5EF4-FFF2-40B4-BE49-F238E27FC236}">
                <a16:creationId xmlns:a16="http://schemas.microsoft.com/office/drawing/2014/main" id="{DB9D3A93-371E-7F9D-4B45-80B49FC5A2C7}"/>
              </a:ext>
            </a:extLst>
          </p:cNvPr>
          <p:cNvSpPr/>
          <p:nvPr/>
        </p:nvSpPr>
        <p:spPr>
          <a:xfrm>
            <a:off x="11889397" y="2006562"/>
            <a:ext cx="4629183" cy="354769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endParaRPr lang="en-GB" sz="2800" b="1" u="sng">
              <a:solidFill>
                <a:srgbClr val="000000"/>
              </a:solidFill>
              <a:latin typeface="Century Gothic" panose="020B0502020202020204" pitchFamily="34" charset="0"/>
            </a:endParaRPr>
          </a:p>
          <a:p>
            <a:pPr algn="ctr"/>
            <a:r>
              <a:rPr lang="en-GB" sz="2800" b="1" u="sng">
                <a:solidFill>
                  <a:srgbClr val="000000"/>
                </a:solidFill>
                <a:latin typeface="Century Gothic" panose="020B0502020202020204" pitchFamily="34" charset="0"/>
              </a:rPr>
              <a:t>ASSISTANT ACCOUNTANTS </a:t>
            </a:r>
          </a:p>
          <a:p>
            <a:pPr algn="ctr"/>
            <a:endParaRPr lang="en-GB" sz="2800" b="1">
              <a:solidFill>
                <a:srgbClr val="000000"/>
              </a:solidFill>
              <a:latin typeface="Century Gothic" panose="020B0502020202020204" pitchFamily="34" charset="0"/>
            </a:endParaRPr>
          </a:p>
          <a:p>
            <a:pPr algn="ctr"/>
            <a:r>
              <a:rPr lang="en-GB" sz="2800" b="1">
                <a:solidFill>
                  <a:srgbClr val="000000"/>
                </a:solidFill>
                <a:latin typeface="Century Gothic"/>
              </a:rPr>
              <a:t>ELENA FAIETA </a:t>
            </a:r>
          </a:p>
          <a:p>
            <a:pPr algn="ctr"/>
            <a:r>
              <a:rPr lang="en-GB" sz="2800" b="1">
                <a:solidFill>
                  <a:srgbClr val="000000"/>
                </a:solidFill>
                <a:latin typeface="Century Gothic"/>
              </a:rPr>
              <a:t>BEN BRAGG </a:t>
            </a:r>
          </a:p>
          <a:p>
            <a:pPr algn="ctr"/>
            <a:endParaRPr lang="en-GB" sz="2800" b="1">
              <a:solidFill>
                <a:srgbClr val="000000"/>
              </a:solidFill>
              <a:latin typeface="Century Gothic"/>
            </a:endParaRPr>
          </a:p>
          <a:p>
            <a:pPr algn="ctr"/>
            <a:r>
              <a:rPr lang="en-GB" sz="2800" b="1">
                <a:solidFill>
                  <a:srgbClr val="000000"/>
                </a:solidFill>
                <a:latin typeface="Century Gothic" panose="020B0502020202020204" pitchFamily="34" charset="0"/>
              </a:rPr>
              <a:t>SUFINANCE@ESSEX.AC.UK</a:t>
            </a: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a:p>
            <a:pPr algn="ctr"/>
            <a:endParaRPr lang="en-GB" sz="2800" b="1">
              <a:solidFill>
                <a:srgbClr val="000000"/>
              </a:solidFill>
              <a:latin typeface="Century Gothic" panose="020B0502020202020204" pitchFamily="34" charset="0"/>
            </a:endParaRPr>
          </a:p>
        </p:txBody>
      </p:sp>
    </p:spTree>
    <p:extLst>
      <p:ext uri="{BB962C8B-B14F-4D97-AF65-F5344CB8AC3E}">
        <p14:creationId xmlns:p14="http://schemas.microsoft.com/office/powerpoint/2010/main" val="6338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8D97-3B7B-C55B-B711-0B6FC587109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12A99ED-9746-7BB9-E5E0-186CBBE98798}"/>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a:extLst>
              <a:ext uri="{FF2B5EF4-FFF2-40B4-BE49-F238E27FC236}">
                <a16:creationId xmlns:a16="http://schemas.microsoft.com/office/drawing/2014/main" id="{95DD6F0B-D680-AED5-F72B-0E92B74A546F}"/>
              </a:ext>
            </a:extLst>
          </p:cNvPr>
          <p:cNvSpPr txBox="1"/>
          <p:nvPr/>
        </p:nvSpPr>
        <p:spPr>
          <a:xfrm>
            <a:off x="1220520" y="2881252"/>
            <a:ext cx="15695175" cy="7448193"/>
          </a:xfrm>
          <a:prstGeom prst="rect">
            <a:avLst/>
          </a:prstGeom>
        </p:spPr>
        <p:txBody>
          <a:bodyPr wrap="square" lIns="0" tIns="0" rIns="0" bIns="0" rtlCol="0" anchor="t">
            <a:spAutoFit/>
          </a:bodyPr>
          <a:lstStyle/>
          <a:p>
            <a:pPr marL="1476375" lvl="2" indent="-457200">
              <a:buFont typeface="Arial"/>
              <a:buChar char="•"/>
            </a:pPr>
            <a:r>
              <a:rPr lang="en-US" sz="2800">
                <a:latin typeface="Century Gothic"/>
              </a:rPr>
              <a:t>You will be able to view the status of any pending expenses on your expense in account. </a:t>
            </a:r>
            <a:endParaRPr lang="en-US">
              <a:ea typeface="Calibri"/>
              <a:cs typeface="Calibri"/>
            </a:endParaRPr>
          </a:p>
          <a:p>
            <a:pPr marL="1019175" lvl="1" indent="-457200">
              <a:buFont typeface="Arial"/>
              <a:buChar char="•"/>
            </a:pPr>
            <a:endParaRPr lang="en-US" sz="2800">
              <a:latin typeface="Century Gothic"/>
            </a:endParaRPr>
          </a:p>
          <a:p>
            <a:pPr marL="1476375" lvl="2" indent="-457200">
              <a:buFont typeface="Arial"/>
              <a:buChar char="•"/>
            </a:pPr>
            <a:r>
              <a:rPr lang="en-US" sz="2800">
                <a:latin typeface="Century Gothic"/>
              </a:rPr>
              <a:t>Students must have paid their sports club membership otherwise claims will be rejected.</a:t>
            </a:r>
          </a:p>
          <a:p>
            <a:pPr marL="1476375" lvl="2" indent="-457200">
              <a:buFont typeface="Arial"/>
              <a:buChar char="•"/>
            </a:pPr>
            <a:endParaRPr lang="en-US" sz="2800">
              <a:latin typeface="Century Gothic"/>
            </a:endParaRPr>
          </a:p>
          <a:p>
            <a:pPr marL="1476375" lvl="2" indent="-457200">
              <a:buFont typeface="Arial"/>
              <a:buChar char="•"/>
            </a:pPr>
            <a:r>
              <a:rPr lang="en-US" sz="2800">
                <a:latin typeface="Century Gothic"/>
              </a:rPr>
              <a:t>Receipts and evidence must be attached, otherwise claims will be rejected. </a:t>
            </a:r>
            <a:endParaRPr lang="en-US">
              <a:latin typeface="Calibri"/>
              <a:ea typeface="Calibri"/>
              <a:cs typeface="Calibri"/>
            </a:endParaRPr>
          </a:p>
          <a:p>
            <a:pPr marL="1476375" lvl="2" indent="-457200">
              <a:buFont typeface="Arial"/>
              <a:buChar char="•"/>
            </a:pPr>
            <a:endParaRPr lang="en-GB" sz="2800">
              <a:latin typeface="Century Gothic"/>
            </a:endParaRPr>
          </a:p>
          <a:p>
            <a:pPr marL="1476375" lvl="2" indent="-457200">
              <a:buFont typeface="Arial"/>
              <a:buChar char="•"/>
            </a:pPr>
            <a:r>
              <a:rPr lang="en-GB" sz="2800">
                <a:latin typeface="Century Gothic"/>
              </a:rPr>
              <a:t>You cannot claim back the cost of alcohol.</a:t>
            </a:r>
            <a:endParaRPr lang="en-US">
              <a:latin typeface="Calibri"/>
              <a:ea typeface="Calibri"/>
              <a:cs typeface="Calibri"/>
            </a:endParaRPr>
          </a:p>
          <a:p>
            <a:pPr marL="1476375" lvl="2" indent="-457200">
              <a:buFont typeface="Arial"/>
              <a:buChar char="•"/>
            </a:pPr>
            <a:endParaRPr lang="en-GB" sz="2800">
              <a:latin typeface="Century Gothic"/>
            </a:endParaRPr>
          </a:p>
          <a:p>
            <a:pPr marL="1476375" lvl="2" indent="-457200">
              <a:buFont typeface="Arial"/>
              <a:buChar char="•"/>
            </a:pPr>
            <a:r>
              <a:rPr lang="en-GB" sz="2800">
                <a:latin typeface="Century Gothic"/>
              </a:rPr>
              <a:t>The Blades Staff team reserves the right to reject any expense claim. </a:t>
            </a:r>
            <a:endParaRPr lang="en-US">
              <a:latin typeface="Calibri"/>
              <a:ea typeface="Calibri"/>
              <a:cs typeface="Calibri"/>
            </a:endParaRPr>
          </a:p>
          <a:p>
            <a:pPr marL="742950" indent="-285750">
              <a:buFont typeface="Arial"/>
              <a:buChar char="•"/>
            </a:pPr>
            <a:endParaRPr lang="en-GB" sz="3600">
              <a:latin typeface="Century Gothic"/>
            </a:endParaRPr>
          </a:p>
          <a:p>
            <a:pPr marL="1019175" lvl="1" indent="-457200">
              <a:buFont typeface="Arial"/>
              <a:buChar char="•"/>
            </a:pPr>
            <a:endParaRPr lang="en-US" sz="2800">
              <a:latin typeface="Century Gothic"/>
            </a:endParaRPr>
          </a:p>
          <a:p>
            <a:pPr marL="1019175" lvl="1" indent="-457200">
              <a:buFont typeface="Arial"/>
              <a:buChar char="•"/>
            </a:pPr>
            <a:endParaRPr lang="en-US" sz="2800">
              <a:latin typeface="Century Gothic"/>
            </a:endParaRPr>
          </a:p>
          <a:p>
            <a:pPr marL="1019175" lvl="1" indent="-457200">
              <a:buFont typeface="Arial"/>
              <a:buChar char="•"/>
            </a:pPr>
            <a:endParaRPr lang="en-US" sz="2800">
              <a:latin typeface="Century Gothic"/>
            </a:endParaRPr>
          </a:p>
          <a:p>
            <a:pPr marL="1019175" lvl="1" indent="-457200">
              <a:buFont typeface="Arial"/>
              <a:buChar char="•"/>
            </a:pPr>
            <a:endParaRPr lang="en-US" sz="2800">
              <a:latin typeface="Century Gothic"/>
            </a:endParaRPr>
          </a:p>
          <a:p>
            <a:pPr marL="561975" lvl="1"/>
            <a:endParaRPr lang="en-US" sz="2800">
              <a:latin typeface="Century Gothic"/>
            </a:endParaRPr>
          </a:p>
        </p:txBody>
      </p:sp>
      <p:sp>
        <p:nvSpPr>
          <p:cNvPr id="5" name="TextBox 5">
            <a:extLst>
              <a:ext uri="{FF2B5EF4-FFF2-40B4-BE49-F238E27FC236}">
                <a16:creationId xmlns:a16="http://schemas.microsoft.com/office/drawing/2014/main" id="{D08469D5-6BB2-5EE5-E0E1-B9378ACC3C7C}"/>
              </a:ext>
            </a:extLst>
          </p:cNvPr>
          <p:cNvSpPr txBox="1"/>
          <p:nvPr/>
        </p:nvSpPr>
        <p:spPr>
          <a:xfrm>
            <a:off x="2161817" y="449862"/>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Expense info   </a:t>
            </a:r>
          </a:p>
        </p:txBody>
      </p:sp>
      <p:pic>
        <p:nvPicPr>
          <p:cNvPr id="15" name="Picture 14" descr="A red shield with white text&#10;&#10;Description automatically generated">
            <a:extLst>
              <a:ext uri="{FF2B5EF4-FFF2-40B4-BE49-F238E27FC236}">
                <a16:creationId xmlns:a16="http://schemas.microsoft.com/office/drawing/2014/main" id="{011EB011-8534-3EFA-ADBE-1E00CC9FF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9B3AADDB-5DF8-072C-FE61-D5430FBE5EC9}"/>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BA3F8D4D-1214-3967-C3BF-5FFB8EF0E120}"/>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10" name="Picture 9" descr="ExpenseIn Xero Integration Reviews &amp; Features — Xero App Store UK">
            <a:extLst>
              <a:ext uri="{FF2B5EF4-FFF2-40B4-BE49-F238E27FC236}">
                <a16:creationId xmlns:a16="http://schemas.microsoft.com/office/drawing/2014/main" id="{AE8CE9A0-A4C3-6376-87BD-EB9D253F9869}"/>
              </a:ext>
            </a:extLst>
          </p:cNvPr>
          <p:cNvPicPr>
            <a:picLocks noChangeAspect="1"/>
          </p:cNvPicPr>
          <p:nvPr/>
        </p:nvPicPr>
        <p:blipFill>
          <a:blip r:embed="rId6"/>
          <a:stretch>
            <a:fillRect/>
          </a:stretch>
        </p:blipFill>
        <p:spPr>
          <a:xfrm>
            <a:off x="13358813" y="-5715"/>
            <a:ext cx="3571875" cy="1883092"/>
          </a:xfrm>
          <a:prstGeom prst="rect">
            <a:avLst/>
          </a:prstGeom>
        </p:spPr>
      </p:pic>
      <p:sp>
        <p:nvSpPr>
          <p:cNvPr id="12" name="TextBox 3">
            <a:extLst>
              <a:ext uri="{FF2B5EF4-FFF2-40B4-BE49-F238E27FC236}">
                <a16:creationId xmlns:a16="http://schemas.microsoft.com/office/drawing/2014/main" id="{8D2A43D3-CEB5-96DA-0209-E17CC85EED8B}"/>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70941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MILEAGE EXPENSES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6" name="TextBox 5">
            <a:extLst>
              <a:ext uri="{FF2B5EF4-FFF2-40B4-BE49-F238E27FC236}">
                <a16:creationId xmlns:a16="http://schemas.microsoft.com/office/drawing/2014/main" id="{F3BDC978-D152-2235-F912-D43C6FDA2928}"/>
              </a:ext>
            </a:extLst>
          </p:cNvPr>
          <p:cNvSpPr txBox="1"/>
          <p:nvPr/>
        </p:nvSpPr>
        <p:spPr>
          <a:xfrm>
            <a:off x="2667000" y="1661160"/>
            <a:ext cx="11189677" cy="9756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Calibri"/>
                <a:cs typeface="Calibri"/>
              </a:rPr>
              <a:t>Any mileage claims made by students are always sent to the Blades team for approval. </a:t>
            </a:r>
          </a:p>
          <a:p>
            <a:endParaRPr lang="en-GB" sz="2800">
              <a:ea typeface="Calibri"/>
              <a:cs typeface="Calibri"/>
            </a:endParaRPr>
          </a:p>
          <a:p>
            <a:r>
              <a:rPr lang="en-US" sz="2800">
                <a:latin typeface="Century Gothic"/>
                <a:ea typeface="Calibri"/>
                <a:cs typeface="Calibri"/>
              </a:rPr>
              <a:t>Photo of Front and Back of Driving License and Insurance documentation must be provided to Blades before expense approval.  </a:t>
            </a:r>
          </a:p>
          <a:p>
            <a:endParaRPr lang="en-US" sz="2800">
              <a:latin typeface="Century Gothic"/>
              <a:ea typeface="Calibri"/>
              <a:cs typeface="Calibri"/>
            </a:endParaRPr>
          </a:p>
          <a:p>
            <a:r>
              <a:rPr lang="en-US" sz="2800">
                <a:latin typeface="Century Gothic"/>
                <a:ea typeface="Calibri"/>
                <a:cs typeface="Calibri"/>
              </a:rPr>
              <a:t>If you know that you are going to be driving for the club this year, we recommend that you send these documents in advance so there are no holds-ups when you submit your expense.</a:t>
            </a:r>
          </a:p>
          <a:p>
            <a:endParaRPr lang="en-US" sz="2800">
              <a:latin typeface="Century Gothic"/>
              <a:ea typeface="Calibri"/>
              <a:cs typeface="Calibri"/>
            </a:endParaRPr>
          </a:p>
          <a:p>
            <a:r>
              <a:rPr lang="en-US" sz="2800">
                <a:latin typeface="Century Gothic"/>
                <a:ea typeface="Calibri"/>
                <a:cs typeface="Calibri"/>
              </a:rPr>
              <a:t>When submitting a Mileage Expense claim, please state the postcode of where your journey started (CO4 3SQ) and where it ended. We also require the full names of all eligible passengers*. </a:t>
            </a:r>
          </a:p>
          <a:p>
            <a:endParaRPr lang="en-US" sz="2800">
              <a:latin typeface="Century Gothic"/>
              <a:ea typeface="Calibri"/>
              <a:cs typeface="Calibri"/>
            </a:endParaRPr>
          </a:p>
          <a:p>
            <a:r>
              <a:rPr lang="en-US" sz="2800">
                <a:latin typeface="Century Gothic"/>
                <a:ea typeface="Calibri"/>
                <a:cs typeface="Calibri"/>
              </a:rPr>
              <a:t>*An eligible passenger is defined as another player or match official; spectators are not included. </a:t>
            </a:r>
          </a:p>
          <a:p>
            <a:endParaRPr lang="en-US" sz="2000">
              <a:latin typeface="Century Gothic"/>
              <a:ea typeface="Calibri"/>
              <a:cs typeface="Calibri"/>
            </a:endParaRPr>
          </a:p>
          <a:p>
            <a:endParaRPr lang="en-US" sz="2000">
              <a:latin typeface="Century Gothic"/>
              <a:ea typeface="Calibri"/>
              <a:cs typeface="Calibri"/>
            </a:endParaRPr>
          </a:p>
          <a:p>
            <a:endParaRPr lang="en-US" sz="2000">
              <a:latin typeface="Century Gothic"/>
              <a:ea typeface="Calibri"/>
              <a:cs typeface="Calibri"/>
            </a:endParaRPr>
          </a:p>
          <a:p>
            <a:endParaRPr lang="en-GB">
              <a:ea typeface="Calibri"/>
              <a:cs typeface="Calibri"/>
            </a:endParaRPr>
          </a:p>
          <a:p>
            <a:endParaRPr lang="en-GB">
              <a:ea typeface="Calibri"/>
              <a:cs typeface="Calibri"/>
            </a:endParaRPr>
          </a:p>
        </p:txBody>
      </p:sp>
      <p:graphicFrame>
        <p:nvGraphicFramePr>
          <p:cNvPr id="9" name="Table 8">
            <a:extLst>
              <a:ext uri="{FF2B5EF4-FFF2-40B4-BE49-F238E27FC236}">
                <a16:creationId xmlns:a16="http://schemas.microsoft.com/office/drawing/2014/main" id="{436478D1-5251-51CB-57AA-D0988A5161AA}"/>
              </a:ext>
            </a:extLst>
          </p:cNvPr>
          <p:cNvGraphicFramePr>
            <a:graphicFrameLocks noGrp="1"/>
          </p:cNvGraphicFramePr>
          <p:nvPr>
            <p:extLst>
              <p:ext uri="{D42A27DB-BD31-4B8C-83A1-F6EECF244321}">
                <p14:modId xmlns:p14="http://schemas.microsoft.com/office/powerpoint/2010/main" val="1805026797"/>
              </p:ext>
            </p:extLst>
          </p:nvPr>
        </p:nvGraphicFramePr>
        <p:xfrm>
          <a:off x="13730287" y="2214562"/>
          <a:ext cx="4138646" cy="6075048"/>
        </p:xfrm>
        <a:graphic>
          <a:graphicData uri="http://schemas.openxmlformats.org/drawingml/2006/table">
            <a:tbl>
              <a:tblPr bandRow="1">
                <a:tableStyleId>{7E9639D4-E3E2-4D34-9284-5A2195B3D0D7}</a:tableStyleId>
              </a:tblPr>
              <a:tblGrid>
                <a:gridCol w="2069323">
                  <a:extLst>
                    <a:ext uri="{9D8B030D-6E8A-4147-A177-3AD203B41FA5}">
                      <a16:colId xmlns:a16="http://schemas.microsoft.com/office/drawing/2014/main" val="2971594047"/>
                    </a:ext>
                  </a:extLst>
                </a:gridCol>
                <a:gridCol w="2069323">
                  <a:extLst>
                    <a:ext uri="{9D8B030D-6E8A-4147-A177-3AD203B41FA5}">
                      <a16:colId xmlns:a16="http://schemas.microsoft.com/office/drawing/2014/main" val="3559988226"/>
                    </a:ext>
                  </a:extLst>
                </a:gridCol>
              </a:tblGrid>
              <a:tr h="923928">
                <a:tc>
                  <a:txBody>
                    <a:bodyPr/>
                    <a:lstStyle/>
                    <a:p>
                      <a:pPr algn="l" fontAlgn="base"/>
                      <a:r>
                        <a:rPr lang="en-US" sz="1800" b="1">
                          <a:solidFill>
                            <a:schemeClr val="tx1"/>
                          </a:solidFill>
                          <a:effectLst/>
                          <a:latin typeface="Century Gothic"/>
                        </a:rPr>
                        <a:t>Number of Passengers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l" fontAlgn="base"/>
                      <a:r>
                        <a:rPr lang="en-US" sz="1800" b="1">
                          <a:solidFill>
                            <a:schemeClr val="tx1"/>
                          </a:solidFill>
                          <a:effectLst/>
                          <a:latin typeface="Century Gothic"/>
                        </a:rPr>
                        <a:t>Amount per mile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26373355"/>
                  </a:ext>
                </a:extLst>
              </a:tr>
              <a:tr h="923928">
                <a:tc>
                  <a:txBody>
                    <a:bodyPr/>
                    <a:lstStyle/>
                    <a:p>
                      <a:pPr algn="l" fontAlgn="base"/>
                      <a:r>
                        <a:rPr lang="en-US" sz="2800">
                          <a:solidFill>
                            <a:srgbClr val="000000"/>
                          </a:solidFill>
                          <a:effectLst/>
                          <a:latin typeface="Century Gothic"/>
                        </a:rPr>
                        <a:t>1 Person in car (Driver)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25p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48153432"/>
                  </a:ext>
                </a:extLst>
              </a:tr>
              <a:tr h="923928">
                <a:tc>
                  <a:txBody>
                    <a:bodyPr/>
                    <a:lstStyle/>
                    <a:p>
                      <a:pPr algn="l" fontAlgn="base"/>
                      <a:r>
                        <a:rPr lang="en-US" sz="2800">
                          <a:solidFill>
                            <a:srgbClr val="000000"/>
                          </a:solidFill>
                          <a:effectLst/>
                          <a:latin typeface="Century Gothic"/>
                        </a:rPr>
                        <a:t>2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30p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5979651"/>
                  </a:ext>
                </a:extLst>
              </a:tr>
              <a:tr h="923928">
                <a:tc>
                  <a:txBody>
                    <a:bodyPr/>
                    <a:lstStyle/>
                    <a:p>
                      <a:pPr algn="l" fontAlgn="base"/>
                      <a:r>
                        <a:rPr lang="en-US" sz="2800">
                          <a:solidFill>
                            <a:srgbClr val="000000"/>
                          </a:solidFill>
                          <a:effectLst/>
                          <a:latin typeface="Century Gothic"/>
                        </a:rPr>
                        <a:t>3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35p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89229232"/>
                  </a:ext>
                </a:extLst>
              </a:tr>
              <a:tr h="923928">
                <a:tc>
                  <a:txBody>
                    <a:bodyPr/>
                    <a:lstStyle/>
                    <a:p>
                      <a:pPr algn="l" fontAlgn="base"/>
                      <a:r>
                        <a:rPr lang="en-US" sz="2800">
                          <a:solidFill>
                            <a:srgbClr val="000000"/>
                          </a:solidFill>
                          <a:effectLst/>
                          <a:latin typeface="Century Gothic"/>
                        </a:rPr>
                        <a:t>4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40p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87051392"/>
                  </a:ext>
                </a:extLst>
              </a:tr>
              <a:tr h="923928">
                <a:tc>
                  <a:txBody>
                    <a:bodyPr/>
                    <a:lstStyle/>
                    <a:p>
                      <a:pPr algn="l" fontAlgn="base"/>
                      <a:r>
                        <a:rPr lang="en-US" sz="2800">
                          <a:solidFill>
                            <a:srgbClr val="000000"/>
                          </a:solidFill>
                          <a:effectLst/>
                          <a:latin typeface="Century Gothic"/>
                        </a:rPr>
                        <a:t>5 People in car</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fontAlgn="base"/>
                      <a:r>
                        <a:rPr lang="en-US" sz="2800">
                          <a:solidFill>
                            <a:srgbClr val="000000"/>
                          </a:solidFill>
                          <a:effectLst/>
                          <a:latin typeface="Century Gothic"/>
                        </a:rPr>
                        <a:t>45p per mile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29056225"/>
                  </a:ext>
                </a:extLst>
              </a:tr>
            </a:tbl>
          </a:graphicData>
        </a:graphic>
      </p:graphicFrame>
      <p:sp>
        <p:nvSpPr>
          <p:cNvPr id="10" name="TextBox 3">
            <a:extLst>
              <a:ext uri="{FF2B5EF4-FFF2-40B4-BE49-F238E27FC236}">
                <a16:creationId xmlns:a16="http://schemas.microsoft.com/office/drawing/2014/main" id="{DEF002D6-A0B5-C47B-C96B-C1BEA708E21C}"/>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415133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Rag  - Raise and give</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103720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3600">
                <a:latin typeface="Century Gothic"/>
                <a:ea typeface="+mn-lt"/>
                <a:cs typeface="+mn-lt"/>
              </a:rPr>
              <a:t>The SU is a registered charity, so donations to external charities must go through the </a:t>
            </a:r>
            <a:r>
              <a:rPr lang="en-GB" sz="3600" b="1">
                <a:latin typeface="Century Gothic"/>
                <a:ea typeface="+mn-lt"/>
                <a:cs typeface="+mn-lt"/>
              </a:rPr>
              <a:t>RAG account</a:t>
            </a:r>
            <a:r>
              <a:rPr lang="en-GB" sz="3600">
                <a:latin typeface="Century Gothic"/>
                <a:ea typeface="+mn-lt"/>
                <a:cs typeface="+mn-lt"/>
              </a:rPr>
              <a:t> (not club funds).</a:t>
            </a:r>
            <a:endParaRPr lang="en-US" sz="3600">
              <a:latin typeface="Century Gothic"/>
              <a:ea typeface="Calibri"/>
              <a:cs typeface="Calibri"/>
            </a:endParaRP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Applies to all fundraising: online, card machine, or cash at SU Reception.</a:t>
            </a: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Complete a </a:t>
            </a:r>
            <a:r>
              <a:rPr lang="en-GB" sz="3600" b="1">
                <a:latin typeface="Century Gothic"/>
                <a:ea typeface="+mn-lt"/>
                <a:cs typeface="+mn-lt"/>
                <a:hlinkClick r:id="rId6"/>
              </a:rPr>
              <a:t>RAG form</a:t>
            </a:r>
            <a:r>
              <a:rPr lang="en-GB" sz="3600">
                <a:latin typeface="Century Gothic"/>
                <a:ea typeface="+mn-lt"/>
                <a:cs typeface="+mn-lt"/>
              </a:rPr>
              <a:t> with:</a:t>
            </a:r>
            <a:endParaRPr lang="en-GB" sz="3600">
              <a:latin typeface="Century Gothic"/>
              <a:ea typeface="Calibri"/>
              <a:cs typeface="Calibri"/>
            </a:endParaRPr>
          </a:p>
          <a:p>
            <a:pPr marL="742950" lvl="1" indent="-285750">
              <a:buFont typeface="Arial"/>
              <a:buChar char="•"/>
            </a:pPr>
            <a:r>
              <a:rPr lang="en-GB" sz="3600">
                <a:latin typeface="Century Gothic"/>
                <a:ea typeface="+mn-lt"/>
                <a:cs typeface="+mn-lt"/>
              </a:rPr>
              <a:t>Amount raised/paid in</a:t>
            </a:r>
          </a:p>
          <a:p>
            <a:pPr marL="742950" lvl="1" indent="-285750">
              <a:buFont typeface="Arial"/>
              <a:buChar char="•"/>
            </a:pPr>
            <a:r>
              <a:rPr lang="en-GB" sz="3600">
                <a:latin typeface="Century Gothic"/>
                <a:ea typeface="+mn-lt"/>
                <a:cs typeface="+mn-lt"/>
              </a:rPr>
              <a:t>Club name</a:t>
            </a:r>
            <a:endParaRPr lang="en-GB" sz="3600">
              <a:latin typeface="Century Gothic"/>
              <a:ea typeface="Calibri"/>
              <a:cs typeface="Calibri"/>
            </a:endParaRPr>
          </a:p>
          <a:p>
            <a:pPr marL="742950" lvl="1" indent="-285750">
              <a:buFont typeface="Arial"/>
              <a:buChar char="•"/>
            </a:pPr>
            <a:r>
              <a:rPr lang="en-GB" sz="3600">
                <a:latin typeface="Century Gothic"/>
                <a:ea typeface="+mn-lt"/>
                <a:cs typeface="+mn-lt"/>
              </a:rPr>
              <a:t>Charity name, address, and bank details</a:t>
            </a:r>
          </a:p>
          <a:p>
            <a:pPr marL="742950" lvl="1"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You may need to contact the charity for bank details.</a:t>
            </a: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Donations are </a:t>
            </a:r>
            <a:r>
              <a:rPr lang="en-GB" sz="3600" b="1">
                <a:latin typeface="Century Gothic"/>
                <a:ea typeface="+mn-lt"/>
                <a:cs typeface="+mn-lt"/>
              </a:rPr>
              <a:t>on hold</a:t>
            </a:r>
            <a:r>
              <a:rPr lang="en-GB" sz="3600">
                <a:latin typeface="Century Gothic"/>
                <a:ea typeface="+mn-lt"/>
                <a:cs typeface="+mn-lt"/>
              </a:rPr>
              <a:t> until correct details are provided.</a:t>
            </a:r>
          </a:p>
          <a:p>
            <a:pPr algn="ctr"/>
            <a:endParaRPr lang="en-GB" sz="2800" b="1">
              <a:latin typeface="Century Gothic"/>
              <a:ea typeface="Calibri"/>
              <a:cs typeface="Calibri"/>
            </a:endParaRPr>
          </a:p>
          <a:p>
            <a:endParaRPr lang="en-GB" sz="2800">
              <a:latin typeface="Century Gothic"/>
              <a:ea typeface="Calibri"/>
              <a:cs typeface="Calibri"/>
            </a:endParaRPr>
          </a:p>
          <a:p>
            <a:endParaRPr lang="en-GB" sz="36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23979D88-3EFC-2C89-ABD1-57C4C29FD3AA}"/>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61827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Cash payments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94487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3600">
                <a:latin typeface="Century Gothic"/>
                <a:ea typeface="+mn-lt"/>
                <a:cs typeface="+mn-lt"/>
              </a:rPr>
              <a:t>Use a </a:t>
            </a:r>
            <a:r>
              <a:rPr lang="en-GB" sz="3600" b="1">
                <a:latin typeface="Century Gothic"/>
                <a:ea typeface="+mn-lt"/>
                <a:cs typeface="+mn-lt"/>
              </a:rPr>
              <a:t>cash float</a:t>
            </a:r>
            <a:r>
              <a:rPr lang="en-GB" sz="3600">
                <a:latin typeface="Century Gothic"/>
                <a:ea typeface="+mn-lt"/>
                <a:cs typeface="+mn-lt"/>
              </a:rPr>
              <a:t> (loose change) for sales; have another club member check the float amount before starting.</a:t>
            </a:r>
            <a:endParaRPr lang="en-US" sz="3600">
              <a:latin typeface="Century Gothic"/>
              <a:ea typeface="+mn-lt"/>
              <a:cs typeface="+mn-lt"/>
            </a:endParaRP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For help arranging a float, contact the </a:t>
            </a:r>
            <a:r>
              <a:rPr lang="en-GB" sz="3600" b="1">
                <a:latin typeface="Century Gothic"/>
                <a:ea typeface="+mn-lt"/>
                <a:cs typeface="+mn-lt"/>
              </a:rPr>
              <a:t>Blades team</a:t>
            </a:r>
            <a:r>
              <a:rPr lang="en-GB" sz="3600">
                <a:latin typeface="Century Gothic"/>
                <a:ea typeface="+mn-lt"/>
                <a:cs typeface="+mn-lt"/>
              </a:rPr>
              <a:t> (who liaise with SU Finance).</a:t>
            </a:r>
            <a:endParaRPr lang="en-GB" sz="3600">
              <a:latin typeface="Century Gothic"/>
            </a:endParaRP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Pay all cash raised into </a:t>
            </a:r>
            <a:r>
              <a:rPr lang="en-GB" sz="3600" b="1">
                <a:latin typeface="Century Gothic"/>
                <a:ea typeface="+mn-lt"/>
                <a:cs typeface="+mn-lt"/>
              </a:rPr>
              <a:t>SU Reception</a:t>
            </a:r>
            <a:r>
              <a:rPr lang="en-GB" sz="3600">
                <a:latin typeface="Century Gothic"/>
                <a:ea typeface="+mn-lt"/>
                <a:cs typeface="+mn-lt"/>
              </a:rPr>
              <a:t> promptly and complete a paying-in form.</a:t>
            </a: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Return the float to </a:t>
            </a:r>
            <a:r>
              <a:rPr lang="en-GB" sz="3600" b="1">
                <a:latin typeface="Century Gothic"/>
                <a:ea typeface="+mn-lt"/>
                <a:cs typeface="+mn-lt"/>
              </a:rPr>
              <a:t>SU Finance</a:t>
            </a:r>
            <a:r>
              <a:rPr lang="en-GB" sz="3600">
                <a:latin typeface="Century Gothic"/>
                <a:ea typeface="+mn-lt"/>
                <a:cs typeface="+mn-lt"/>
              </a:rPr>
              <a:t>.</a:t>
            </a:r>
          </a:p>
          <a:p>
            <a:pPr marL="285750" indent="-285750">
              <a:buFont typeface="Arial"/>
              <a:buChar char="•"/>
            </a:pPr>
            <a:endParaRPr lang="en-GB" sz="3600">
              <a:latin typeface="Century Gothic"/>
              <a:ea typeface="+mn-lt"/>
              <a:cs typeface="+mn-lt"/>
            </a:endParaRPr>
          </a:p>
          <a:p>
            <a:pPr marL="285750" indent="-285750">
              <a:buFont typeface="Arial"/>
              <a:buChar char="•"/>
            </a:pPr>
            <a:r>
              <a:rPr lang="en-GB" sz="3600">
                <a:latin typeface="Century Gothic"/>
                <a:ea typeface="+mn-lt"/>
                <a:cs typeface="+mn-lt"/>
              </a:rPr>
              <a:t>If fundraising for charity, all funds must also go to SU Finance.</a:t>
            </a:r>
          </a:p>
          <a:p>
            <a:endParaRPr lang="en-GB" sz="2800">
              <a:latin typeface="Century Gothic"/>
              <a:ea typeface="Calibri"/>
              <a:cs typeface="Calibri"/>
            </a:endParaRPr>
          </a:p>
          <a:p>
            <a:pPr algn="ctr"/>
            <a:endParaRPr lang="en-GB" sz="2800" b="1">
              <a:highlight>
                <a:srgbClr val="FF0000"/>
              </a:highlight>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6" name="TextBox 3">
            <a:extLst>
              <a:ext uri="{FF2B5EF4-FFF2-40B4-BE49-F238E27FC236}">
                <a16:creationId xmlns:a16="http://schemas.microsoft.com/office/drawing/2014/main" id="{C4067037-1F5B-9125-E647-B7FECF11EBC3}"/>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84726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Cash payments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155858"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latin typeface="Century Gothic"/>
                <a:ea typeface="Calibri"/>
                <a:cs typeface="Calibri"/>
              </a:rPr>
              <a:t>All income and expenses </a:t>
            </a:r>
            <a:r>
              <a:rPr lang="en-GB" sz="2800" b="1">
                <a:latin typeface="Century Gothic"/>
                <a:ea typeface="Calibri"/>
                <a:cs typeface="Calibri"/>
              </a:rPr>
              <a:t>must</a:t>
            </a:r>
            <a:r>
              <a:rPr lang="en-GB" sz="2800">
                <a:latin typeface="Century Gothic"/>
                <a:ea typeface="Calibri"/>
                <a:cs typeface="Calibri"/>
              </a:rPr>
              <a:t> go through the club’s account.</a:t>
            </a:r>
            <a:endParaRPr lang="en-GB" sz="2800">
              <a:latin typeface="Calibri"/>
              <a:ea typeface="Calibri"/>
              <a:cs typeface="Calibri"/>
            </a:endParaRPr>
          </a:p>
          <a:p>
            <a:pPr marL="457200" indent="-457200">
              <a:buFont typeface="Arial"/>
              <a:buChar char="•"/>
            </a:pPr>
            <a:endParaRPr lang="en-GB" sz="2800" b="1">
              <a:latin typeface="Century Gothic"/>
              <a:ea typeface="Calibri"/>
              <a:cs typeface="Calibri"/>
            </a:endParaRPr>
          </a:p>
          <a:p>
            <a:pPr marL="457200" indent="-457200">
              <a:buFont typeface="Arial"/>
              <a:buChar char="•"/>
            </a:pPr>
            <a:r>
              <a:rPr lang="en-GB" sz="2800" b="1">
                <a:latin typeface="Century Gothic"/>
                <a:ea typeface="Calibri"/>
                <a:cs typeface="Calibri"/>
              </a:rPr>
              <a:t>Never</a:t>
            </a:r>
            <a:r>
              <a:rPr lang="en-GB" sz="2800">
                <a:latin typeface="Century Gothic"/>
                <a:ea typeface="Calibri"/>
                <a:cs typeface="Calibri"/>
              </a:rPr>
              <a:t> offset expenses against income and pay in the difference. This avoids VAT and therefore would be </a:t>
            </a:r>
            <a:r>
              <a:rPr lang="en-GB" sz="2800" b="1">
                <a:latin typeface="Century Gothic"/>
                <a:ea typeface="Calibri"/>
                <a:cs typeface="Calibri"/>
              </a:rPr>
              <a:t>illegal</a:t>
            </a:r>
            <a:r>
              <a:rPr lang="en-GB" sz="2800">
                <a:latin typeface="Century Gothic"/>
                <a:ea typeface="Calibri"/>
                <a:cs typeface="Calibri"/>
              </a:rPr>
              <a:t>. </a:t>
            </a:r>
            <a:endParaRPr lang="en-GB" sz="2800">
              <a:ea typeface="Calibri"/>
              <a:cs typeface="Calibri"/>
            </a:endParaRPr>
          </a:p>
          <a:p>
            <a:pPr marL="457200" indent="-457200">
              <a:buFont typeface="Arial"/>
              <a:buChar char="•"/>
            </a:pPr>
            <a:endParaRPr lang="en-GB" sz="2800">
              <a:latin typeface="Century Gothic"/>
              <a:ea typeface="Calibri"/>
              <a:cs typeface="Calibri"/>
            </a:endParaRPr>
          </a:p>
          <a:p>
            <a:pPr marL="457200" indent="-457200">
              <a:buFont typeface="Arial"/>
              <a:buChar char="•"/>
            </a:pPr>
            <a:r>
              <a:rPr lang="en-GB" sz="2800">
                <a:latin typeface="Century Gothic"/>
                <a:ea typeface="Calibri"/>
                <a:cs typeface="Calibri"/>
              </a:rPr>
              <a:t>Always pay everything fundraised into the account and then claim back any expenses afterwards. Never pay any income into your own personal account.</a:t>
            </a:r>
            <a:endParaRPr lang="en-GB" sz="2800">
              <a:ea typeface="Calibri"/>
              <a:cs typeface="Calibri"/>
            </a:endParaRPr>
          </a:p>
          <a:p>
            <a:br>
              <a:rPr lang="en-US" sz="2800"/>
            </a:br>
            <a:r>
              <a:rPr lang="en-GB" sz="2800" u="sng">
                <a:latin typeface="Century Gothic"/>
                <a:ea typeface="Calibri"/>
                <a:cs typeface="Calibri"/>
              </a:rPr>
              <a:t>Example:</a:t>
            </a:r>
            <a:br>
              <a:rPr lang="en-GB" sz="2800">
                <a:latin typeface="Century Gothic"/>
                <a:ea typeface="Calibri"/>
                <a:cs typeface="Calibri"/>
              </a:rPr>
            </a:br>
            <a:r>
              <a:rPr lang="en-GB" sz="2800">
                <a:latin typeface="Century Gothic"/>
                <a:ea typeface="Calibri"/>
                <a:cs typeface="Calibri"/>
              </a:rPr>
              <a:t>You raise £100 for your club through a bake sale but previously paid £20 of your own money towards ingredients – you need to pay all the £100 in before claiming any expenses. You cannot take £20 out of the £100 raised and then pay £80 in. </a:t>
            </a:r>
            <a:endParaRPr lang="en-GB" sz="2800"/>
          </a:p>
          <a:p>
            <a:pPr algn="ctr"/>
            <a:endParaRPr lang="en-GB" sz="2800" b="1">
              <a:highlight>
                <a:srgbClr val="FF0000"/>
              </a:highlight>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6" name="TextBox 3">
            <a:extLst>
              <a:ext uri="{FF2B5EF4-FFF2-40B4-BE49-F238E27FC236}">
                <a16:creationId xmlns:a16="http://schemas.microsoft.com/office/drawing/2014/main" id="{B12E37A7-037E-EA5B-C48A-CBDCB26415FC}"/>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95520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Card machines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775604"/>
            <a:ext cx="13902618" cy="9140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a:latin typeface="Century Gothic"/>
                <a:ea typeface="Calibri"/>
                <a:cs typeface="Arial"/>
              </a:rPr>
              <a:t>If you wish to use a card machine for an event, you must book to borrow one from our Communities Department.  </a:t>
            </a:r>
            <a:endParaRPr lang="en-US">
              <a:ea typeface="Calibri"/>
              <a:cs typeface="Calibri"/>
            </a:endParaRPr>
          </a:p>
          <a:p>
            <a:pPr marL="457200" indent="-457200">
              <a:buFont typeface="Arial"/>
              <a:buChar char="•"/>
            </a:pPr>
            <a:endParaRPr lang="en-GB" sz="2800">
              <a:solidFill>
                <a:srgbClr val="000000"/>
              </a:solidFill>
              <a:latin typeface="Century Gothic"/>
              <a:ea typeface="Calibri"/>
              <a:cs typeface="Arial"/>
            </a:endParaRPr>
          </a:p>
          <a:p>
            <a:pPr marL="457200" indent="-457200">
              <a:buFont typeface="Arial"/>
              <a:buChar char="•"/>
            </a:pPr>
            <a:r>
              <a:rPr lang="en-GB" sz="2800">
                <a:solidFill>
                  <a:srgbClr val="FF0000"/>
                </a:solidFill>
                <a:latin typeface="Century Gothic"/>
                <a:ea typeface="Calibri"/>
                <a:cs typeface="Arial"/>
              </a:rPr>
              <a:t>You cannot use your own card machine under any circumstance.</a:t>
            </a:r>
            <a:endParaRPr lang="en-GB" sz="2800">
              <a:ea typeface="Calibri"/>
              <a:cs typeface="Calibri"/>
            </a:endParaRPr>
          </a:p>
          <a:p>
            <a:pPr marL="457200" indent="-457200">
              <a:buFont typeface="Arial"/>
              <a:buChar char="•"/>
            </a:pPr>
            <a:endParaRPr lang="en-GB" sz="2800">
              <a:solidFill>
                <a:srgbClr val="FF0000"/>
              </a:solidFill>
              <a:latin typeface="Century Gothic"/>
              <a:ea typeface="Calibri"/>
              <a:cs typeface="Arial"/>
            </a:endParaRPr>
          </a:p>
          <a:p>
            <a:pPr marL="457200" indent="-457200">
              <a:buFont typeface="Arial"/>
              <a:buChar char="•"/>
            </a:pPr>
            <a:r>
              <a:rPr lang="en-GB" sz="2800">
                <a:latin typeface="Century Gothic"/>
                <a:ea typeface="Calibri"/>
                <a:cs typeface="Arial"/>
              </a:rPr>
              <a:t>The SU's card machines are directly linked to the SU club accounts.</a:t>
            </a:r>
            <a:endParaRPr lang="en-GB" sz="2800">
              <a:ea typeface="Calibri"/>
              <a:cs typeface="Calibri"/>
            </a:endParaRPr>
          </a:p>
          <a:p>
            <a:pPr marL="457200" indent="-457200">
              <a:buFont typeface="Arial"/>
              <a:buChar char="•"/>
            </a:pPr>
            <a:endParaRPr lang="en-GB" sz="2800">
              <a:latin typeface="Century Gothic"/>
              <a:ea typeface="Calibri"/>
              <a:cs typeface="Arial"/>
            </a:endParaRPr>
          </a:p>
          <a:p>
            <a:pPr marL="457200" indent="-457200">
              <a:buFont typeface="Arial"/>
              <a:buChar char="•"/>
            </a:pPr>
            <a:r>
              <a:rPr lang="en-GB" sz="2800">
                <a:latin typeface="Century Gothic"/>
                <a:ea typeface="Calibri"/>
                <a:cs typeface="Arial"/>
              </a:rPr>
              <a:t>The SU Communities department has 5 x card machines to borrow:</a:t>
            </a:r>
            <a:endParaRPr lang="en-GB" sz="2800">
              <a:ea typeface="Calibri"/>
              <a:cs typeface="Calibri"/>
            </a:endParaRPr>
          </a:p>
          <a:p>
            <a:pPr marL="457200" indent="-457200">
              <a:buFont typeface="Arial"/>
              <a:buChar char="•"/>
            </a:pPr>
            <a:endParaRPr lang="en-GB" sz="2800">
              <a:latin typeface="Century Gothic"/>
              <a:ea typeface="+mn-lt"/>
              <a:cs typeface="Arial"/>
            </a:endParaRPr>
          </a:p>
          <a:p>
            <a:pPr marL="457200" indent="-457200">
              <a:buFont typeface="Arial"/>
              <a:buChar char="•"/>
            </a:pPr>
            <a:r>
              <a:rPr lang="en-GB" sz="2800">
                <a:latin typeface="Century Gothic"/>
                <a:ea typeface="+mn-lt"/>
                <a:cs typeface="Arial"/>
              </a:rPr>
              <a:t>Two are RAG machines and are designed to collect payments and funds that are going to be donated to another charity. </a:t>
            </a:r>
          </a:p>
          <a:p>
            <a:pPr marL="457200" indent="-457200">
              <a:buFont typeface="Arial"/>
              <a:buChar char="•"/>
            </a:pPr>
            <a:endParaRPr lang="en-GB" sz="2800">
              <a:latin typeface="Century Gothic"/>
              <a:ea typeface="+mn-lt"/>
              <a:cs typeface="Arial"/>
            </a:endParaRPr>
          </a:p>
          <a:p>
            <a:pPr marL="457200" indent="-457200">
              <a:buFont typeface="Arial"/>
              <a:buChar char="•"/>
            </a:pPr>
            <a:r>
              <a:rPr lang="en-GB" sz="2800">
                <a:latin typeface="Century Gothic"/>
                <a:ea typeface="+mn-lt"/>
                <a:cs typeface="Arial"/>
              </a:rPr>
              <a:t>The other three are designed so that the funds will go to your clubs account. </a:t>
            </a:r>
          </a:p>
          <a:p>
            <a:pPr marL="457200" indent="-457200">
              <a:buFont typeface="Arial"/>
              <a:buChar char="•"/>
            </a:pPr>
            <a:endParaRPr lang="en-GB" sz="2800">
              <a:latin typeface="Century Gothic"/>
              <a:ea typeface="+mn-lt"/>
              <a:cs typeface="Arial"/>
            </a:endParaRPr>
          </a:p>
          <a:p>
            <a:pPr marL="457200" indent="-457200">
              <a:buFont typeface="Arial"/>
              <a:buChar char="•"/>
            </a:pPr>
            <a:r>
              <a:rPr lang="en-GB" sz="2800">
                <a:solidFill>
                  <a:srgbClr val="FF0000"/>
                </a:solidFill>
                <a:latin typeface="Century Gothic"/>
                <a:ea typeface="Calibri"/>
                <a:cs typeface="Arial"/>
              </a:rPr>
              <a:t>Please be clear where your income is going.</a:t>
            </a:r>
            <a:endParaRPr lang="en-GB" sz="2800">
              <a:solidFill>
                <a:srgbClr val="FF0000"/>
              </a:solidFill>
              <a:ea typeface="Calibri"/>
              <a:cs typeface="Calibri"/>
            </a:endParaRPr>
          </a:p>
          <a:p>
            <a:pPr marL="457200" indent="-457200">
              <a:buFont typeface="Arial"/>
              <a:buChar char="•"/>
            </a:pPr>
            <a:endParaRPr lang="en-GB" sz="2800">
              <a:solidFill>
                <a:srgbClr val="FF0000"/>
              </a:solidFill>
              <a:latin typeface="Century Gothic"/>
              <a:ea typeface="Calibri"/>
              <a:cs typeface="Arial"/>
            </a:endParaRPr>
          </a:p>
          <a:p>
            <a:pPr marL="457200" indent="-457200">
              <a:buFont typeface="Arial"/>
              <a:buChar char="•"/>
            </a:pPr>
            <a:r>
              <a:rPr lang="en-GB" sz="2800">
                <a:solidFill>
                  <a:srgbClr val="FF0000"/>
                </a:solidFill>
                <a:latin typeface="Century Gothic"/>
                <a:ea typeface="Calibri"/>
                <a:cs typeface="Arial"/>
              </a:rPr>
              <a:t>Please plan ahead as they are allocated on a first come first served basis and get booked regularly.  </a:t>
            </a:r>
          </a:p>
          <a:p>
            <a:endParaRPr lang="en-GB" sz="2800">
              <a:latin typeface="Arial"/>
              <a:ea typeface="Calibri"/>
              <a:cs typeface="Arial"/>
            </a:endParaRPr>
          </a:p>
          <a:p>
            <a:endParaRPr lang="en-GB" sz="2800">
              <a:ea typeface="Calibri"/>
              <a:cs typeface="Calibri"/>
            </a:endParaRPr>
          </a:p>
          <a:p>
            <a:endParaRPr lang="en-GB" sz="2800">
              <a:ea typeface="Calibri"/>
              <a:cs typeface="Calibri"/>
            </a:endParaRPr>
          </a:p>
        </p:txBody>
      </p:sp>
      <p:sp>
        <p:nvSpPr>
          <p:cNvPr id="6" name="TextBox 3">
            <a:extLst>
              <a:ext uri="{FF2B5EF4-FFF2-40B4-BE49-F238E27FC236}">
                <a16:creationId xmlns:a16="http://schemas.microsoft.com/office/drawing/2014/main" id="{2CF5D64B-55A0-034E-A0C4-D8E754D14C30}"/>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126112251"/>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Card machines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1826087"/>
            <a:ext cx="13155858" cy="114185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entury Gothic"/>
                <a:ea typeface="Calibri"/>
                <a:cs typeface="Calibri"/>
              </a:rPr>
              <a:t>How to book a card machine: </a:t>
            </a:r>
          </a:p>
          <a:p>
            <a:endParaRPr lang="en-GB" sz="3200" b="1">
              <a:latin typeface="Century Gothic"/>
              <a:ea typeface="Calibri"/>
              <a:cs typeface="Calibri"/>
            </a:endParaRPr>
          </a:p>
          <a:p>
            <a:pPr>
              <a:buFont typeface="Arial"/>
              <a:buChar char="•"/>
            </a:pPr>
            <a:r>
              <a:rPr lang="en-GB" sz="3200" b="1">
                <a:latin typeface="Century Gothic"/>
                <a:ea typeface="+mn-lt"/>
                <a:cs typeface="+mn-lt"/>
              </a:rPr>
              <a:t>Email</a:t>
            </a:r>
            <a:r>
              <a:rPr lang="en-GB" sz="3200">
                <a:latin typeface="Century Gothic"/>
                <a:ea typeface="+mn-lt"/>
                <a:cs typeface="+mn-lt"/>
              </a:rPr>
              <a:t> </a:t>
            </a:r>
            <a:r>
              <a:rPr lang="en-GB" sz="3200">
                <a:latin typeface="Century Gothic"/>
                <a:ea typeface="+mn-lt"/>
                <a:cs typeface="+mn-lt"/>
                <a:hlinkClick r:id="rId6"/>
              </a:rPr>
              <a:t>blades@essex.ac.uk</a:t>
            </a:r>
            <a:r>
              <a:rPr lang="en-GB" sz="3200">
                <a:latin typeface="Century Gothic"/>
                <a:ea typeface="+mn-lt"/>
                <a:cs typeface="+mn-lt"/>
              </a:rPr>
              <a:t> with event details (provide as much notice as possible) and whether funds are for your club or an external charity.</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Attach the </a:t>
            </a:r>
            <a:r>
              <a:rPr lang="en-GB" sz="3200" b="1">
                <a:latin typeface="Century Gothic"/>
                <a:ea typeface="+mn-lt"/>
                <a:cs typeface="+mn-lt"/>
              </a:rPr>
              <a:t>Card Machine Form</a:t>
            </a:r>
            <a:r>
              <a:rPr lang="en-GB" sz="3200">
                <a:latin typeface="Century Gothic"/>
                <a:ea typeface="+mn-lt"/>
                <a:cs typeface="+mn-lt"/>
              </a:rPr>
              <a:t>.</a:t>
            </a:r>
            <a:endParaRPr lang="en-GB" sz="3200">
              <a:latin typeface="Century Gothic"/>
              <a:ea typeface="Calibri"/>
              <a:cs typeface="Calibri"/>
            </a:endParaRP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If fundraising for a charity, also complete a </a:t>
            </a:r>
            <a:r>
              <a:rPr lang="en-GB" sz="3200" b="1">
                <a:latin typeface="Century Gothic"/>
                <a:ea typeface="+mn-lt"/>
                <a:cs typeface="+mn-lt"/>
              </a:rPr>
              <a:t>RAG Form</a:t>
            </a:r>
            <a:r>
              <a:rPr lang="en-GB" sz="3200">
                <a:latin typeface="Century Gothic"/>
                <a:ea typeface="+mn-lt"/>
                <a:cs typeface="+mn-lt"/>
              </a:rPr>
              <a:t>.</a:t>
            </a:r>
          </a:p>
          <a:p>
            <a:pPr>
              <a:buFont typeface="Arial"/>
              <a:buChar char="•"/>
            </a:pPr>
            <a:r>
              <a:rPr lang="en-GB" sz="3200">
                <a:latin typeface="Century Gothic"/>
                <a:ea typeface="+mn-lt"/>
                <a:cs typeface="+mn-lt"/>
              </a:rPr>
              <a:t>The Blades team will confirm availability.</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If approved, collect from </a:t>
            </a:r>
            <a:r>
              <a:rPr lang="en-GB" sz="3200" b="1">
                <a:latin typeface="Century Gothic"/>
                <a:ea typeface="+mn-lt"/>
                <a:cs typeface="+mn-lt"/>
              </a:rPr>
              <a:t>SU Reception</a:t>
            </a:r>
            <a:r>
              <a:rPr lang="en-GB" sz="3200">
                <a:latin typeface="Century Gothic"/>
                <a:ea typeface="+mn-lt"/>
                <a:cs typeface="+mn-lt"/>
              </a:rPr>
              <a:t>.</a:t>
            </a:r>
            <a:endParaRPr lang="en-GB" sz="3200">
              <a:latin typeface="Century Gothic"/>
              <a:ea typeface="Calibri"/>
              <a:cs typeface="Calibri"/>
            </a:endParaRP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Use only for your event and return immediately after.</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Weekend bookings: collect Friday, return Monday morning.</a:t>
            </a:r>
          </a:p>
          <a:p>
            <a:pPr marL="514350" indent="-514350">
              <a:buAutoNum type="arabicParenR"/>
            </a:pPr>
            <a:endParaRPr lang="en-GB" sz="2800">
              <a:latin typeface="Century Gothic"/>
              <a:ea typeface="+mn-lt"/>
              <a:cs typeface="+mn-lt"/>
            </a:endParaRPr>
          </a:p>
          <a:p>
            <a:endParaRPr lang="en-GB" sz="2800">
              <a:latin typeface="Century Gothic"/>
              <a:ea typeface="+mn-lt"/>
              <a:cs typeface="+mn-lt"/>
            </a:endParaRPr>
          </a:p>
          <a:p>
            <a:endParaRPr lang="en-GB" sz="2800">
              <a:latin typeface="Century Gothic"/>
              <a:ea typeface="+mn-lt"/>
              <a:cs typeface="+mn-lt"/>
            </a:endParaRPr>
          </a:p>
          <a:p>
            <a:endParaRPr lang="en-GB" sz="2800">
              <a:ea typeface="Calibri"/>
              <a:cs typeface="Calibri"/>
            </a:endParaRPr>
          </a:p>
          <a:p>
            <a:endParaRPr lang="en-GB" sz="2800" b="1">
              <a:latin typeface="Century Gothic"/>
              <a:ea typeface="Calibri"/>
              <a:cs typeface="Calibri"/>
            </a:endParaRPr>
          </a:p>
          <a:p>
            <a:endParaRPr lang="en-GB" sz="2800" b="1">
              <a:latin typeface="Century Gothic"/>
              <a:ea typeface="Calibri"/>
              <a:cs typeface="Calibri"/>
            </a:endParaRPr>
          </a:p>
          <a:p>
            <a:endParaRPr lang="en-GB" sz="2800">
              <a:ea typeface="Calibri"/>
              <a:cs typeface="Calibri"/>
            </a:endParaRPr>
          </a:p>
          <a:p>
            <a:endParaRPr lang="en-GB" sz="2800">
              <a:ea typeface="Calibri"/>
              <a:cs typeface="Calibri"/>
            </a:endParaRPr>
          </a:p>
        </p:txBody>
      </p:sp>
      <p:sp>
        <p:nvSpPr>
          <p:cNvPr id="6" name="TextBox 3">
            <a:extLst>
              <a:ext uri="{FF2B5EF4-FFF2-40B4-BE49-F238E27FC236}">
                <a16:creationId xmlns:a16="http://schemas.microsoft.com/office/drawing/2014/main" id="{1001B84C-B68A-85F1-6023-1640A12C795E}"/>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00777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40411"/>
            <a:ext cx="14970370" cy="7602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mn-lt"/>
                <a:cs typeface="+mn-lt"/>
              </a:rPr>
              <a:t>Invoices are the easiest way for us to make payments directly from your Club's fund and mean you do not have to make large payments from your own personal bank account and wait to be refunded.</a:t>
            </a:r>
            <a:br>
              <a:rPr lang="en-GB" sz="2800">
                <a:latin typeface="Century Gothic"/>
                <a:ea typeface="+mn-lt"/>
                <a:cs typeface="+mn-lt"/>
              </a:rPr>
            </a:br>
            <a:r>
              <a:rPr lang="en-GB" sz="2800">
                <a:latin typeface="Century Gothic"/>
                <a:ea typeface="+mn-lt"/>
                <a:cs typeface="+mn-lt"/>
              </a:rPr>
              <a:t> </a:t>
            </a:r>
            <a:endParaRPr lang="en-US" sz="2800">
              <a:ea typeface="Calibri"/>
              <a:cs typeface="Calibri"/>
            </a:endParaRPr>
          </a:p>
          <a:p>
            <a:r>
              <a:rPr lang="en-GB" sz="2800">
                <a:latin typeface="Century Gothic"/>
                <a:ea typeface="+mn-lt"/>
                <a:cs typeface="+mn-lt"/>
              </a:rPr>
              <a:t>Most companies will provide invoices, although some may seem reluctant. Just email or call to explain you are a sports club and ask to pay via invoice.</a:t>
            </a:r>
            <a:br>
              <a:rPr lang="en-GB" sz="2800">
                <a:latin typeface="Century Gothic"/>
                <a:ea typeface="+mn-lt"/>
                <a:cs typeface="+mn-lt"/>
              </a:rPr>
            </a:br>
            <a:r>
              <a:rPr lang="en-GB" sz="2800">
                <a:latin typeface="Century Gothic"/>
                <a:ea typeface="+mn-lt"/>
                <a:cs typeface="+mn-lt"/>
              </a:rPr>
              <a:t> </a:t>
            </a:r>
            <a:endParaRPr lang="en-GB" sz="2800">
              <a:ea typeface="Calibri"/>
              <a:cs typeface="Calibri"/>
            </a:endParaRPr>
          </a:p>
          <a:p>
            <a:r>
              <a:rPr lang="en-GB" sz="2800">
                <a:latin typeface="Century Gothic"/>
                <a:ea typeface="+mn-lt"/>
                <a:cs typeface="+mn-lt"/>
              </a:rPr>
              <a:t>Examples of when to use an invoice:</a:t>
            </a:r>
            <a:endParaRPr lang="en-GB" sz="2800">
              <a:ea typeface="Calibri"/>
              <a:cs typeface="Calibri"/>
            </a:endParaRPr>
          </a:p>
          <a:p>
            <a:endParaRPr lang="en-GB" sz="2800">
              <a:latin typeface="Century Gothic"/>
              <a:ea typeface="+mn-lt"/>
              <a:cs typeface="+mn-lt"/>
            </a:endParaRPr>
          </a:p>
          <a:p>
            <a:pPr marL="457200" indent="-457200">
              <a:buFont typeface="Arial"/>
              <a:buChar char="•"/>
            </a:pPr>
            <a:r>
              <a:rPr lang="en-GB" sz="2800">
                <a:latin typeface="Century Gothic"/>
                <a:ea typeface="+mn-lt"/>
                <a:cs typeface="+mn-lt"/>
              </a:rPr>
              <a:t>Entry fees for a competition</a:t>
            </a:r>
            <a:endParaRPr lang="en-GB" sz="2800">
              <a:ea typeface="Calibri"/>
              <a:cs typeface="Calibri"/>
            </a:endParaRPr>
          </a:p>
          <a:p>
            <a:pPr marL="457200" indent="-457200">
              <a:buFont typeface="Arial"/>
              <a:buChar char="•"/>
            </a:pPr>
            <a:r>
              <a:rPr lang="en-GB" sz="2800">
                <a:latin typeface="Century Gothic"/>
                <a:ea typeface="+mn-lt"/>
                <a:cs typeface="+mn-lt"/>
              </a:rPr>
              <a:t>Accommodation costs</a:t>
            </a:r>
            <a:endParaRPr lang="en-GB" sz="2800">
              <a:ea typeface="Calibri"/>
              <a:cs typeface="Calibri"/>
            </a:endParaRPr>
          </a:p>
          <a:p>
            <a:pPr marL="457200" indent="-457200">
              <a:buFont typeface="Arial"/>
              <a:buChar char="•"/>
            </a:pPr>
            <a:r>
              <a:rPr lang="en-GB" sz="2800">
                <a:latin typeface="Century Gothic"/>
                <a:ea typeface="+mn-lt"/>
                <a:cs typeface="+mn-lt"/>
              </a:rPr>
              <a:t>Equipment purchases </a:t>
            </a:r>
          </a:p>
          <a:p>
            <a:pPr marL="571500" indent="-571500">
              <a:buFont typeface="Arial"/>
              <a:buChar char="•"/>
            </a:pPr>
            <a:endParaRPr lang="en-GB" sz="3600">
              <a:latin typeface="Century Gothic"/>
              <a:ea typeface="+mn-lt"/>
              <a:cs typeface="+mn-lt"/>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ACEC8A21-7350-3BB7-B523-85680D95B4B0}"/>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5477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40411"/>
            <a:ext cx="14998945" cy="106182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a:latin typeface="Century Gothic"/>
                <a:ea typeface="Calibri"/>
                <a:cs typeface="Calibri"/>
              </a:rPr>
              <a:t>Please email any invoices to </a:t>
            </a:r>
            <a:r>
              <a:rPr lang="en-GB" sz="2600">
                <a:latin typeface="Century Gothic"/>
                <a:ea typeface="Calibri"/>
                <a:cs typeface="Calibri"/>
                <a:hlinkClick r:id="rId7"/>
              </a:rPr>
              <a:t>suinvoices@essex.ac.uk</a:t>
            </a:r>
            <a:r>
              <a:rPr lang="en-GB" sz="2600">
                <a:latin typeface="Century Gothic"/>
                <a:ea typeface="Calibri"/>
                <a:cs typeface="Calibri"/>
              </a:rPr>
              <a:t> and cc in </a:t>
            </a:r>
            <a:r>
              <a:rPr lang="en-GB" sz="2600">
                <a:latin typeface="Century Gothic"/>
                <a:ea typeface="Calibri"/>
                <a:cs typeface="Calibri"/>
                <a:hlinkClick r:id="rId8"/>
              </a:rPr>
              <a:t>blades@essex.ac.uk</a:t>
            </a:r>
            <a:r>
              <a:rPr lang="en-GB" sz="2600">
                <a:latin typeface="Century Gothic"/>
                <a:ea typeface="Calibri"/>
                <a:cs typeface="Calibri"/>
              </a:rPr>
              <a:t> </a:t>
            </a:r>
          </a:p>
          <a:p>
            <a:endParaRPr lang="en-GB" sz="2600">
              <a:latin typeface="Century Gothic"/>
              <a:ea typeface="+mn-lt"/>
              <a:cs typeface="+mn-lt"/>
            </a:endParaRPr>
          </a:p>
          <a:p>
            <a:r>
              <a:rPr lang="en-GB" sz="2600">
                <a:latin typeface="Century Gothic"/>
                <a:ea typeface="+mn-lt"/>
                <a:cs typeface="+mn-lt"/>
              </a:rPr>
              <a:t>Club treasurer should deal with invoices.</a:t>
            </a:r>
          </a:p>
          <a:p>
            <a:endParaRPr lang="en-GB" sz="2600">
              <a:latin typeface="Century Gothic"/>
              <a:ea typeface="+mn-lt"/>
              <a:cs typeface="+mn-lt"/>
            </a:endParaRPr>
          </a:p>
          <a:p>
            <a:r>
              <a:rPr lang="en-GB" sz="2600">
                <a:latin typeface="Century Gothic"/>
                <a:ea typeface="+mn-lt"/>
                <a:cs typeface="+mn-lt"/>
              </a:rPr>
              <a:t>Must be addressed as follows:</a:t>
            </a:r>
            <a:endParaRPr lang="en-US" sz="2600">
              <a:latin typeface="Century Gothic"/>
              <a:ea typeface="+mn-lt"/>
              <a:cs typeface="+mn-lt"/>
            </a:endParaRPr>
          </a:p>
          <a:p>
            <a:endParaRPr lang="en-US" sz="2600">
              <a:latin typeface="Century Gothic"/>
              <a:ea typeface="+mn-lt"/>
              <a:cs typeface="+mn-lt"/>
            </a:endParaRPr>
          </a:p>
          <a:p>
            <a:r>
              <a:rPr lang="en-GB" sz="2600">
                <a:highlight>
                  <a:srgbClr val="FEDE00"/>
                </a:highlight>
                <a:latin typeface="Century Gothic"/>
                <a:ea typeface="+mn-lt"/>
                <a:cs typeface="+mn-lt"/>
              </a:rPr>
              <a:t>University of Essex Students Union </a:t>
            </a:r>
            <a:r>
              <a:rPr lang="en-GB" sz="2600" i="1">
                <a:solidFill>
                  <a:srgbClr val="FF0000"/>
                </a:solidFill>
                <a:highlight>
                  <a:srgbClr val="FEDE00"/>
                </a:highlight>
                <a:latin typeface="Century Gothic"/>
                <a:ea typeface="+mn-lt"/>
                <a:cs typeface="+mn-lt"/>
              </a:rPr>
              <a:t>(insert your club name)</a:t>
            </a:r>
            <a:r>
              <a:rPr lang="en-US" sz="2600">
                <a:solidFill>
                  <a:srgbClr val="FF0000"/>
                </a:solidFill>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Wivenhoe Park  </a:t>
            </a:r>
            <a:endParaRPr lang="en-US" sz="2600">
              <a:latin typeface="Century Gothic"/>
              <a:ea typeface="+mn-lt"/>
              <a:cs typeface="+mn-lt"/>
            </a:endParaRPr>
          </a:p>
          <a:p>
            <a:r>
              <a:rPr lang="en-GB" sz="2600">
                <a:highlight>
                  <a:srgbClr val="FEDE00"/>
                </a:highlight>
                <a:latin typeface="Century Gothic"/>
                <a:ea typeface="+mn-lt"/>
                <a:cs typeface="+mn-lt"/>
              </a:rPr>
              <a:t>Colchester </a:t>
            </a:r>
            <a:r>
              <a:rPr lang="en-US" sz="2600">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Essex </a:t>
            </a:r>
            <a:r>
              <a:rPr lang="en-US" sz="2600">
                <a:highlight>
                  <a:srgbClr val="FEDE00"/>
                </a:highlight>
                <a:latin typeface="Century Gothic"/>
                <a:ea typeface="+mn-lt"/>
                <a:cs typeface="+mn-lt"/>
              </a:rPr>
              <a:t> </a:t>
            </a:r>
            <a:endParaRPr lang="en-US" sz="2600">
              <a:latin typeface="Century Gothic"/>
              <a:ea typeface="+mn-lt"/>
              <a:cs typeface="+mn-lt"/>
            </a:endParaRPr>
          </a:p>
          <a:p>
            <a:r>
              <a:rPr lang="en-GB" sz="2600">
                <a:highlight>
                  <a:srgbClr val="FEDE00"/>
                </a:highlight>
                <a:latin typeface="Century Gothic"/>
                <a:ea typeface="+mn-lt"/>
                <a:cs typeface="+mn-lt"/>
              </a:rPr>
              <a:t>CO4 3SQ</a:t>
            </a:r>
            <a:endParaRPr lang="en-US" sz="2600">
              <a:latin typeface="Century Gothic"/>
              <a:ea typeface="+mn-lt"/>
              <a:cs typeface="+mn-lt"/>
            </a:endParaRPr>
          </a:p>
          <a:p>
            <a:endParaRPr lang="en-GB" sz="2600">
              <a:latin typeface="Century Gothic"/>
              <a:ea typeface="+mn-lt"/>
              <a:cs typeface="+mn-lt"/>
            </a:endParaRPr>
          </a:p>
          <a:p>
            <a:endParaRPr lang="en-GB" sz="2600">
              <a:latin typeface="Century Gothic"/>
              <a:ea typeface="+mn-lt"/>
              <a:cs typeface="+mn-lt"/>
            </a:endParaRPr>
          </a:p>
          <a:p>
            <a:r>
              <a:rPr lang="en-GB" sz="2600" b="1">
                <a:latin typeface="Century Gothic"/>
                <a:ea typeface="+mn-lt"/>
                <a:cs typeface="+mn-lt"/>
              </a:rPr>
              <a:t>Failure to address correctly, will result in a delay of payment, whilst we wait for a corrected invoice to be sent over.</a:t>
            </a:r>
            <a:endParaRPr lang="en-US" sz="2600">
              <a:latin typeface="Century Gothic"/>
              <a:ea typeface="+mn-lt"/>
              <a:cs typeface="+mn-lt"/>
            </a:endParaRPr>
          </a:p>
          <a:p>
            <a:endParaRPr lang="en-GB" sz="2600" b="1">
              <a:latin typeface="Century Gothic"/>
              <a:ea typeface="+mn-lt"/>
              <a:cs typeface="+mn-lt"/>
            </a:endParaRPr>
          </a:p>
          <a:p>
            <a:r>
              <a:rPr lang="en-GB" sz="2600" b="1">
                <a:latin typeface="Century Gothic"/>
                <a:ea typeface="+mn-lt"/>
                <a:cs typeface="+mn-lt"/>
              </a:rPr>
              <a:t>The Invoice Template can be found here.</a:t>
            </a:r>
          </a:p>
          <a:p>
            <a:endParaRPr lang="en-GB" sz="2600">
              <a:latin typeface="Century Gothic"/>
              <a:ea typeface="Calibri"/>
              <a:cs typeface="Calibri"/>
            </a:endParaRPr>
          </a:p>
          <a:p>
            <a:endParaRPr lang="en-GB" sz="3600">
              <a:latin typeface="Century Gothic"/>
              <a:ea typeface="Calibri"/>
              <a:cs typeface="Calibri"/>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6D4DAA3A-8745-AAC5-961B-D8B8F259F339}"/>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3565454209"/>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62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84330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entury Gothic"/>
                <a:ea typeface="+mn-lt"/>
                <a:cs typeface="+mn-lt"/>
              </a:rPr>
              <a:t>Invoices need to clearly state:</a:t>
            </a:r>
            <a:endParaRPr lang="en-US" sz="2800">
              <a:latin typeface="Century Gothic"/>
              <a:ea typeface="+mn-lt"/>
              <a:cs typeface="+mn-lt"/>
            </a:endParaRPr>
          </a:p>
          <a:p>
            <a:endParaRPr lang="en-GB" sz="2800">
              <a:latin typeface="Century Gothic"/>
              <a:ea typeface="+mn-lt"/>
              <a:cs typeface="+mn-lt"/>
            </a:endParaRPr>
          </a:p>
          <a:p>
            <a:pPr marL="342900" indent="-342900">
              <a:buFont typeface="Arial,Sans-Serif"/>
              <a:buChar char="•"/>
            </a:pPr>
            <a:r>
              <a:rPr lang="en-GB" sz="2800" b="1">
                <a:latin typeface="Century Gothic"/>
                <a:ea typeface="+mn-lt"/>
                <a:cs typeface="+mn-lt"/>
              </a:rPr>
              <a:t>The bank details of whom the money will be sent to</a:t>
            </a:r>
            <a:endParaRPr lang="en-US" sz="2800">
              <a:latin typeface="Century Gothic"/>
              <a:ea typeface="+mn-lt"/>
              <a:cs typeface="+mn-lt"/>
            </a:endParaRPr>
          </a:p>
          <a:p>
            <a:pPr marL="342900" indent="-342900">
              <a:buFont typeface="Arial,Sans-Serif"/>
              <a:buChar char="•"/>
            </a:pPr>
            <a:r>
              <a:rPr lang="en-GB" sz="2800" b="1">
                <a:latin typeface="Century Gothic"/>
                <a:ea typeface="+mn-lt"/>
                <a:cs typeface="+mn-lt"/>
              </a:rPr>
              <a:t>The date in which they provided a service (if applicable)</a:t>
            </a:r>
            <a:endParaRPr lang="en-US" sz="2800">
              <a:latin typeface="Century Gothic"/>
              <a:ea typeface="+mn-lt"/>
              <a:cs typeface="+mn-lt"/>
            </a:endParaRPr>
          </a:p>
          <a:p>
            <a:pPr marL="342900" indent="-342900">
              <a:buFont typeface="Arial,Sans-Serif"/>
              <a:buChar char="•"/>
            </a:pPr>
            <a:r>
              <a:rPr lang="en-GB" sz="2800" b="1">
                <a:latin typeface="Century Gothic"/>
                <a:ea typeface="+mn-lt"/>
                <a:cs typeface="+mn-lt"/>
              </a:rPr>
              <a:t>A good description of what the service was/product list.</a:t>
            </a:r>
            <a:endParaRPr lang="en-US" sz="2800">
              <a:latin typeface="Century Gothic"/>
              <a:ea typeface="+mn-lt"/>
              <a:cs typeface="+mn-lt"/>
            </a:endParaRPr>
          </a:p>
          <a:p>
            <a:pPr marL="285750" indent="-285750">
              <a:buFont typeface="Arial,Sans-Serif"/>
              <a:buChar char="•"/>
            </a:pPr>
            <a:endParaRPr lang="en-GB" sz="2800">
              <a:latin typeface="Century Gothic"/>
              <a:ea typeface="+mn-lt"/>
              <a:cs typeface="+mn-lt"/>
            </a:endParaRPr>
          </a:p>
          <a:p>
            <a:r>
              <a:rPr lang="en-GB" sz="2800">
                <a:latin typeface="Century Gothic"/>
                <a:ea typeface="+mn-lt"/>
                <a:cs typeface="+mn-lt"/>
              </a:rPr>
              <a:t>If an invoice includes any incorrect details, we have to wait for the supplier to amend the details before processing, which slows down the approval process.</a:t>
            </a:r>
            <a:endParaRPr lang="en-US" sz="2800">
              <a:latin typeface="Century Gothic"/>
              <a:ea typeface="+mn-lt"/>
              <a:cs typeface="+mn-lt"/>
            </a:endParaRPr>
          </a:p>
          <a:p>
            <a:endParaRPr lang="en-GB" sz="2800">
              <a:latin typeface="Century Gothic"/>
              <a:ea typeface="+mn-lt"/>
              <a:cs typeface="+mn-lt"/>
            </a:endParaRPr>
          </a:p>
          <a:p>
            <a:r>
              <a:rPr lang="en-GB" sz="2800">
                <a:latin typeface="Century Gothic"/>
                <a:ea typeface="+mn-lt"/>
                <a:cs typeface="+mn-lt"/>
              </a:rPr>
              <a:t>Please make sure to look over these slides again when getting an invoice from someone, so that everything is done as smoothly as possible.</a:t>
            </a:r>
            <a:endParaRPr lang="en-US" sz="2800">
              <a:latin typeface="Century Gothic"/>
              <a:ea typeface="+mn-lt"/>
              <a:cs typeface="+mn-lt"/>
            </a:endParaRPr>
          </a:p>
          <a:p>
            <a:endParaRPr lang="en-GB" sz="2600">
              <a:latin typeface="Century Gothic"/>
              <a:ea typeface="+mn-lt"/>
              <a:cs typeface="+mn-lt"/>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4D5A2732-E744-DB74-4819-A12A0DF317BA}"/>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77254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2242341" y="2256130"/>
            <a:ext cx="14431062" cy="8178201"/>
          </a:xfrm>
          <a:prstGeom prst="rect">
            <a:avLst/>
          </a:prstGeom>
        </p:spPr>
        <p:txBody>
          <a:bodyPr wrap="square" lIns="0" tIns="0" rIns="0" bIns="0" rtlCol="0" anchor="t">
            <a:spAutoFit/>
          </a:bodyPr>
          <a:lstStyle/>
          <a:p>
            <a:pPr marL="561340" lvl="1"/>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b="1">
                <a:solidFill>
                  <a:srgbClr val="000000"/>
                </a:solidFill>
                <a:latin typeface="Century Gothic"/>
              </a:rPr>
              <a:t>This session is being recorded </a:t>
            </a:r>
            <a:r>
              <a:rPr lang="en-US" sz="3200">
                <a:solidFill>
                  <a:srgbClr val="000000"/>
                </a:solidFill>
                <a:latin typeface="Century Gothic"/>
              </a:rPr>
              <a:t>so please turn your camera off if you do not wish to be in the video.</a:t>
            </a:r>
          </a:p>
          <a:p>
            <a:pPr marL="1247140" lvl="1" indent="-685800">
              <a:buFont typeface="Arial" panose="020B0604020202020204" pitchFamily="34" charset="0"/>
              <a:buChar char="•"/>
            </a:pPr>
            <a:endParaRPr lang="en-US" sz="3200">
              <a:solidFill>
                <a:srgbClr val="000000"/>
              </a:solidFill>
              <a:latin typeface="Century Gothic"/>
            </a:endParaRPr>
          </a:p>
          <a:p>
            <a:pPr marL="1247140" lvl="1" indent="-685800">
              <a:buFont typeface="Arial" panose="020B0604020202020204" pitchFamily="34" charset="0"/>
              <a:buChar char="•"/>
            </a:pPr>
            <a:r>
              <a:rPr lang="en-US" sz="3200">
                <a:solidFill>
                  <a:srgbClr val="000000"/>
                </a:solidFill>
                <a:latin typeface="Century Gothic"/>
              </a:rPr>
              <a:t>Ask any questions in the chat, otherwise there will be the opportunity to ask at the end.</a:t>
            </a:r>
          </a:p>
          <a:p>
            <a:pPr marL="561769" lvl="1"/>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a:solidFill>
                  <a:srgbClr val="000000"/>
                </a:solidFill>
                <a:latin typeface="Century Gothic"/>
              </a:rPr>
              <a:t>You will be required to complete a Moodle test at the end of this presentation to mark your training as completed.</a:t>
            </a: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140" lvl="1" indent="-685800">
              <a:buFont typeface="Arial" panose="020B0604020202020204" pitchFamily="34" charset="0"/>
              <a:buChar char="•"/>
            </a:pPr>
            <a:r>
              <a:rPr lang="en-US" sz="3200">
                <a:solidFill>
                  <a:srgbClr val="000000"/>
                </a:solidFill>
                <a:latin typeface="Century Gothic"/>
              </a:rPr>
              <a:t>This presentation and recording will be available for you to view afterwards on the Sports Toolkit.</a:t>
            </a:r>
          </a:p>
          <a:p>
            <a:pPr marL="561340" lvl="1"/>
            <a:endParaRPr lang="en-US" sz="3200">
              <a:solidFill>
                <a:srgbClr val="000000"/>
              </a:solidFill>
              <a:latin typeface="Century Gothic"/>
            </a:endParaRPr>
          </a:p>
          <a:p>
            <a:pPr marL="1247140" lvl="1" indent="-685800">
              <a:buFont typeface="Arial" panose="020B0604020202020204" pitchFamily="34" charset="0"/>
              <a:buChar char="•"/>
            </a:pPr>
            <a:r>
              <a:rPr lang="en-US" sz="3200">
                <a:solidFill>
                  <a:srgbClr val="000000"/>
                </a:solidFill>
                <a:latin typeface="Century Gothic"/>
              </a:rPr>
              <a:t>Take notes</a:t>
            </a:r>
          </a:p>
          <a:p>
            <a:pPr marL="1247140" lvl="1" indent="-685800">
              <a:buFont typeface="Arial" panose="020B0604020202020204" pitchFamily="34" charset="0"/>
              <a:buChar char="•"/>
            </a:pPr>
            <a:endParaRPr lang="en-US" sz="3200">
              <a:solidFill>
                <a:srgbClr val="000000"/>
              </a:solidFill>
              <a:latin typeface="Century Gothic" panose="020B0502020202020204" pitchFamily="34" charset="0"/>
            </a:endParaRPr>
          </a:p>
          <a:p>
            <a:pPr marL="1247569" lvl="1" indent="-685800" algn="ctr">
              <a:lnSpc>
                <a:spcPts val="7285"/>
              </a:lnSpc>
              <a:buFont typeface="Arial" panose="020B0604020202020204" pitchFamily="34" charset="0"/>
              <a:buChar char="•"/>
            </a:pPr>
            <a:endParaRPr lang="en-US" sz="3200" b="1">
              <a:solidFill>
                <a:srgbClr val="000000"/>
              </a:solidFill>
              <a:latin typeface="Century Gothic" panose="020B0502020202020204" pitchFamily="34" charset="0"/>
            </a:endParaRPr>
          </a:p>
        </p:txBody>
      </p:sp>
      <p:sp>
        <p:nvSpPr>
          <p:cNvPr id="5" name="TextBox 5"/>
          <p:cNvSpPr txBox="1"/>
          <p:nvPr/>
        </p:nvSpPr>
        <p:spPr>
          <a:xfrm>
            <a:off x="5091112" y="506819"/>
            <a:ext cx="12488353" cy="1289712"/>
          </a:xfrm>
          <a:prstGeom prst="rect">
            <a:avLst/>
          </a:prstGeom>
        </p:spPr>
        <p:txBody>
          <a:bodyPr lIns="0" tIns="0" rIns="0" bIns="0" rtlCol="0" anchor="t">
            <a:spAutoFit/>
          </a:bodyPr>
          <a:lstStyle/>
          <a:p>
            <a:pPr algn="just">
              <a:lnSpc>
                <a:spcPts val="10860"/>
              </a:lnSpc>
            </a:pPr>
            <a:r>
              <a:rPr lang="en-US" sz="9050">
                <a:solidFill>
                  <a:srgbClr val="000000"/>
                </a:solidFill>
                <a:latin typeface="esu v2"/>
              </a:rPr>
              <a:t>SESSION FORMAT </a:t>
            </a:r>
          </a:p>
        </p:txBody>
      </p:sp>
      <p:pic>
        <p:nvPicPr>
          <p:cNvPr id="14" name="Picture 13" descr="A red shield with white text&#10;&#10;Description automatically generated">
            <a:extLst>
              <a:ext uri="{FF2B5EF4-FFF2-40B4-BE49-F238E27FC236}">
                <a16:creationId xmlns:a16="http://schemas.microsoft.com/office/drawing/2014/main" id="{DF41DBE2-C22E-7184-516A-6D35547F2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3" name="Picture 12" descr="Essex SU logo">
            <a:extLst>
              <a:ext uri="{FF2B5EF4-FFF2-40B4-BE49-F238E27FC236}">
                <a16:creationId xmlns:a16="http://schemas.microsoft.com/office/drawing/2014/main" id="{615B1BAC-57ED-6FB3-40A3-10945FE4AF2B}"/>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9B958769-5F79-37B6-B985-ED47EA3D0196}"/>
              </a:ext>
            </a:extLst>
          </p:cNvPr>
          <p:cNvSpPr/>
          <p:nvPr/>
        </p:nvSpPr>
        <p:spPr>
          <a:xfrm>
            <a:off x="17429790" y="0"/>
            <a:ext cx="858211" cy="10287001"/>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3" name="TextBox 3">
            <a:extLst>
              <a:ext uri="{FF2B5EF4-FFF2-40B4-BE49-F238E27FC236}">
                <a16:creationId xmlns:a16="http://schemas.microsoft.com/office/drawing/2014/main" id="{223E197F-E33B-7AEE-F513-FF9D62325B97}"/>
              </a:ext>
            </a:extLst>
          </p:cNvPr>
          <p:cNvSpPr txBox="1"/>
          <p:nvPr/>
        </p:nvSpPr>
        <p:spPr>
          <a:xfrm rot="16200000">
            <a:off x="-1352828" y="7068870"/>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668121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 deadlines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114492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3200" b="1">
                <a:latin typeface="Century Gothic"/>
                <a:ea typeface="+mn-lt"/>
                <a:cs typeface="+mn-lt"/>
              </a:rPr>
              <a:t>Email invoices to:</a:t>
            </a:r>
            <a:r>
              <a:rPr lang="en-GB" sz="3200">
                <a:latin typeface="Century Gothic"/>
                <a:ea typeface="+mn-lt"/>
                <a:cs typeface="+mn-lt"/>
              </a:rPr>
              <a:t> </a:t>
            </a:r>
            <a:r>
              <a:rPr lang="en-GB" sz="3200">
                <a:latin typeface="Century Gothic"/>
                <a:ea typeface="+mn-lt"/>
                <a:cs typeface="+mn-lt"/>
                <a:hlinkClick r:id="rId6"/>
              </a:rPr>
              <a:t>suinvoices@essex.ac.uk</a:t>
            </a:r>
            <a:r>
              <a:rPr lang="en-GB" sz="3200">
                <a:latin typeface="Century Gothic"/>
                <a:ea typeface="+mn-lt"/>
                <a:cs typeface="+mn-lt"/>
              </a:rPr>
              <a:t> and </a:t>
            </a:r>
            <a:r>
              <a:rPr lang="en-GB" sz="3200">
                <a:latin typeface="Century Gothic"/>
                <a:ea typeface="+mn-lt"/>
                <a:cs typeface="+mn-lt"/>
                <a:hlinkClick r:id="rId7"/>
              </a:rPr>
              <a:t>blades@essex.ac.uk</a:t>
            </a:r>
            <a:r>
              <a:rPr lang="en-GB" sz="3200">
                <a:latin typeface="Century Gothic"/>
                <a:ea typeface="+mn-lt"/>
                <a:cs typeface="+mn-lt"/>
              </a:rPr>
              <a:t>.</a:t>
            </a:r>
            <a:endParaRPr lang="en-US" sz="3200">
              <a:latin typeface="Century Gothic"/>
              <a:ea typeface="+mn-lt"/>
              <a:cs typeface="+mn-lt"/>
            </a:endParaRPr>
          </a:p>
          <a:p>
            <a:pPr marL="285750" indent="-285750">
              <a:buFont typeface="Arial"/>
              <a:buChar char="•"/>
            </a:pPr>
            <a:endParaRPr lang="en-GB" sz="3200">
              <a:latin typeface="Century Gothic"/>
              <a:ea typeface="+mn-lt"/>
              <a:cs typeface="+mn-lt"/>
            </a:endParaRPr>
          </a:p>
          <a:p>
            <a:pPr marL="285750" indent="-285750">
              <a:buFont typeface="Arial"/>
              <a:buChar char="•"/>
            </a:pPr>
            <a:r>
              <a:rPr lang="en-GB" sz="3200" b="1">
                <a:latin typeface="Century Gothic"/>
                <a:ea typeface="+mn-lt"/>
                <a:cs typeface="+mn-lt"/>
              </a:rPr>
              <a:t>Payment terms:</a:t>
            </a:r>
            <a:r>
              <a:rPr lang="en-GB" sz="3200">
                <a:latin typeface="Century Gothic"/>
                <a:ea typeface="+mn-lt"/>
                <a:cs typeface="+mn-lt"/>
              </a:rPr>
              <a:t> usually 30 days (faster only in exceptional cases).</a:t>
            </a:r>
            <a:endParaRPr lang="en-GB" sz="3200">
              <a:latin typeface="Century Gothic"/>
            </a:endParaRPr>
          </a:p>
          <a:p>
            <a:pPr marL="285750" indent="-285750">
              <a:buFont typeface="Arial"/>
              <a:buChar char="•"/>
            </a:pPr>
            <a:r>
              <a:rPr lang="en-GB" sz="3200" b="1">
                <a:latin typeface="Century Gothic"/>
                <a:ea typeface="+mn-lt"/>
                <a:cs typeface="+mn-lt"/>
              </a:rPr>
              <a:t>Payment runs:</a:t>
            </a:r>
            <a:r>
              <a:rPr lang="en-GB" sz="3200">
                <a:latin typeface="Century Gothic"/>
                <a:ea typeface="+mn-lt"/>
                <a:cs typeface="+mn-lt"/>
              </a:rPr>
              <a:t> Wednesdays only.</a:t>
            </a:r>
          </a:p>
          <a:p>
            <a:pPr marL="285750" indent="-285750">
              <a:buFont typeface="Arial"/>
              <a:buChar char="•"/>
            </a:pPr>
            <a:endParaRPr lang="en-GB" sz="3200">
              <a:latin typeface="Century Gothic"/>
              <a:ea typeface="+mn-lt"/>
              <a:cs typeface="+mn-lt"/>
            </a:endParaRPr>
          </a:p>
          <a:p>
            <a:pPr marL="285750" indent="-285750">
              <a:buFont typeface="Arial"/>
              <a:buChar char="•"/>
            </a:pPr>
            <a:r>
              <a:rPr lang="en-GB" sz="3200">
                <a:latin typeface="Century Gothic"/>
                <a:ea typeface="+mn-lt"/>
                <a:cs typeface="+mn-lt"/>
              </a:rPr>
              <a:t>Invoices must be signed off by the </a:t>
            </a:r>
            <a:r>
              <a:rPr lang="en-GB" sz="3200" b="1">
                <a:latin typeface="Century Gothic"/>
                <a:ea typeface="+mn-lt"/>
                <a:cs typeface="+mn-lt"/>
              </a:rPr>
              <a:t>Blades Team</a:t>
            </a:r>
            <a:r>
              <a:rPr lang="en-GB" sz="3200">
                <a:latin typeface="Century Gothic"/>
                <a:ea typeface="+mn-lt"/>
                <a:cs typeface="+mn-lt"/>
              </a:rPr>
              <a:t> before payment (submission alone is not authorisation).</a:t>
            </a:r>
          </a:p>
          <a:p>
            <a:pPr marL="285750" indent="-285750">
              <a:buFont typeface="Arial"/>
              <a:buChar char="•"/>
            </a:pPr>
            <a:endParaRPr lang="en-GB" sz="3200">
              <a:latin typeface="Century Gothic"/>
              <a:ea typeface="+mn-lt"/>
              <a:cs typeface="+mn-lt"/>
            </a:endParaRPr>
          </a:p>
          <a:p>
            <a:pPr marL="285750" indent="-285750">
              <a:buFont typeface="Arial"/>
              <a:buChar char="•"/>
            </a:pPr>
            <a:r>
              <a:rPr lang="en-GB" sz="3200">
                <a:latin typeface="Century Gothic"/>
                <a:ea typeface="+mn-lt"/>
                <a:cs typeface="+mn-lt"/>
              </a:rPr>
              <a:t>Payments processed Wednesday usually reach recipients by </a:t>
            </a:r>
            <a:r>
              <a:rPr lang="en-GB" sz="3200" b="1">
                <a:latin typeface="Century Gothic"/>
                <a:ea typeface="+mn-lt"/>
                <a:cs typeface="+mn-lt"/>
              </a:rPr>
              <a:t>Friday</a:t>
            </a:r>
            <a:r>
              <a:rPr lang="en-GB" sz="3200">
                <a:latin typeface="Century Gothic"/>
                <a:ea typeface="+mn-lt"/>
                <a:cs typeface="+mn-lt"/>
              </a:rPr>
              <a:t>.</a:t>
            </a:r>
            <a:endParaRPr lang="en-US" sz="3200">
              <a:latin typeface="Century Gothic"/>
              <a:ea typeface="+mn-lt"/>
              <a:cs typeface="+mn-lt"/>
            </a:endParaRPr>
          </a:p>
          <a:p>
            <a:pPr marL="285750" indent="-285750">
              <a:buFont typeface="Arial"/>
              <a:buChar char="•"/>
            </a:pPr>
            <a:endParaRPr lang="en-GB" sz="3200">
              <a:latin typeface="Century Gothic"/>
              <a:ea typeface="+mn-lt"/>
              <a:cs typeface="+mn-lt"/>
            </a:endParaRPr>
          </a:p>
          <a:p>
            <a:pPr marL="285750" indent="-285750">
              <a:buFont typeface="Arial"/>
              <a:buChar char="•"/>
            </a:pPr>
            <a:r>
              <a:rPr lang="en-GB" sz="3200">
                <a:latin typeface="Century Gothic"/>
                <a:ea typeface="+mn-lt"/>
                <a:cs typeface="+mn-lt"/>
              </a:rPr>
              <a:t>Many suppliers require upfront payment → request invoices </a:t>
            </a:r>
            <a:r>
              <a:rPr lang="en-GB" sz="3200" b="1">
                <a:latin typeface="Century Gothic"/>
                <a:ea typeface="+mn-lt"/>
                <a:cs typeface="+mn-lt"/>
              </a:rPr>
              <a:t>in advance</a:t>
            </a:r>
            <a:r>
              <a:rPr lang="en-GB" sz="3200">
                <a:latin typeface="Century Gothic"/>
                <a:ea typeface="+mn-lt"/>
                <a:cs typeface="+mn-lt"/>
              </a:rPr>
              <a:t> to avoid delays or refusal.</a:t>
            </a:r>
            <a:endParaRPr lang="en-GB"/>
          </a:p>
          <a:p>
            <a:endParaRPr lang="en-GB" sz="2400">
              <a:latin typeface="Century Gothic"/>
              <a:ea typeface="+mn-lt"/>
              <a:cs typeface="+mn-lt"/>
            </a:endParaRPr>
          </a:p>
          <a:p>
            <a:endParaRPr lang="en-GB" sz="2800">
              <a:latin typeface="Century Gothic"/>
              <a:ea typeface="+mn-lt"/>
              <a:cs typeface="+mn-lt"/>
            </a:endParaRPr>
          </a:p>
          <a:p>
            <a:endParaRPr lang="en-GB" sz="2600">
              <a:latin typeface="Century Gothic"/>
              <a:ea typeface="+mn-lt"/>
              <a:cs typeface="+mn-lt"/>
            </a:endParaRPr>
          </a:p>
          <a:p>
            <a:endParaRPr lang="en-GB" sz="3600">
              <a:latin typeface="Century Gothic"/>
              <a:ea typeface="Calibri"/>
              <a:cs typeface="Calibri"/>
            </a:endParaRPr>
          </a:p>
          <a:p>
            <a:endParaRPr lang="en-GB" sz="2800">
              <a:latin typeface="Century Gothic"/>
              <a:ea typeface="Calibri"/>
              <a:cs typeface="Calibri"/>
            </a:endParaRPr>
          </a:p>
          <a:p>
            <a:endParaRPr lang="en-GB" sz="2400">
              <a:latin typeface="Century Gothic"/>
              <a:ea typeface="Calibri"/>
              <a:cs typeface="Calibri"/>
            </a:endParaRPr>
          </a:p>
          <a:p>
            <a:endParaRPr lang="en-GB" sz="16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D79F2A71-0B87-77A9-DC92-46E9F7217F93}"/>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427613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INVOICE reminders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820CBC6-381E-D65A-9BC9-24F686C64E4F}"/>
              </a:ext>
            </a:extLst>
          </p:cNvPr>
          <p:cNvSpPr txBox="1"/>
          <p:nvPr/>
        </p:nvSpPr>
        <p:spPr>
          <a:xfrm>
            <a:off x="2251782" y="2126124"/>
            <a:ext cx="13155858" cy="113261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3600">
                <a:latin typeface="Century Gothic"/>
                <a:ea typeface="+mn-lt"/>
                <a:cs typeface="+mn-lt"/>
              </a:rPr>
              <a:t>Allow plenty of time for invoices to be raised and paid.</a:t>
            </a:r>
            <a:endParaRPr lang="en-US" sz="3600">
              <a:latin typeface="Century Gothic"/>
              <a:ea typeface="+mn-lt"/>
              <a:cs typeface="+mn-lt"/>
            </a:endParaRPr>
          </a:p>
          <a:p>
            <a:pPr>
              <a:buFont typeface="Arial"/>
              <a:buChar char="•"/>
            </a:pPr>
            <a:r>
              <a:rPr lang="en-GB" sz="3600">
                <a:latin typeface="Century Gothic"/>
                <a:ea typeface="+mn-lt"/>
                <a:cs typeface="+mn-lt"/>
              </a:rPr>
              <a:t>For strict deadlines (e.g. entry fees), notify the </a:t>
            </a:r>
            <a:r>
              <a:rPr lang="en-GB" sz="3600" b="1">
                <a:latin typeface="Century Gothic"/>
                <a:ea typeface="+mn-lt"/>
                <a:cs typeface="+mn-lt"/>
              </a:rPr>
              <a:t>Blades Team</a:t>
            </a:r>
            <a:r>
              <a:rPr lang="en-GB" sz="3600">
                <a:latin typeface="Century Gothic"/>
                <a:ea typeface="+mn-lt"/>
                <a:cs typeface="+mn-lt"/>
              </a:rPr>
              <a:t> and follow approval timelines.</a:t>
            </a:r>
            <a:endParaRPr lang="en-US" sz="3600">
              <a:latin typeface="Century Gothic"/>
              <a:ea typeface="+mn-lt"/>
              <a:cs typeface="+mn-lt"/>
            </a:endParaRPr>
          </a:p>
          <a:p>
            <a:pPr>
              <a:buFont typeface="Arial"/>
              <a:buChar char="•"/>
            </a:pPr>
            <a:endParaRPr lang="en-GB" sz="3600">
              <a:latin typeface="Century Gothic"/>
              <a:ea typeface="+mn-lt"/>
              <a:cs typeface="+mn-lt"/>
            </a:endParaRPr>
          </a:p>
          <a:p>
            <a:pPr>
              <a:buFont typeface="Arial"/>
              <a:buChar char="•"/>
            </a:pPr>
            <a:r>
              <a:rPr lang="en-GB" sz="3600">
                <a:latin typeface="Century Gothic"/>
                <a:ea typeface="+mn-lt"/>
                <a:cs typeface="+mn-lt"/>
              </a:rPr>
              <a:t>No payments are made during closure periods (e.g. Christmas–New Year).</a:t>
            </a:r>
            <a:endParaRPr lang="en-GB" sz="3600">
              <a:latin typeface="Century Gothic"/>
            </a:endParaRPr>
          </a:p>
          <a:p>
            <a:pPr>
              <a:buFont typeface="Arial"/>
              <a:buChar char="•"/>
            </a:pPr>
            <a:endParaRPr lang="en-GB" sz="3600">
              <a:latin typeface="Century Gothic"/>
              <a:ea typeface="+mn-lt"/>
              <a:cs typeface="+mn-lt"/>
            </a:endParaRPr>
          </a:p>
          <a:p>
            <a:pPr>
              <a:buFont typeface="Arial"/>
              <a:buChar char="•"/>
            </a:pPr>
            <a:r>
              <a:rPr lang="en-GB" sz="3600">
                <a:latin typeface="Century Gothic"/>
                <a:ea typeface="+mn-lt"/>
                <a:cs typeface="+mn-lt"/>
              </a:rPr>
              <a:t>All invoices/deliveries must use this address:</a:t>
            </a:r>
          </a:p>
          <a:p>
            <a:pPr>
              <a:buFont typeface="Arial"/>
              <a:buChar char="•"/>
            </a:pPr>
            <a:endParaRPr lang="en-GB" sz="3600">
              <a:latin typeface="Century Gothic"/>
              <a:ea typeface="Calibri"/>
              <a:cs typeface="Calibri"/>
            </a:endParaRPr>
          </a:p>
          <a:p>
            <a:r>
              <a:rPr lang="en-GB" sz="3200" b="1">
                <a:latin typeface="Century Gothic"/>
                <a:ea typeface="+mn-lt"/>
                <a:cs typeface="+mn-lt"/>
              </a:rPr>
              <a:t>University of Essex Students’ Union (insert your club name here)</a:t>
            </a:r>
          </a:p>
          <a:p>
            <a:r>
              <a:rPr lang="en-GB" sz="3200" b="1">
                <a:latin typeface="Century Gothic"/>
                <a:ea typeface="+mn-lt"/>
                <a:cs typeface="+mn-lt"/>
              </a:rPr>
              <a:t>Wivenhoe Park</a:t>
            </a:r>
            <a:br>
              <a:rPr lang="en-GB" sz="3200" b="1">
                <a:latin typeface="Century Gothic"/>
                <a:ea typeface="+mn-lt"/>
                <a:cs typeface="+mn-lt"/>
              </a:rPr>
            </a:br>
            <a:r>
              <a:rPr lang="en-GB" sz="3200" b="1">
                <a:latin typeface="Century Gothic"/>
                <a:ea typeface="+mn-lt"/>
                <a:cs typeface="+mn-lt"/>
              </a:rPr>
              <a:t>Colchester</a:t>
            </a:r>
            <a:br>
              <a:rPr lang="en-GB" sz="3200" b="1">
                <a:latin typeface="Century Gothic"/>
                <a:ea typeface="+mn-lt"/>
                <a:cs typeface="+mn-lt"/>
              </a:rPr>
            </a:br>
            <a:r>
              <a:rPr lang="en-GB" sz="3200" b="1">
                <a:latin typeface="Century Gothic"/>
                <a:ea typeface="+mn-lt"/>
                <a:cs typeface="+mn-lt"/>
              </a:rPr>
              <a:t>Essex</a:t>
            </a:r>
            <a:br>
              <a:rPr lang="en-GB" sz="3200" b="1">
                <a:latin typeface="Century Gothic"/>
                <a:ea typeface="+mn-lt"/>
                <a:cs typeface="+mn-lt"/>
              </a:rPr>
            </a:br>
            <a:r>
              <a:rPr lang="en-GB" sz="3200" b="1">
                <a:latin typeface="Century Gothic"/>
                <a:ea typeface="+mn-lt"/>
                <a:cs typeface="+mn-lt"/>
              </a:rPr>
              <a:t>CO4 3SQ</a:t>
            </a:r>
            <a:endParaRPr lang="en-GB"/>
          </a:p>
          <a:p>
            <a:pPr marL="457200" indent="-457200">
              <a:buFont typeface="Arial"/>
              <a:buChar char="•"/>
            </a:pPr>
            <a:endParaRPr lang="en-GB" sz="2800">
              <a:latin typeface="Century Gothic"/>
              <a:ea typeface="Calibri"/>
              <a:cs typeface="Calibri"/>
            </a:endParaRPr>
          </a:p>
          <a:p>
            <a:pPr marL="285750" indent="-285750">
              <a:buFont typeface="Arial"/>
              <a:buChar char="•"/>
            </a:pPr>
            <a:endParaRPr lang="en-GB" sz="2600">
              <a:latin typeface="Century Gothic"/>
              <a:ea typeface="Calibri"/>
              <a:cs typeface="Calibri"/>
            </a:endParaRPr>
          </a:p>
          <a:p>
            <a:pPr marL="457200" indent="-457200">
              <a:buFont typeface="Arial"/>
              <a:buChar char="•"/>
            </a:pPr>
            <a:endParaRPr lang="en-GB" sz="2800">
              <a:latin typeface="Century Gothic"/>
              <a:ea typeface="Calibri"/>
              <a:cs typeface="Calibri"/>
            </a:endParaRPr>
          </a:p>
          <a:p>
            <a:pPr marL="571500" indent="-571500">
              <a:buFont typeface="Arial"/>
              <a:buChar char="•"/>
            </a:pPr>
            <a:endParaRPr lang="en-GB" sz="3600">
              <a:latin typeface="Century Gothic"/>
              <a:ea typeface="Calibri"/>
              <a:cs typeface="Calibri"/>
            </a:endParaRPr>
          </a:p>
          <a:p>
            <a:endParaRPr lang="en-GB" sz="3200">
              <a:latin typeface="Century Gothic"/>
              <a:ea typeface="Calibri"/>
              <a:cs typeface="Calibri"/>
            </a:endParaRPr>
          </a:p>
          <a:p>
            <a:endParaRPr lang="en-GB" sz="2000">
              <a:latin typeface="Calibri"/>
              <a:ea typeface="Calibri"/>
              <a:cs typeface="Calibri"/>
            </a:endParaRPr>
          </a:p>
          <a:p>
            <a:endParaRPr lang="en-GB" sz="2000" b="1">
              <a:latin typeface="Century Gothic"/>
              <a:ea typeface="Calibri"/>
              <a:cs typeface="Calibri"/>
            </a:endParaRPr>
          </a:p>
          <a:p>
            <a:endParaRPr lang="en-GB" sz="2000" b="1">
              <a:latin typeface="Century Gothic"/>
              <a:ea typeface="Calibri"/>
              <a:cs typeface="Calibri"/>
            </a:endParaRPr>
          </a:p>
          <a:p>
            <a:endParaRPr lang="en-GB">
              <a:ea typeface="Calibri"/>
              <a:cs typeface="Calibri"/>
            </a:endParaRPr>
          </a:p>
          <a:p>
            <a:endParaRPr lang="en-GB">
              <a:ea typeface="Calibri"/>
              <a:cs typeface="Calibri"/>
            </a:endParaRPr>
          </a:p>
        </p:txBody>
      </p:sp>
      <p:sp>
        <p:nvSpPr>
          <p:cNvPr id="6" name="TextBox 3">
            <a:extLst>
              <a:ext uri="{FF2B5EF4-FFF2-40B4-BE49-F238E27FC236}">
                <a16:creationId xmlns:a16="http://schemas.microsoft.com/office/drawing/2014/main" id="{0790B644-60D5-EA7A-5B8A-DF442F52C36D}"/>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339601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DONATIONS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3" name="TextBox 2">
            <a:extLst>
              <a:ext uri="{FF2B5EF4-FFF2-40B4-BE49-F238E27FC236}">
                <a16:creationId xmlns:a16="http://schemas.microsoft.com/office/drawing/2014/main" id="{602EE5FF-49ED-C522-6228-C8E1632E8B83}"/>
              </a:ext>
            </a:extLst>
          </p:cNvPr>
          <p:cNvSpPr txBox="1"/>
          <p:nvPr/>
        </p:nvSpPr>
        <p:spPr>
          <a:xfrm>
            <a:off x="2272061" y="1728439"/>
            <a:ext cx="14426890" cy="92025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3200">
                <a:latin typeface="Century Gothic"/>
                <a:ea typeface="+mn-lt"/>
                <a:cs typeface="+mn-lt"/>
              </a:rPr>
              <a:t>Donations must be paid into the </a:t>
            </a:r>
            <a:r>
              <a:rPr lang="en-GB" sz="3200" b="1">
                <a:latin typeface="Century Gothic"/>
                <a:ea typeface="+mn-lt"/>
                <a:cs typeface="+mn-lt"/>
              </a:rPr>
              <a:t>SU bank account</a:t>
            </a:r>
            <a:r>
              <a:rPr lang="en-GB" sz="3200">
                <a:latin typeface="Century Gothic"/>
                <a:ea typeface="+mn-lt"/>
                <a:cs typeface="+mn-lt"/>
              </a:rPr>
              <a:t> (details on next slide).</a:t>
            </a:r>
            <a:endParaRPr lang="en-US" sz="3200">
              <a:latin typeface="Century Gothic"/>
              <a:ea typeface="Calibri"/>
              <a:cs typeface="Calibri"/>
            </a:endParaRPr>
          </a:p>
          <a:p>
            <a:endParaRPr lang="en-GB" sz="3200">
              <a:latin typeface="Century Gothic"/>
              <a:ea typeface="+mn-lt"/>
              <a:cs typeface="+mn-lt"/>
            </a:endParaRPr>
          </a:p>
          <a:p>
            <a:pPr>
              <a:buFont typeface="Arial"/>
              <a:buChar char="•"/>
            </a:pPr>
            <a:r>
              <a:rPr lang="en-GB" sz="3200">
                <a:latin typeface="Century Gothic"/>
                <a:ea typeface="+mn-lt"/>
                <a:cs typeface="+mn-lt"/>
              </a:rPr>
              <a:t>Use this </a:t>
            </a:r>
            <a:r>
              <a:rPr lang="en-GB" sz="3200" b="1">
                <a:latin typeface="Century Gothic"/>
                <a:ea typeface="+mn-lt"/>
                <a:cs typeface="+mn-lt"/>
              </a:rPr>
              <a:t>reference format:</a:t>
            </a:r>
            <a:r>
              <a:rPr lang="en-GB" sz="3200">
                <a:latin typeface="Century Gothic"/>
                <a:ea typeface="+mn-lt"/>
                <a:cs typeface="+mn-lt"/>
              </a:rPr>
              <a:t> Club code / </a:t>
            </a:r>
            <a:r>
              <a:rPr lang="en-GB" sz="3200" err="1">
                <a:latin typeface="Century Gothic"/>
                <a:ea typeface="+mn-lt"/>
                <a:cs typeface="+mn-lt"/>
              </a:rPr>
              <a:t>Initial.Surname</a:t>
            </a:r>
            <a:r>
              <a:rPr lang="en-GB" sz="3200">
                <a:latin typeface="Century Gothic"/>
                <a:ea typeface="+mn-lt"/>
                <a:cs typeface="+mn-lt"/>
              </a:rPr>
              <a:t> / Donation</a:t>
            </a:r>
          </a:p>
          <a:p>
            <a:pPr lvl="1">
              <a:buFont typeface="Arial"/>
              <a:buChar char="•"/>
            </a:pPr>
            <a:r>
              <a:rPr lang="en-GB" sz="3200">
                <a:latin typeface="Century Gothic"/>
                <a:ea typeface="+mn-lt"/>
                <a:cs typeface="+mn-lt"/>
              </a:rPr>
              <a:t>Example: </a:t>
            </a:r>
            <a:r>
              <a:rPr lang="en-GB" sz="3200" i="1">
                <a:latin typeface="Century Gothic"/>
                <a:ea typeface="+mn-lt"/>
                <a:cs typeface="+mn-lt"/>
              </a:rPr>
              <a:t>AMF/</a:t>
            </a:r>
            <a:r>
              <a:rPr lang="en-GB" sz="3200" i="1" err="1">
                <a:latin typeface="Century Gothic"/>
                <a:ea typeface="+mn-lt"/>
                <a:cs typeface="+mn-lt"/>
              </a:rPr>
              <a:t>T.Smith</a:t>
            </a:r>
            <a:r>
              <a:rPr lang="en-GB" sz="3200" i="1">
                <a:latin typeface="Century Gothic"/>
                <a:ea typeface="+mn-lt"/>
                <a:cs typeface="+mn-lt"/>
              </a:rPr>
              <a:t>/Donation</a:t>
            </a:r>
            <a:endParaRPr lang="en-GB" sz="3200">
              <a:latin typeface="Century Gothic"/>
            </a:endParaRPr>
          </a:p>
          <a:p>
            <a:endParaRPr lang="en-GB" sz="3200" i="1">
              <a:latin typeface="Century Gothic"/>
              <a:ea typeface="+mn-lt"/>
              <a:cs typeface="+mn-lt"/>
            </a:endParaRPr>
          </a:p>
          <a:p>
            <a:pPr>
              <a:buFont typeface="Arial"/>
              <a:buChar char="•"/>
            </a:pPr>
            <a:r>
              <a:rPr lang="en-GB" sz="3200">
                <a:latin typeface="Century Gothic"/>
                <a:ea typeface="+mn-lt"/>
                <a:cs typeface="+mn-lt"/>
              </a:rPr>
              <a:t>Email </a:t>
            </a:r>
            <a:r>
              <a:rPr lang="en-GB" sz="3200" b="1">
                <a:latin typeface="Century Gothic"/>
                <a:ea typeface="+mn-lt"/>
                <a:cs typeface="+mn-lt"/>
                <a:hlinkClick r:id="rId6"/>
              </a:rPr>
              <a:t>suexpenses@essex.ac.uk</a:t>
            </a:r>
            <a:r>
              <a:rPr lang="en-GB" sz="3200">
                <a:latin typeface="Century Gothic"/>
                <a:ea typeface="+mn-lt"/>
                <a:cs typeface="+mn-lt"/>
              </a:rPr>
              <a:t> and </a:t>
            </a:r>
            <a:r>
              <a:rPr lang="en-GB" sz="3200" b="1">
                <a:latin typeface="Century Gothic"/>
                <a:ea typeface="+mn-lt"/>
                <a:cs typeface="+mn-lt"/>
                <a:hlinkClick r:id="rId7"/>
              </a:rPr>
              <a:t>blades@essex.ac.uk</a:t>
            </a:r>
            <a:r>
              <a:rPr lang="en-GB" sz="3200">
                <a:latin typeface="Century Gothic"/>
                <a:ea typeface="+mn-lt"/>
                <a:cs typeface="+mn-lt"/>
              </a:rPr>
              <a:t> with:</a:t>
            </a:r>
            <a:endParaRPr lang="en-GB" sz="3200">
              <a:latin typeface="Century Gothic"/>
            </a:endParaRPr>
          </a:p>
          <a:p>
            <a:pPr>
              <a:buFont typeface="Arial"/>
              <a:buChar char="•"/>
            </a:pPr>
            <a:endParaRPr lang="en-GB" sz="3200">
              <a:latin typeface="Century Gothic"/>
              <a:ea typeface="+mn-lt"/>
              <a:cs typeface="+mn-lt"/>
            </a:endParaRPr>
          </a:p>
          <a:p>
            <a:pPr lvl="1">
              <a:buFont typeface="Arial"/>
              <a:buChar char="•"/>
            </a:pPr>
            <a:r>
              <a:rPr lang="en-GB" sz="3200">
                <a:latin typeface="Century Gothic"/>
                <a:ea typeface="+mn-lt"/>
                <a:cs typeface="+mn-lt"/>
              </a:rPr>
              <a:t>Donor’s name/organisation</a:t>
            </a:r>
          </a:p>
          <a:p>
            <a:pPr lvl="1">
              <a:buFont typeface="Arial"/>
              <a:buChar char="•"/>
            </a:pPr>
            <a:r>
              <a:rPr lang="en-GB" sz="3200">
                <a:latin typeface="Century Gothic"/>
                <a:ea typeface="+mn-lt"/>
                <a:cs typeface="+mn-lt"/>
              </a:rPr>
              <a:t>Amount donated</a:t>
            </a:r>
          </a:p>
          <a:p>
            <a:pPr lvl="1">
              <a:buFont typeface="Arial"/>
              <a:buChar char="•"/>
            </a:pPr>
            <a:r>
              <a:rPr lang="en-GB" sz="3200">
                <a:latin typeface="Century Gothic"/>
                <a:ea typeface="+mn-lt"/>
                <a:cs typeface="+mn-lt"/>
              </a:rPr>
              <a:t>Confirmation it is a </a:t>
            </a:r>
            <a:r>
              <a:rPr lang="en-GB" sz="3200" b="1">
                <a:latin typeface="Century Gothic"/>
                <a:ea typeface="+mn-lt"/>
                <a:cs typeface="+mn-lt"/>
              </a:rPr>
              <a:t>charitable donation</a:t>
            </a:r>
            <a:r>
              <a:rPr lang="en-GB" sz="3200">
                <a:latin typeface="Century Gothic"/>
                <a:ea typeface="+mn-lt"/>
                <a:cs typeface="+mn-lt"/>
              </a:rPr>
              <a:t> (no return benefit, VAT exempt).</a:t>
            </a:r>
            <a:endParaRPr lang="en-GB" sz="3200">
              <a:latin typeface="Century Gothic"/>
            </a:endParaRPr>
          </a:p>
          <a:p>
            <a:pPr marL="285750" indent="-285750">
              <a:buFont typeface="Arial"/>
              <a:buChar char="•"/>
            </a:pPr>
            <a:endParaRPr lang="en-GB" sz="2800">
              <a:latin typeface="Century Gothic"/>
              <a:ea typeface="Calibri"/>
              <a:cs typeface="Calibri"/>
            </a:endParaRPr>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6" name="TextBox 3">
            <a:extLst>
              <a:ext uri="{FF2B5EF4-FFF2-40B4-BE49-F238E27FC236}">
                <a16:creationId xmlns:a16="http://schemas.microsoft.com/office/drawing/2014/main" id="{6B97E48B-B2AF-939E-7E40-DF24CA7CC3FA}"/>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3169141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257914" y="203835"/>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DONATIONS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4" name="TextBox 3">
            <a:extLst>
              <a:ext uri="{FF2B5EF4-FFF2-40B4-BE49-F238E27FC236}">
                <a16:creationId xmlns:a16="http://schemas.microsoft.com/office/drawing/2014/main" id="{1A33D133-B469-7566-D32A-105160EA14C8}"/>
              </a:ext>
            </a:extLst>
          </p:cNvPr>
          <p:cNvSpPr txBox="1"/>
          <p:nvPr/>
        </p:nvSpPr>
        <p:spPr>
          <a:xfrm>
            <a:off x="2973541" y="2734836"/>
            <a:ext cx="11896957"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Century Gothic"/>
                <a:ea typeface="+mn-lt"/>
                <a:cs typeface="+mn-lt"/>
              </a:rPr>
              <a:t>The SU’s bank details are:</a:t>
            </a:r>
            <a:endParaRPr lang="en-US" sz="4000" b="1">
              <a:latin typeface="Century Gothic"/>
              <a:ea typeface="Calibri"/>
              <a:cs typeface="Calibri"/>
            </a:endParaRPr>
          </a:p>
          <a:p>
            <a:pPr algn="ctr"/>
            <a:r>
              <a:rPr lang="en-GB" sz="4000" b="1">
                <a:latin typeface="Century Gothic"/>
                <a:ea typeface="+mn-lt"/>
                <a:cs typeface="+mn-lt"/>
              </a:rPr>
              <a:t>LLoyds</a:t>
            </a:r>
            <a:endParaRPr lang="en-GB" sz="4000" b="1">
              <a:latin typeface="Century Gothic"/>
              <a:ea typeface="Calibri"/>
              <a:cs typeface="Calibri"/>
            </a:endParaRPr>
          </a:p>
          <a:p>
            <a:pPr algn="ctr"/>
            <a:r>
              <a:rPr lang="en-GB" sz="4000" b="1">
                <a:latin typeface="Century Gothic"/>
                <a:ea typeface="+mn-lt"/>
                <a:cs typeface="+mn-lt"/>
              </a:rPr>
              <a:t>Sort Code: 30-92-16</a:t>
            </a:r>
            <a:endParaRPr lang="en-GB" sz="4000" b="1">
              <a:latin typeface="Century Gothic"/>
              <a:ea typeface="Calibri"/>
              <a:cs typeface="Calibri"/>
            </a:endParaRPr>
          </a:p>
          <a:p>
            <a:pPr algn="ctr"/>
            <a:r>
              <a:rPr lang="en-GB" sz="4000" b="1">
                <a:latin typeface="Century Gothic"/>
                <a:ea typeface="+mn-lt"/>
                <a:cs typeface="+mn-lt"/>
              </a:rPr>
              <a:t>Account Number: 00379913</a:t>
            </a:r>
            <a:endParaRPr lang="en-GB" sz="4000" b="1">
              <a:latin typeface="Century Gothic"/>
              <a:ea typeface="Calibri"/>
              <a:cs typeface="Calibri"/>
            </a:endParaRPr>
          </a:p>
          <a:p>
            <a:pPr algn="ctr"/>
            <a:endParaRPr lang="en-GB" sz="2800">
              <a:latin typeface="Century Gothic"/>
              <a:ea typeface="+mn-lt"/>
              <a:cs typeface="+mn-lt"/>
            </a:endParaRPr>
          </a:p>
          <a:p>
            <a:pPr algn="ctr"/>
            <a:r>
              <a:rPr lang="en-GB" sz="2800">
                <a:latin typeface="Century Gothic"/>
                <a:ea typeface="+mn-lt"/>
                <a:cs typeface="+mn-lt"/>
              </a:rPr>
              <a:t>Remember to include the following reference: (insert club finance</a:t>
            </a:r>
            <a:endParaRPr lang="en-GB" sz="2800">
              <a:latin typeface="Century Gothic"/>
              <a:ea typeface="Calibri"/>
              <a:cs typeface="Calibri"/>
            </a:endParaRPr>
          </a:p>
          <a:p>
            <a:pPr algn="ctr"/>
            <a:r>
              <a:rPr lang="en-GB" sz="2800">
                <a:latin typeface="Century Gothic"/>
                <a:ea typeface="+mn-lt"/>
                <a:cs typeface="+mn-lt"/>
              </a:rPr>
              <a:t>code)/ (insert </a:t>
            </a:r>
            <a:r>
              <a:rPr lang="en-GB" sz="2800" err="1">
                <a:latin typeface="Century Gothic"/>
                <a:ea typeface="+mn-lt"/>
                <a:cs typeface="+mn-lt"/>
              </a:rPr>
              <a:t>initial.surname</a:t>
            </a:r>
            <a:r>
              <a:rPr lang="en-GB" sz="2800">
                <a:latin typeface="Century Gothic"/>
                <a:ea typeface="+mn-lt"/>
                <a:cs typeface="+mn-lt"/>
              </a:rPr>
              <a:t>)/Donation</a:t>
            </a:r>
            <a:endParaRPr lang="en-GB" sz="2800">
              <a:latin typeface="Century Gothic"/>
              <a:ea typeface="Calibri"/>
              <a:cs typeface="Calibri"/>
            </a:endParaRPr>
          </a:p>
          <a:p>
            <a:pPr algn="ctr"/>
            <a:endParaRPr lang="en-GB">
              <a:ea typeface="Calibri"/>
              <a:cs typeface="Calibri"/>
            </a:endParaRPr>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6" name="TextBox 3">
            <a:extLst>
              <a:ext uri="{FF2B5EF4-FFF2-40B4-BE49-F238E27FC236}">
                <a16:creationId xmlns:a16="http://schemas.microsoft.com/office/drawing/2014/main" id="{60599F19-6E66-2199-B345-666BBD23A2F8}"/>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10741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a:extLst>
              <a:ext uri="{FF2B5EF4-FFF2-40B4-BE49-F238E27FC236}">
                <a16:creationId xmlns:a16="http://schemas.microsoft.com/office/drawing/2014/main" id="{280273D7-E088-DEB1-3711-F087A376BADF}"/>
              </a:ext>
            </a:extLst>
          </p:cNvPr>
          <p:cNvSpPr/>
          <p:nvPr/>
        </p:nvSpPr>
        <p:spPr>
          <a:xfrm>
            <a:off x="17443901" y="1028701"/>
            <a:ext cx="844100" cy="9258300"/>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2"/>
            <a:stretch>
              <a:fillRect r="-1422444" b="-1753"/>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3" name="Group 2">
            <a:extLst>
              <a:ext uri="{FF2B5EF4-FFF2-40B4-BE49-F238E27FC236}">
                <a16:creationId xmlns:a16="http://schemas.microsoft.com/office/drawing/2014/main" id="{6DBDD281-790C-E754-946E-1C4A145AE42D}"/>
              </a:ext>
            </a:extLst>
          </p:cNvPr>
          <p:cNvGrpSpPr/>
          <p:nvPr/>
        </p:nvGrpSpPr>
        <p:grpSpPr>
          <a:xfrm>
            <a:off x="6524352" y="1372364"/>
            <a:ext cx="16589387" cy="1938993"/>
            <a:chOff x="6524352" y="1372363"/>
            <a:chExt cx="22119186" cy="2509193"/>
          </a:xfrm>
        </p:grpSpPr>
        <p:sp>
          <p:nvSpPr>
            <p:cNvPr id="9" name="TextBox 13">
              <a:extLst>
                <a:ext uri="{FF2B5EF4-FFF2-40B4-BE49-F238E27FC236}">
                  <a16:creationId xmlns:a16="http://schemas.microsoft.com/office/drawing/2014/main" id="{505FF1C2-DEEC-5D3E-8208-00DEFAB433EC}"/>
                </a:ext>
              </a:extLst>
            </p:cNvPr>
            <p:cNvSpPr txBox="1"/>
            <p:nvPr/>
          </p:nvSpPr>
          <p:spPr>
            <a:xfrm>
              <a:off x="7268837" y="2823085"/>
              <a:ext cx="12555950" cy="49244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endParaRPr lang="en-US" sz="2400">
                <a:latin typeface="Century Gothic"/>
                <a:ea typeface="Calibri"/>
                <a:cs typeface="Calibri"/>
              </a:endParaRPr>
            </a:p>
          </p:txBody>
        </p:sp>
        <p:sp>
          <p:nvSpPr>
            <p:cNvPr id="10" name="TextBox 14">
              <a:extLst>
                <a:ext uri="{FF2B5EF4-FFF2-40B4-BE49-F238E27FC236}">
                  <a16:creationId xmlns:a16="http://schemas.microsoft.com/office/drawing/2014/main" id="{6F542B12-7D8A-619F-7CCD-CBF7C23BF3BB}"/>
                </a:ext>
              </a:extLst>
            </p:cNvPr>
            <p:cNvSpPr txBox="1"/>
            <p:nvPr/>
          </p:nvSpPr>
          <p:spPr>
            <a:xfrm>
              <a:off x="6524352" y="1372363"/>
              <a:ext cx="22119186" cy="250919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a:latin typeface="esu v2"/>
                </a:rPr>
                <a:t>CLICK Crowd FUNDING </a:t>
              </a:r>
            </a:p>
            <a:p>
              <a:endParaRPr lang="en-US"/>
            </a:p>
            <a:p>
              <a:endParaRPr lang="en-US" sz="5400">
                <a:solidFill>
                  <a:srgbClr val="000000"/>
                </a:solidFill>
                <a:latin typeface="esu v2"/>
              </a:endParaRPr>
            </a:p>
          </p:txBody>
        </p:sp>
      </p:grpSp>
      <p:sp>
        <p:nvSpPr>
          <p:cNvPr id="4" name="AutoShape 3">
            <a:extLst>
              <a:ext uri="{FF2B5EF4-FFF2-40B4-BE49-F238E27FC236}">
                <a16:creationId xmlns:a16="http://schemas.microsoft.com/office/drawing/2014/main" id="{3038B4F1-FDDE-FF60-E3D4-93CE1957A758}"/>
              </a:ext>
            </a:extLst>
          </p:cNvPr>
          <p:cNvSpPr/>
          <p:nvPr/>
        </p:nvSpPr>
        <p:spPr>
          <a:xfrm>
            <a:off x="0" y="0"/>
            <a:ext cx="18288000" cy="1028700"/>
          </a:xfrm>
          <a:prstGeom prst="rect">
            <a:avLst/>
          </a:prstGeom>
          <a:solidFill>
            <a:schemeClr val="tx1">
              <a:lumMod val="95000"/>
              <a:lumOff val="5000"/>
            </a:schemeClr>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pic>
        <p:nvPicPr>
          <p:cNvPr id="5" name="Picture 4" descr="A red shield with white text&#10;&#10;Description automatically generated">
            <a:extLst>
              <a:ext uri="{FF2B5EF4-FFF2-40B4-BE49-F238E27FC236}">
                <a16:creationId xmlns:a16="http://schemas.microsoft.com/office/drawing/2014/main" id="{57946963-FC8E-54DD-E6E9-4DA15F846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84" y="60931"/>
            <a:ext cx="906646" cy="892534"/>
          </a:xfrm>
          <a:prstGeom prst="rect">
            <a:avLst/>
          </a:prstGeom>
        </p:spPr>
      </p:pic>
      <p:pic>
        <p:nvPicPr>
          <p:cNvPr id="6" name="Picture 5" descr="Essex SU logo">
            <a:extLst>
              <a:ext uri="{FF2B5EF4-FFF2-40B4-BE49-F238E27FC236}">
                <a16:creationId xmlns:a16="http://schemas.microsoft.com/office/drawing/2014/main" id="{23E52912-5A58-F313-5C70-1A18AA6C58E2}"/>
              </a:ext>
            </a:extLst>
          </p:cNvPr>
          <p:cNvPicPr>
            <a:picLocks noChangeAspect="1"/>
          </p:cNvPicPr>
          <p:nvPr/>
        </p:nvPicPr>
        <p:blipFill>
          <a:blip r:embed="rId4"/>
          <a:stretch>
            <a:fillRect/>
          </a:stretch>
        </p:blipFill>
        <p:spPr>
          <a:xfrm>
            <a:off x="1066518" y="39678"/>
            <a:ext cx="717412" cy="908420"/>
          </a:xfrm>
          <a:prstGeom prst="rect">
            <a:avLst/>
          </a:prstGeom>
        </p:spPr>
      </p:pic>
      <p:sp>
        <p:nvSpPr>
          <p:cNvPr id="7" name="TextBox 2">
            <a:extLst>
              <a:ext uri="{FF2B5EF4-FFF2-40B4-BE49-F238E27FC236}">
                <a16:creationId xmlns:a16="http://schemas.microsoft.com/office/drawing/2014/main" id="{5BB5607E-402F-A5A4-0E73-F6F2C4281B8C}"/>
              </a:ext>
            </a:extLst>
          </p:cNvPr>
          <p:cNvSpPr txBox="1"/>
          <p:nvPr/>
        </p:nvSpPr>
        <p:spPr>
          <a:xfrm>
            <a:off x="6522350" y="2343637"/>
            <a:ext cx="10722339" cy="63709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GB" sz="2400">
                <a:latin typeface="Century Gothic"/>
                <a:cs typeface="Calibri"/>
              </a:rPr>
              <a:t>You could get up to £500 match funding thanks to the Universities match funding scheme.</a:t>
            </a:r>
            <a:endParaRPr lang="en-US">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b="1">
                <a:latin typeface="Century Gothic"/>
                <a:cs typeface="Calibri"/>
              </a:rPr>
              <a:t>Click </a:t>
            </a:r>
            <a:r>
              <a:rPr lang="en-GB" sz="2400">
                <a:latin typeface="Century Gothic"/>
                <a:cs typeface="Calibri"/>
              </a:rPr>
              <a:t>is Essex's very own crowdfunding platform which is free for students and alumni to fundraise for their big ideas and projects.</a:t>
            </a:r>
            <a:endParaRPr lang="en-GB">
              <a:cs typeface="Calibri"/>
            </a:endParaRPr>
          </a:p>
          <a:p>
            <a:pPr marL="342900" indent="-342900">
              <a:buFont typeface="Arial"/>
              <a:buChar char="•"/>
            </a:pPr>
            <a:endParaRPr lang="en-GB" sz="2400">
              <a:solidFill>
                <a:srgbClr val="000000"/>
              </a:solidFill>
              <a:latin typeface="Century Gothic"/>
              <a:ea typeface="+mn-lt"/>
              <a:cs typeface="+mn-lt"/>
            </a:endParaRPr>
          </a:p>
          <a:p>
            <a:pPr marL="342900" indent="-342900">
              <a:buFont typeface="Arial"/>
              <a:buChar char="•"/>
            </a:pPr>
            <a:r>
              <a:rPr lang="en-GB" sz="2400">
                <a:latin typeface="Century Gothic"/>
                <a:ea typeface="+mn-lt"/>
                <a:cs typeface="+mn-lt"/>
              </a:rPr>
              <a:t>Projects submitted by Essex students are eligible for up to £500 of match funding.  Match funding means that the University of Essex agrees to ‘match’ donations received to a project, £1 for £1, up to an agreed limit. For example, £100 of match funding means that every £1 raised will be worth £2, until the project total reaches £200.</a:t>
            </a:r>
            <a:endParaRPr lang="en-GB" sz="2400">
              <a:latin typeface="Century Gothic"/>
            </a:endParaRPr>
          </a:p>
          <a:p>
            <a:pPr marL="342900" indent="-342900">
              <a:buFont typeface="Arial"/>
              <a:buChar char="•"/>
            </a:pPr>
            <a:endParaRPr lang="en-GB" sz="2400">
              <a:latin typeface="Century Gothic"/>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a:latin typeface="Century Gothic"/>
                <a:cs typeface="Calibri"/>
              </a:rPr>
              <a:t>Find out more about Click Crowdfunding: </a:t>
            </a:r>
            <a:r>
              <a:rPr lang="en-GB" sz="2400">
                <a:latin typeface="Century Gothic"/>
                <a:cs typeface="Calibri"/>
                <a:hlinkClick r:id="rId5">
                  <a:extLst>
                    <a:ext uri="{A12FA001-AC4F-418D-AE19-62706E023703}">
                      <ahyp:hlinkClr xmlns:ahyp="http://schemas.microsoft.com/office/drawing/2018/hyperlinkcolor" val="tx"/>
                    </a:ext>
                  </a:extLst>
                </a:hlinkClick>
              </a:rPr>
              <a:t>Click crowdfunding | University of Essex</a:t>
            </a:r>
            <a:endParaRPr lang="en-GB" sz="2400">
              <a:latin typeface="Century Gothic"/>
              <a:cs typeface="Calibri"/>
            </a:endParaRPr>
          </a:p>
          <a:p>
            <a:pPr marL="342900" indent="-342900">
              <a:buFont typeface="Arial"/>
              <a:buChar char="•"/>
            </a:pPr>
            <a:endParaRPr lang="en-GB" sz="2400">
              <a:latin typeface="Century Gothic"/>
              <a:cs typeface="Calibri"/>
            </a:endParaRPr>
          </a:p>
          <a:p>
            <a:pPr marL="342900" indent="-342900">
              <a:buFont typeface="Arial"/>
              <a:buChar char="•"/>
            </a:pPr>
            <a:r>
              <a:rPr lang="en-GB" sz="2400">
                <a:latin typeface="Century Gothic"/>
                <a:cs typeface="Calibri"/>
              </a:rPr>
              <a:t>The Click Platform - </a:t>
            </a:r>
            <a:r>
              <a:rPr lang="en-GB" sz="2400">
                <a:latin typeface="Century Gothic"/>
                <a:cs typeface="Calibri"/>
                <a:hlinkClick r:id="rId6">
                  <a:extLst>
                    <a:ext uri="{A12FA001-AC4F-418D-AE19-62706E023703}">
                      <ahyp:hlinkClr xmlns:ahyp="http://schemas.microsoft.com/office/drawing/2018/hyperlinkcolor" val="tx"/>
                    </a:ext>
                  </a:extLst>
                </a:hlinkClick>
              </a:rPr>
              <a:t>University of Essex (hubbub.net)</a:t>
            </a:r>
            <a:r>
              <a:rPr lang="en-GB" sz="2400">
                <a:latin typeface="Century Gothic"/>
                <a:cs typeface="Calibri"/>
              </a:rPr>
              <a:t> </a:t>
            </a:r>
          </a:p>
        </p:txBody>
      </p:sp>
      <p:pic>
        <p:nvPicPr>
          <p:cNvPr id="8" name="Picture 7" descr="A person sitting in a chair with a sign&#10;&#10;Description automatically generated">
            <a:extLst>
              <a:ext uri="{FF2B5EF4-FFF2-40B4-BE49-F238E27FC236}">
                <a16:creationId xmlns:a16="http://schemas.microsoft.com/office/drawing/2014/main" id="{9053015C-40FF-4F07-CB16-BF7B350D5FE9}"/>
              </a:ext>
            </a:extLst>
          </p:cNvPr>
          <p:cNvPicPr>
            <a:picLocks noChangeAspect="1"/>
          </p:cNvPicPr>
          <p:nvPr/>
        </p:nvPicPr>
        <p:blipFill>
          <a:blip r:embed="rId7"/>
          <a:stretch>
            <a:fillRect/>
          </a:stretch>
        </p:blipFill>
        <p:spPr>
          <a:xfrm>
            <a:off x="-8010" y="1032063"/>
            <a:ext cx="6117624" cy="9248213"/>
          </a:xfrm>
          <a:prstGeom prst="rect">
            <a:avLst/>
          </a:prstGeom>
        </p:spPr>
      </p:pic>
      <p:sp>
        <p:nvSpPr>
          <p:cNvPr id="12" name="TextBox 3">
            <a:extLst>
              <a:ext uri="{FF2B5EF4-FFF2-40B4-BE49-F238E27FC236}">
                <a16:creationId xmlns:a16="http://schemas.microsoft.com/office/drawing/2014/main" id="{C74F084B-8B94-10DE-846C-7912BD9DDA00}"/>
              </a:ext>
            </a:extLst>
          </p:cNvPr>
          <p:cNvSpPr txBox="1"/>
          <p:nvPr/>
        </p:nvSpPr>
        <p:spPr>
          <a:xfrm>
            <a:off x="14044011" y="382803"/>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801850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1283044"/>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SPONSORSHIP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8" name="TextBox 1">
            <a:extLst>
              <a:ext uri="{FF2B5EF4-FFF2-40B4-BE49-F238E27FC236}">
                <a16:creationId xmlns:a16="http://schemas.microsoft.com/office/drawing/2014/main" id="{CBE5CF1F-779D-CD5E-7819-6F980737739C}"/>
              </a:ext>
            </a:extLst>
          </p:cNvPr>
          <p:cNvSpPr txBox="1"/>
          <p:nvPr/>
        </p:nvSpPr>
        <p:spPr>
          <a:xfrm>
            <a:off x="2092678" y="1337381"/>
            <a:ext cx="15075605" cy="105567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sz="2800">
                <a:latin typeface="Century Gothic"/>
                <a:ea typeface="+mn-lt"/>
                <a:cs typeface="+mn-lt"/>
              </a:rPr>
              <a:t>Clubs </a:t>
            </a:r>
            <a:r>
              <a:rPr lang="en-GB" sz="2800" b="1">
                <a:latin typeface="Century Gothic"/>
                <a:ea typeface="+mn-lt"/>
                <a:cs typeface="+mn-lt"/>
              </a:rPr>
              <a:t>can</a:t>
            </a:r>
            <a:r>
              <a:rPr lang="en-GB" sz="2800">
                <a:latin typeface="Century Gothic"/>
                <a:ea typeface="+mn-lt"/>
                <a:cs typeface="+mn-lt"/>
              </a:rPr>
              <a:t> be sponsored by external companies, but not where conflicts exist with the SU, University, or contractual suppliers.</a:t>
            </a:r>
          </a:p>
          <a:p>
            <a:pPr marL="285750" indent="-285750">
              <a:buFont typeface="Arial"/>
              <a:buChar char="•"/>
            </a:pPr>
            <a:endParaRPr lang="en-GB" sz="2800">
              <a:latin typeface="Century Gothic"/>
              <a:ea typeface="+mn-lt"/>
              <a:cs typeface="+mn-lt"/>
            </a:endParaRPr>
          </a:p>
          <a:p>
            <a:pPr marL="285750" indent="-285750">
              <a:buFont typeface="Arial"/>
              <a:buChar char="•"/>
            </a:pPr>
            <a:r>
              <a:rPr lang="en-GB" sz="2800" b="1">
                <a:latin typeface="Century Gothic"/>
                <a:ea typeface="+mn-lt"/>
                <a:cs typeface="+mn-lt"/>
              </a:rPr>
              <a:t>Not permitted:</a:t>
            </a:r>
          </a:p>
          <a:p>
            <a:endParaRPr lang="en-GB" sz="2800" b="1">
              <a:latin typeface="Century Gothic"/>
              <a:ea typeface="+mn-lt"/>
              <a:cs typeface="+mn-lt"/>
            </a:endParaRPr>
          </a:p>
          <a:p>
            <a:pPr marL="742950" lvl="1" indent="-285750">
              <a:buFont typeface="Arial"/>
              <a:buChar char="•"/>
            </a:pPr>
            <a:r>
              <a:rPr lang="en-GB" sz="2800">
                <a:latin typeface="Century Gothic"/>
                <a:ea typeface="+mn-lt"/>
                <a:cs typeface="+mn-lt"/>
              </a:rPr>
              <a:t>Local bars/pubs (SU Bar)</a:t>
            </a:r>
          </a:p>
          <a:p>
            <a:pPr marL="742950" lvl="1" indent="-285750">
              <a:buFont typeface="Arial"/>
              <a:buChar char="•"/>
            </a:pPr>
            <a:r>
              <a:rPr lang="en-GB" sz="2800">
                <a:latin typeface="Century Gothic"/>
                <a:ea typeface="+mn-lt"/>
                <a:cs typeface="+mn-lt"/>
              </a:rPr>
              <a:t>Cinemas (Cine 10)</a:t>
            </a:r>
          </a:p>
          <a:p>
            <a:pPr marL="742950" lvl="1" indent="-285750">
              <a:buFont typeface="Arial"/>
              <a:buChar char="•"/>
            </a:pPr>
            <a:r>
              <a:rPr lang="en-GB" sz="2800">
                <a:latin typeface="Century Gothic"/>
                <a:ea typeface="+mn-lt"/>
                <a:cs typeface="+mn-lt"/>
              </a:rPr>
              <a:t>Lettings agencies (SU Homes)</a:t>
            </a:r>
          </a:p>
          <a:p>
            <a:pPr marL="742950" lvl="1" indent="-285750">
              <a:buFont typeface="Arial"/>
              <a:buChar char="•"/>
            </a:pPr>
            <a:r>
              <a:rPr lang="en-GB" sz="2800">
                <a:latin typeface="Century Gothic"/>
                <a:ea typeface="+mn-lt"/>
                <a:cs typeface="+mn-lt"/>
              </a:rPr>
              <a:t>Supermarkets/shops (SU Stores)</a:t>
            </a:r>
          </a:p>
          <a:p>
            <a:pPr marL="742950" lvl="1" indent="-285750">
              <a:buFont typeface="Arial"/>
              <a:buChar char="•"/>
            </a:pPr>
            <a:r>
              <a:rPr lang="en-GB" sz="2800">
                <a:latin typeface="Century Gothic"/>
                <a:ea typeface="+mn-lt"/>
                <a:cs typeface="+mn-lt"/>
              </a:rPr>
              <a:t>BDS-targeted suppliers</a:t>
            </a:r>
          </a:p>
          <a:p>
            <a:pPr marL="742950" lvl="1" indent="-285750">
              <a:buFont typeface="Arial"/>
              <a:buChar char="•"/>
            </a:pPr>
            <a:r>
              <a:rPr lang="en-GB" sz="2800">
                <a:latin typeface="Century Gothic"/>
                <a:ea typeface="+mn-lt"/>
                <a:cs typeface="+mn-lt"/>
              </a:rPr>
              <a:t>Other universities</a:t>
            </a:r>
            <a:endParaRPr lang="en-US" sz="2800">
              <a:latin typeface="Century Gothic"/>
            </a:endParaRPr>
          </a:p>
          <a:p>
            <a:pPr marL="742950" lvl="1" indent="-285750">
              <a:buFont typeface="Arial"/>
              <a:buChar char="•"/>
            </a:pPr>
            <a:r>
              <a:rPr lang="en-GB" sz="2800">
                <a:latin typeface="Century Gothic"/>
                <a:ea typeface="+mn-lt"/>
                <a:cs typeface="+mn-lt"/>
              </a:rPr>
              <a:t>Soft/alcoholic drink suppliers</a:t>
            </a:r>
            <a:endParaRPr lang="en-US" sz="2800">
              <a:latin typeface="Century Gothic"/>
            </a:endParaRPr>
          </a:p>
          <a:p>
            <a:pPr marL="742950" lvl="1" indent="-285750">
              <a:buFont typeface="Arial"/>
              <a:buChar char="•"/>
            </a:pPr>
            <a:r>
              <a:rPr lang="en-GB" sz="2800">
                <a:latin typeface="Century Gothic"/>
                <a:ea typeface="+mn-lt"/>
                <a:cs typeface="+mn-lt"/>
              </a:rPr>
              <a:t>Bus transport companies</a:t>
            </a:r>
          </a:p>
          <a:p>
            <a:pPr marL="742950" lvl="1" indent="-285750">
              <a:buFont typeface="Arial"/>
              <a:buChar char="•"/>
            </a:pPr>
            <a:r>
              <a:rPr lang="en-GB" sz="2800">
                <a:latin typeface="Century Gothic"/>
                <a:ea typeface="+mn-lt"/>
                <a:cs typeface="+mn-lt"/>
              </a:rPr>
              <a:t>Any organisation that may damage the SU/University’s reputation</a:t>
            </a:r>
            <a:endParaRPr lang="en-GB" sz="2800">
              <a:latin typeface="Century Gothic"/>
              <a:ea typeface="Calibri"/>
              <a:cs typeface="Calibri"/>
            </a:endParaRPr>
          </a:p>
          <a:p>
            <a:pPr marL="742950" lvl="1" indent="-285750">
              <a:buFont typeface="Arial"/>
              <a:buChar char="•"/>
            </a:pPr>
            <a:endParaRPr lang="en-GB" sz="2800">
              <a:latin typeface="Century Gothic"/>
              <a:ea typeface="+mn-lt"/>
              <a:cs typeface="+mn-lt"/>
            </a:endParaRPr>
          </a:p>
          <a:p>
            <a:pPr marL="285750" indent="-285750">
              <a:buFont typeface="Arial"/>
              <a:buChar char="•"/>
            </a:pPr>
            <a:r>
              <a:rPr lang="en-GB" sz="2800">
                <a:latin typeface="Century Gothic"/>
                <a:ea typeface="+mn-lt"/>
                <a:cs typeface="+mn-lt"/>
              </a:rPr>
              <a:t>The sponsorship agreement is on the </a:t>
            </a:r>
            <a:r>
              <a:rPr lang="en-GB" sz="2800" b="1">
                <a:latin typeface="Century Gothic"/>
                <a:ea typeface="+mn-lt"/>
                <a:cs typeface="+mn-lt"/>
              </a:rPr>
              <a:t>Sports Toolkit</a:t>
            </a:r>
            <a:r>
              <a:rPr lang="en-GB" sz="2800">
                <a:latin typeface="Century Gothic"/>
                <a:ea typeface="+mn-lt"/>
                <a:cs typeface="+mn-lt"/>
              </a:rPr>
              <a:t>.</a:t>
            </a:r>
          </a:p>
          <a:p>
            <a:pPr marL="285750" indent="-285750">
              <a:buFont typeface="Arial"/>
              <a:buChar char="•"/>
            </a:pPr>
            <a:endParaRPr lang="en-GB" sz="2800">
              <a:latin typeface="Century Gothic"/>
              <a:ea typeface="+mn-lt"/>
              <a:cs typeface="+mn-lt"/>
            </a:endParaRPr>
          </a:p>
          <a:p>
            <a:pPr marL="742950" lvl="1" indent="-285750">
              <a:buFont typeface="Arial"/>
              <a:buChar char="•"/>
            </a:pPr>
            <a:r>
              <a:rPr lang="en-GB" sz="2800">
                <a:latin typeface="Century Gothic"/>
                <a:ea typeface="+mn-lt"/>
                <a:cs typeface="+mn-lt"/>
              </a:rPr>
              <a:t>Read the </a:t>
            </a:r>
            <a:r>
              <a:rPr lang="en-GB" sz="2800" b="1">
                <a:latin typeface="Century Gothic"/>
                <a:ea typeface="+mn-lt"/>
                <a:cs typeface="+mn-lt"/>
                <a:hlinkClick r:id="rId6"/>
              </a:rPr>
              <a:t>Financial Policies &amp; Procedures</a:t>
            </a:r>
            <a:r>
              <a:rPr lang="en-GB" sz="2800">
                <a:latin typeface="Century Gothic"/>
                <a:ea typeface="+mn-lt"/>
                <a:cs typeface="+mn-lt"/>
              </a:rPr>
              <a:t> first.</a:t>
            </a:r>
          </a:p>
          <a:p>
            <a:pPr marL="742950" lvl="1" indent="-285750">
              <a:buFont typeface="Arial"/>
              <a:buChar char="•"/>
            </a:pPr>
            <a:endParaRPr lang="en-GB" sz="2800">
              <a:latin typeface="Century Gothic"/>
              <a:ea typeface="+mn-lt"/>
              <a:cs typeface="+mn-lt"/>
            </a:endParaRPr>
          </a:p>
          <a:p>
            <a:pPr marL="742950" lvl="1" indent="-285750">
              <a:buFont typeface="Arial"/>
              <a:buChar char="•"/>
            </a:pPr>
            <a:r>
              <a:rPr lang="en-GB" sz="2800">
                <a:latin typeface="Century Gothic"/>
                <a:ea typeface="+mn-lt"/>
                <a:cs typeface="+mn-lt"/>
              </a:rPr>
              <a:t>After signing, email to </a:t>
            </a:r>
            <a:r>
              <a:rPr lang="en-GB" sz="2800" b="1">
                <a:latin typeface="Century Gothic"/>
                <a:ea typeface="+mn-lt"/>
                <a:cs typeface="+mn-lt"/>
                <a:hlinkClick r:id="rId7"/>
              </a:rPr>
              <a:t>blades@essex.ac.uk</a:t>
            </a:r>
            <a:r>
              <a:rPr lang="en-GB" sz="2800">
                <a:latin typeface="Century Gothic"/>
                <a:ea typeface="+mn-lt"/>
                <a:cs typeface="+mn-lt"/>
              </a:rPr>
              <a:t> for SU approval.</a:t>
            </a:r>
            <a:endParaRPr lang="en-US" sz="2800">
              <a:latin typeface="Century Gothic"/>
            </a:endParaRPr>
          </a:p>
          <a:p>
            <a:endParaRPr lang="en-GB" sz="2400">
              <a:latin typeface="Century Gothic"/>
              <a:ea typeface="Calibri"/>
              <a:cs typeface="Calibri"/>
            </a:endParaRPr>
          </a:p>
          <a:p>
            <a:endParaRPr lang="en-US" sz="2400">
              <a:latin typeface="Century Gothic"/>
              <a:cs typeface="Calibri"/>
            </a:endParaRPr>
          </a:p>
          <a:p>
            <a:endParaRPr lang="en-US" sz="2400">
              <a:latin typeface="Century Gothic"/>
              <a:cs typeface="Calibri"/>
            </a:endParaRPr>
          </a:p>
          <a:p>
            <a:endParaRPr lang="en-US" sz="2400">
              <a:latin typeface="Century Gothic"/>
              <a:cs typeface="Calibri"/>
            </a:endParaRPr>
          </a:p>
          <a:p>
            <a:endParaRPr lang="en-US" sz="2400">
              <a:latin typeface="Century Gothic"/>
              <a:cs typeface="Calibri"/>
            </a:endParaRPr>
          </a:p>
        </p:txBody>
      </p:sp>
    </p:spTree>
    <p:extLst>
      <p:ext uri="{BB962C8B-B14F-4D97-AF65-F5344CB8AC3E}">
        <p14:creationId xmlns:p14="http://schemas.microsoft.com/office/powerpoint/2010/main" val="215556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6981398"/>
          </a:xfrm>
          <a:prstGeom prst="rect">
            <a:avLst/>
          </a:prstGeom>
        </p:spPr>
        <p:txBody>
          <a:bodyPr wrap="square" lIns="0" tIns="0" rIns="0" bIns="0" rtlCol="0" anchor="t">
            <a:spAutoFit/>
          </a:bodyPr>
          <a:lstStyle/>
          <a:p>
            <a:pPr algn="just">
              <a:lnSpc>
                <a:spcPts val="10860"/>
              </a:lnSpc>
            </a:pPr>
            <a:r>
              <a:rPr lang="en-US" sz="7200">
                <a:solidFill>
                  <a:srgbClr val="000000"/>
                </a:solidFill>
                <a:latin typeface="esu v2"/>
              </a:rPr>
              <a:t>Any questions? </a:t>
            </a:r>
            <a:endParaRPr lang="en-US"/>
          </a:p>
          <a:p>
            <a:pPr algn="just">
              <a:lnSpc>
                <a:spcPts val="10860"/>
              </a:lnSpc>
            </a:pPr>
            <a:endParaRPr lang="en-US" sz="7200">
              <a:solidFill>
                <a:srgbClr val="000000"/>
              </a:solidFill>
              <a:latin typeface="esu v2"/>
            </a:endParaRPr>
          </a:p>
          <a:p>
            <a:pPr algn="just"/>
            <a:r>
              <a:rPr lang="en-US" sz="4800">
                <a:solidFill>
                  <a:srgbClr val="000000"/>
                </a:solidFill>
                <a:latin typeface="Century Gothic"/>
              </a:rPr>
              <a:t>YOU NOW HAVE AN OPPORUNITY TO ASK ANY QUESTIONS SHOULD YOU HAVE THEM. </a:t>
            </a:r>
            <a:r>
              <a:rPr lang="en-US" sz="7200">
                <a:solidFill>
                  <a:srgbClr val="000000"/>
                </a:solidFill>
                <a:latin typeface="esu v2"/>
              </a:rPr>
              <a:t>  </a:t>
            </a:r>
          </a:p>
          <a:p>
            <a:pPr algn="just"/>
            <a:endParaRPr lang="en-US" sz="7200">
              <a:latin typeface="esu v2"/>
              <a:ea typeface="Calibri"/>
              <a:cs typeface="Calibri"/>
            </a:endParaRPr>
          </a:p>
          <a:p>
            <a:pPr algn="just"/>
            <a:r>
              <a:rPr lang="en-US" sz="4000" b="1">
                <a:solidFill>
                  <a:srgbClr val="FF0000"/>
                </a:solidFill>
                <a:latin typeface="Century Gothic"/>
                <a:ea typeface="Calibri"/>
                <a:cs typeface="Calibri"/>
              </a:rPr>
              <a:t>P.S Please do not leave yet, as we have a Moodle test for you to complete.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303280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2115039" y="118110"/>
            <a:ext cx="14058073" cy="10400283"/>
          </a:xfrm>
          <a:prstGeom prst="rect">
            <a:avLst/>
          </a:prstGeom>
        </p:spPr>
        <p:txBody>
          <a:bodyPr wrap="square" lIns="0" tIns="0" rIns="0" bIns="0" rtlCol="0" anchor="t">
            <a:spAutoFit/>
          </a:bodyPr>
          <a:lstStyle/>
          <a:p>
            <a:pPr algn="just">
              <a:lnSpc>
                <a:spcPts val="10860"/>
              </a:lnSpc>
            </a:pPr>
            <a:r>
              <a:rPr lang="en-US" sz="7200">
                <a:latin typeface="esu v2"/>
              </a:rPr>
              <a:t>Moodle test </a:t>
            </a:r>
          </a:p>
          <a:p>
            <a:pPr algn="just">
              <a:lnSpc>
                <a:spcPts val="10860"/>
              </a:lnSpc>
            </a:pPr>
            <a:endParaRPr lang="en-US" sz="7200">
              <a:solidFill>
                <a:srgbClr val="000000"/>
              </a:solidFill>
              <a:latin typeface="esu v2"/>
              <a:ea typeface="Calibri"/>
              <a:cs typeface="Calibri"/>
            </a:endParaRPr>
          </a:p>
          <a:p>
            <a:pPr marL="571500" indent="-571500" algn="just">
              <a:lnSpc>
                <a:spcPts val="10860"/>
              </a:lnSpc>
              <a:buFont typeface="Arial"/>
              <a:buChar char="•"/>
            </a:pPr>
            <a:r>
              <a:rPr lang="en-US" sz="4400">
                <a:solidFill>
                  <a:srgbClr val="000000"/>
                </a:solidFill>
                <a:latin typeface="Century Gothic"/>
                <a:ea typeface="Calibri"/>
                <a:cs typeface="Calibri"/>
              </a:rPr>
              <a:t>20 QUESTIONS 16/20 TO PASS</a:t>
            </a:r>
          </a:p>
          <a:p>
            <a:pPr marL="571500" indent="-571500" algn="just">
              <a:lnSpc>
                <a:spcPts val="10860"/>
              </a:lnSpc>
              <a:buFont typeface="Arial"/>
              <a:buChar char="•"/>
            </a:pPr>
            <a:r>
              <a:rPr lang="en-US" sz="4400">
                <a:solidFill>
                  <a:srgbClr val="000000"/>
                </a:solidFill>
                <a:latin typeface="Century Gothic"/>
                <a:ea typeface="Calibri"/>
                <a:cs typeface="Calibri"/>
              </a:rPr>
              <a:t>LINK TO ACCESS IN CHAT</a:t>
            </a:r>
          </a:p>
          <a:p>
            <a:pPr marL="571500" indent="-571500" algn="just">
              <a:lnSpc>
                <a:spcPts val="10860"/>
              </a:lnSpc>
              <a:buFont typeface="Arial"/>
              <a:buChar char="•"/>
            </a:pPr>
            <a:r>
              <a:rPr lang="en-US" sz="4400">
                <a:solidFill>
                  <a:srgbClr val="000000"/>
                </a:solidFill>
                <a:latin typeface="Century Gothic"/>
                <a:ea typeface="Calibri"/>
                <a:cs typeface="Calibri"/>
              </a:rPr>
              <a:t>PLEASE LEAVE THE CALL ONCE YOU HAVE ACCESS TO THE TEST. </a:t>
            </a:r>
          </a:p>
          <a:p>
            <a:pPr algn="just">
              <a:lnSpc>
                <a:spcPts val="10860"/>
              </a:lnSpc>
            </a:pPr>
            <a:endParaRPr lang="en-US" sz="7200">
              <a:solidFill>
                <a:srgbClr val="000000"/>
              </a:solidFill>
              <a:latin typeface="esu v2"/>
              <a:ea typeface="Calibri"/>
              <a:cs typeface="Calibri"/>
            </a:endParaRPr>
          </a:p>
          <a:p>
            <a:pPr algn="just"/>
            <a:endParaRPr lang="en-US" sz="4000" b="1">
              <a:solidFill>
                <a:srgbClr val="FF0000"/>
              </a:solidFill>
              <a:latin typeface="Century Gothic"/>
              <a:ea typeface="Calibri"/>
              <a:cs typeface="Calibri"/>
            </a:endParaRP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3">
            <a:extLst>
              <a:ext uri="{FF2B5EF4-FFF2-40B4-BE49-F238E27FC236}">
                <a16:creationId xmlns:a16="http://schemas.microsoft.com/office/drawing/2014/main" id="{538F8B83-4CCF-DFED-85AD-26A2DB8EA0D2}"/>
              </a:ext>
            </a:extLst>
          </p:cNvPr>
          <p:cNvSpPr txBox="1"/>
          <p:nvPr/>
        </p:nvSpPr>
        <p:spPr>
          <a:xfrm rot="16200000">
            <a:off x="-1372202" y="7669428"/>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225230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28700"/>
          </a:xfrm>
          <a:prstGeom prst="rect">
            <a:avLst/>
          </a:prstGeom>
          <a:solidFill>
            <a:srgbClr val="FFFFFF"/>
          </a:solidFill>
        </p:spPr>
        <p:txBody>
          <a:bodyPr/>
          <a:lstStyle/>
          <a:p>
            <a:endParaRPr lang="en-GB"/>
          </a:p>
        </p:txBody>
      </p:sp>
      <p:grpSp>
        <p:nvGrpSpPr>
          <p:cNvPr id="3" name="Group 3"/>
          <p:cNvGrpSpPr/>
          <p:nvPr/>
        </p:nvGrpSpPr>
        <p:grpSpPr>
          <a:xfrm>
            <a:off x="1674657" y="431931"/>
            <a:ext cx="1213733" cy="164839"/>
            <a:chOff x="0" y="0"/>
            <a:chExt cx="1618311" cy="219785"/>
          </a:xfrm>
        </p:grpSpPr>
        <p:sp>
          <p:nvSpPr>
            <p:cNvPr id="4" name="AutoShape 4"/>
            <p:cNvSpPr/>
            <p:nvPr/>
          </p:nvSpPr>
          <p:spPr>
            <a:xfrm>
              <a:off x="0" y="0"/>
              <a:ext cx="236347" cy="219785"/>
            </a:xfrm>
            <a:prstGeom prst="rect">
              <a:avLst/>
            </a:prstGeom>
            <a:solidFill>
              <a:srgbClr val="000000"/>
            </a:solidFill>
          </p:spPr>
          <p:txBody>
            <a:bodyPr/>
            <a:lstStyle/>
            <a:p>
              <a:endParaRPr lang="en-GB"/>
            </a:p>
          </p:txBody>
        </p:sp>
        <p:sp>
          <p:nvSpPr>
            <p:cNvPr id="5" name="AutoShape 5"/>
            <p:cNvSpPr/>
            <p:nvPr/>
          </p:nvSpPr>
          <p:spPr>
            <a:xfrm>
              <a:off x="460654" y="0"/>
              <a:ext cx="236347" cy="219785"/>
            </a:xfrm>
            <a:prstGeom prst="rect">
              <a:avLst/>
            </a:prstGeom>
            <a:solidFill>
              <a:srgbClr val="000000"/>
            </a:solidFill>
          </p:spPr>
          <p:txBody>
            <a:bodyPr/>
            <a:lstStyle/>
            <a:p>
              <a:endParaRPr lang="en-GB"/>
            </a:p>
          </p:txBody>
        </p:sp>
        <p:sp>
          <p:nvSpPr>
            <p:cNvPr id="6" name="AutoShape 6"/>
            <p:cNvSpPr/>
            <p:nvPr/>
          </p:nvSpPr>
          <p:spPr>
            <a:xfrm>
              <a:off x="921309" y="0"/>
              <a:ext cx="236347" cy="219785"/>
            </a:xfrm>
            <a:prstGeom prst="rect">
              <a:avLst/>
            </a:prstGeom>
            <a:solidFill>
              <a:srgbClr val="000000"/>
            </a:solidFill>
          </p:spPr>
          <p:txBody>
            <a:bodyPr/>
            <a:lstStyle/>
            <a:p>
              <a:endParaRPr lang="en-GB"/>
            </a:p>
          </p:txBody>
        </p:sp>
        <p:sp>
          <p:nvSpPr>
            <p:cNvPr id="7" name="AutoShape 7"/>
            <p:cNvSpPr/>
            <p:nvPr/>
          </p:nvSpPr>
          <p:spPr>
            <a:xfrm>
              <a:off x="1381963" y="0"/>
              <a:ext cx="236347" cy="219785"/>
            </a:xfrm>
            <a:prstGeom prst="rect">
              <a:avLst/>
            </a:prstGeom>
            <a:solidFill>
              <a:srgbClr val="000000"/>
            </a:solidFill>
          </p:spPr>
          <p:txBody>
            <a:bodyPr/>
            <a:lstStyle/>
            <a:p>
              <a:endParaRPr lang="en-GB"/>
            </a:p>
          </p:txBody>
        </p:sp>
        <p:sp>
          <p:nvSpPr>
            <p:cNvPr id="8" name="AutoShape 8"/>
            <p:cNvSpPr/>
            <p:nvPr/>
          </p:nvSpPr>
          <p:spPr>
            <a:xfrm>
              <a:off x="74959" y="69706"/>
              <a:ext cx="86430" cy="80373"/>
            </a:xfrm>
            <a:prstGeom prst="rect">
              <a:avLst/>
            </a:prstGeom>
            <a:solidFill>
              <a:srgbClr val="000000"/>
            </a:solidFill>
          </p:spPr>
          <p:txBody>
            <a:bodyPr/>
            <a:lstStyle/>
            <a:p>
              <a:endParaRPr lang="en-GB"/>
            </a:p>
          </p:txBody>
        </p:sp>
      </p:grpSp>
      <p:grpSp>
        <p:nvGrpSpPr>
          <p:cNvPr id="10" name="Group 10"/>
          <p:cNvGrpSpPr/>
          <p:nvPr/>
        </p:nvGrpSpPr>
        <p:grpSpPr>
          <a:xfrm>
            <a:off x="0" y="1028700"/>
            <a:ext cx="6952240" cy="9691224"/>
            <a:chOff x="0" y="0"/>
            <a:chExt cx="1831043" cy="2552421"/>
          </a:xfrm>
        </p:grpSpPr>
        <p:sp>
          <p:nvSpPr>
            <p:cNvPr id="11" name="Freeform 11"/>
            <p:cNvSpPr/>
            <p:nvPr/>
          </p:nvSpPr>
          <p:spPr>
            <a:xfrm>
              <a:off x="0" y="0"/>
              <a:ext cx="1831042" cy="2552421"/>
            </a:xfrm>
            <a:custGeom>
              <a:avLst/>
              <a:gdLst/>
              <a:ahLst/>
              <a:cxnLst/>
              <a:rect l="l" t="t" r="r" b="b"/>
              <a:pathLst>
                <a:path w="1831042" h="2552421">
                  <a:moveTo>
                    <a:pt x="0" y="0"/>
                  </a:moveTo>
                  <a:lnTo>
                    <a:pt x="1831042" y="0"/>
                  </a:lnTo>
                  <a:lnTo>
                    <a:pt x="1831042" y="2552421"/>
                  </a:lnTo>
                  <a:lnTo>
                    <a:pt x="0" y="2552421"/>
                  </a:lnTo>
                  <a:lnTo>
                    <a:pt x="0" y="0"/>
                  </a:lnTo>
                </a:path>
              </a:pathLst>
            </a:custGeom>
            <a:solidFill>
              <a:srgbClr val="FFFFFF"/>
            </a:solidFill>
          </p:spPr>
          <p:txBody>
            <a:bodyPr/>
            <a:lstStyle/>
            <a:p>
              <a:endParaRPr lang="en-GB"/>
            </a:p>
          </p:txBody>
        </p:sp>
        <p:sp>
          <p:nvSpPr>
            <p:cNvPr id="12" name="TextBox 12"/>
            <p:cNvSpPr txBox="1"/>
            <p:nvPr/>
          </p:nvSpPr>
          <p:spPr>
            <a:xfrm>
              <a:off x="0" y="0"/>
              <a:ext cx="812800" cy="812800"/>
            </a:xfrm>
            <a:prstGeom prst="rect">
              <a:avLst/>
            </a:prstGeom>
          </p:spPr>
          <p:txBody>
            <a:bodyPr lIns="50800" tIns="50800" rIns="50800" bIns="50800" rtlCol="0" anchor="ctr"/>
            <a:lstStyle/>
            <a:p>
              <a:pPr algn="ctr">
                <a:lnSpc>
                  <a:spcPts val="2400"/>
                </a:lnSpc>
              </a:pPr>
              <a:endParaRPr/>
            </a:p>
          </p:txBody>
        </p:sp>
      </p:grpSp>
      <p:sp>
        <p:nvSpPr>
          <p:cNvPr id="13" name="Freeform 13"/>
          <p:cNvSpPr/>
          <p:nvPr/>
        </p:nvSpPr>
        <p:spPr>
          <a:xfrm>
            <a:off x="0" y="0"/>
            <a:ext cx="14665514" cy="1028700"/>
          </a:xfrm>
          <a:custGeom>
            <a:avLst/>
            <a:gdLst/>
            <a:ahLst/>
            <a:cxnLst/>
            <a:rect l="l" t="t" r="r" b="b"/>
            <a:pathLst>
              <a:path w="14665514" h="6798997">
                <a:moveTo>
                  <a:pt x="0" y="0"/>
                </a:moveTo>
                <a:lnTo>
                  <a:pt x="14665514" y="0"/>
                </a:lnTo>
                <a:lnTo>
                  <a:pt x="14665514" y="6798997"/>
                </a:lnTo>
                <a:lnTo>
                  <a:pt x="0" y="6798997"/>
                </a:lnTo>
                <a:lnTo>
                  <a:pt x="0" y="0"/>
                </a:lnTo>
                <a:close/>
              </a:path>
            </a:pathLst>
          </a:custGeom>
          <a:blipFill>
            <a:blip r:embed="rId2"/>
            <a:stretch>
              <a:fillRect t="-674274" b="-270803"/>
            </a:stretch>
          </a:blipFill>
        </p:spPr>
        <p:txBody>
          <a:bodyPr/>
          <a:lstStyle/>
          <a:p>
            <a:endParaRPr lang="en-GB"/>
          </a:p>
        </p:txBody>
      </p:sp>
      <p:grpSp>
        <p:nvGrpSpPr>
          <p:cNvPr id="15" name="Group 15"/>
          <p:cNvGrpSpPr/>
          <p:nvPr/>
        </p:nvGrpSpPr>
        <p:grpSpPr>
          <a:xfrm>
            <a:off x="7840637" y="2571750"/>
            <a:ext cx="10464948" cy="5605300"/>
            <a:chOff x="677173" y="-629740"/>
            <a:chExt cx="13953265" cy="7473734"/>
          </a:xfrm>
        </p:grpSpPr>
        <p:sp>
          <p:nvSpPr>
            <p:cNvPr id="16" name="TextBox 16"/>
            <p:cNvSpPr txBox="1"/>
            <p:nvPr/>
          </p:nvSpPr>
          <p:spPr>
            <a:xfrm>
              <a:off x="677173" y="-629740"/>
              <a:ext cx="12960674" cy="4265936"/>
            </a:xfrm>
            <a:prstGeom prst="rect">
              <a:avLst/>
            </a:prstGeom>
          </p:spPr>
          <p:txBody>
            <a:bodyPr wrap="square" lIns="0" tIns="0" rIns="0" bIns="0" rtlCol="0" anchor="t">
              <a:spAutoFit/>
            </a:bodyPr>
            <a:lstStyle/>
            <a:p>
              <a:pPr>
                <a:lnSpc>
                  <a:spcPts val="12999"/>
                </a:lnSpc>
              </a:pPr>
              <a:r>
                <a:rPr lang="en-US" sz="10000" spc="-129">
                  <a:solidFill>
                    <a:schemeClr val="bg1"/>
                  </a:solidFill>
                  <a:latin typeface="esu v2"/>
                </a:rPr>
                <a:t>thank you</a:t>
              </a:r>
            </a:p>
            <a:p>
              <a:pPr>
                <a:lnSpc>
                  <a:spcPts val="11300"/>
                </a:lnSpc>
              </a:pPr>
              <a:r>
                <a:rPr lang="en-US" sz="10000" spc="-113">
                  <a:solidFill>
                    <a:schemeClr val="bg1"/>
                  </a:solidFill>
                  <a:latin typeface="esu v2"/>
                </a:rPr>
                <a:t>for LISTENING</a:t>
              </a:r>
              <a:r>
                <a:rPr lang="en-US" sz="10000" spc="-113">
                  <a:solidFill>
                    <a:srgbClr val="FFDD00"/>
                  </a:solidFill>
                  <a:latin typeface="esu v2"/>
                </a:rPr>
                <a:t>*</a:t>
              </a:r>
            </a:p>
          </p:txBody>
        </p:sp>
        <p:sp>
          <p:nvSpPr>
            <p:cNvPr id="17" name="TextBox 17"/>
            <p:cNvSpPr txBox="1"/>
            <p:nvPr/>
          </p:nvSpPr>
          <p:spPr>
            <a:xfrm>
              <a:off x="677173" y="4258671"/>
              <a:ext cx="13953265" cy="2585323"/>
            </a:xfrm>
            <a:prstGeom prst="rect">
              <a:avLst/>
            </a:prstGeom>
          </p:spPr>
          <p:txBody>
            <a:bodyPr lIns="0" tIns="0" rIns="0" bIns="0" rtlCol="0" anchor="t">
              <a:spAutoFit/>
            </a:bodyPr>
            <a:lstStyle/>
            <a:p>
              <a:r>
                <a:rPr lang="en-US" sz="3000">
                  <a:solidFill>
                    <a:schemeClr val="bg1"/>
                  </a:solidFill>
                  <a:latin typeface="Century Gothic"/>
                  <a:ea typeface="+mn-lt"/>
                  <a:cs typeface="+mn-lt"/>
                </a:rPr>
                <a:t>Got Questions? </a:t>
              </a:r>
              <a:endParaRPr lang="en-US">
                <a:solidFill>
                  <a:schemeClr val="bg1"/>
                </a:solidFill>
                <a:latin typeface="Century Gothic"/>
              </a:endParaRPr>
            </a:p>
            <a:p>
              <a:endParaRPr lang="en-US">
                <a:latin typeface="Century Gothic"/>
              </a:endParaRPr>
            </a:p>
            <a:p>
              <a:r>
                <a:rPr lang="en-US" sz="3000">
                  <a:solidFill>
                    <a:schemeClr val="bg1"/>
                  </a:solidFill>
                  <a:latin typeface="Century Gothic"/>
                  <a:ea typeface="+mn-lt"/>
                  <a:cs typeface="+mn-lt"/>
                </a:rPr>
                <a:t>Email us at </a:t>
              </a:r>
              <a:r>
                <a:rPr lang="en-US" sz="3000">
                  <a:solidFill>
                    <a:schemeClr val="bg1"/>
                  </a:solidFill>
                  <a:latin typeface="Century Gothic"/>
                  <a:ea typeface="+mn-lt"/>
                  <a:cs typeface="+mn-lt"/>
                  <a:hlinkClick r:id="rId3">
                    <a:extLst>
                      <a:ext uri="{A12FA001-AC4F-418D-AE19-62706E023703}">
                        <ahyp:hlinkClr xmlns:ahyp="http://schemas.microsoft.com/office/drawing/2018/hyperlinkcolor" val="tx"/>
                      </a:ext>
                    </a:extLst>
                  </a:hlinkClick>
                </a:rPr>
                <a:t>blades@essex.ac.uk</a:t>
              </a:r>
              <a:r>
                <a:rPr lang="en-US" sz="3000">
                  <a:solidFill>
                    <a:schemeClr val="bg1"/>
                  </a:solidFill>
                  <a:latin typeface="Century Gothic"/>
                  <a:ea typeface="+mn-lt"/>
                  <a:cs typeface="+mn-lt"/>
                </a:rPr>
                <a:t> </a:t>
              </a:r>
              <a:endParaRPr lang="en-US">
                <a:solidFill>
                  <a:schemeClr val="bg1"/>
                </a:solidFill>
                <a:latin typeface="Century Gothic"/>
              </a:endParaRPr>
            </a:p>
            <a:p>
              <a:endParaRPr lang="en-US">
                <a:latin typeface="Century Gothic"/>
              </a:endParaRPr>
            </a:p>
            <a:p>
              <a:pPr>
                <a:lnSpc>
                  <a:spcPts val="3600"/>
                </a:lnSpc>
              </a:pPr>
              <a:r>
                <a:rPr lang="en-US" sz="3000">
                  <a:solidFill>
                    <a:schemeClr val="bg1"/>
                  </a:solidFill>
                  <a:latin typeface="Century Gothic"/>
                  <a:ea typeface="+mn-lt"/>
                  <a:cs typeface="+mn-lt"/>
                </a:rPr>
                <a:t>Or send us a WhatsApp on 07935134538</a:t>
              </a:r>
              <a:endParaRPr lang="en-US">
                <a:solidFill>
                  <a:schemeClr val="bg1"/>
                </a:solidFill>
                <a:latin typeface="Century Gothic"/>
              </a:endParaRPr>
            </a:p>
          </p:txBody>
        </p:sp>
      </p:grpSp>
      <p:pic>
        <p:nvPicPr>
          <p:cNvPr id="14" name="Picture 13" descr="A white and black logo&#10;&#10;Description automatically generated">
            <a:extLst>
              <a:ext uri="{FF2B5EF4-FFF2-40B4-BE49-F238E27FC236}">
                <a16:creationId xmlns:a16="http://schemas.microsoft.com/office/drawing/2014/main" id="{27A1F85C-7E32-BF7D-E8F1-B584DF959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9787" y="7354175"/>
            <a:ext cx="1831396" cy="2167134"/>
          </a:xfrm>
          <a:prstGeom prst="rect">
            <a:avLst/>
          </a:prstGeom>
        </p:spPr>
      </p:pic>
      <p:sp>
        <p:nvSpPr>
          <p:cNvPr id="19" name="TextBox 14">
            <a:extLst>
              <a:ext uri="{FF2B5EF4-FFF2-40B4-BE49-F238E27FC236}">
                <a16:creationId xmlns:a16="http://schemas.microsoft.com/office/drawing/2014/main" id="{F4BB386E-1FF9-8022-3046-A42BCF584A53}"/>
              </a:ext>
            </a:extLst>
          </p:cNvPr>
          <p:cNvSpPr txBox="1"/>
          <p:nvPr/>
        </p:nvSpPr>
        <p:spPr>
          <a:xfrm>
            <a:off x="7543800" y="9064109"/>
            <a:ext cx="7924800" cy="457200"/>
          </a:xfrm>
          <a:prstGeom prst="rect">
            <a:avLst/>
          </a:prstGeom>
        </p:spPr>
        <p:txBody>
          <a:bodyPr wrap="square" lIns="0" tIns="0" rIns="0" bIns="0" rtlCol="0" anchor="t">
            <a:spAutoFit/>
          </a:bodyPr>
          <a:lstStyle/>
          <a:p>
            <a:pPr algn="r">
              <a:lnSpc>
                <a:spcPts val="3600"/>
              </a:lnSpc>
            </a:pPr>
            <a:r>
              <a:rPr lang="en-US" sz="3000" b="1">
                <a:solidFill>
                  <a:srgbClr val="FFFF00"/>
                </a:solidFill>
                <a:latin typeface="Century Gothic"/>
              </a:rPr>
              <a:t>*</a:t>
            </a:r>
            <a:r>
              <a:rPr lang="en-US" sz="3000" b="1">
                <a:solidFill>
                  <a:schemeClr val="bg1"/>
                </a:solidFill>
                <a:latin typeface="Century Gothic"/>
              </a:rPr>
              <a:t>mostly</a:t>
            </a:r>
            <a:endParaRPr lang="en-US" sz="3000" b="1">
              <a:solidFill>
                <a:schemeClr val="bg1"/>
              </a:solidFill>
              <a:latin typeface="Century Gothic" panose="020B0502020202020204" pitchFamily="34" charset="0"/>
            </a:endParaRPr>
          </a:p>
        </p:txBody>
      </p:sp>
      <p:sp>
        <p:nvSpPr>
          <p:cNvPr id="20" name="TextBox 3">
            <a:extLst>
              <a:ext uri="{FF2B5EF4-FFF2-40B4-BE49-F238E27FC236}">
                <a16:creationId xmlns:a16="http://schemas.microsoft.com/office/drawing/2014/main" id="{D9D0EE17-163F-422A-9443-F7E4C10F126E}"/>
              </a:ext>
            </a:extLst>
          </p:cNvPr>
          <p:cNvSpPr txBox="1"/>
          <p:nvPr/>
        </p:nvSpPr>
        <p:spPr>
          <a:xfrm>
            <a:off x="14848344" y="382803"/>
            <a:ext cx="4118339" cy="260521"/>
          </a:xfrm>
          <a:prstGeom prst="rect">
            <a:avLst/>
          </a:prstGeom>
        </p:spPr>
        <p:txBody>
          <a:bodyPr lIns="0" tIns="0" rIns="0" bIns="0" rtlCol="0" anchor="t">
            <a:spAutoFit/>
          </a:bodyPr>
          <a:lstStyle/>
          <a:p>
            <a:pPr>
              <a:lnSpc>
                <a:spcPts val="2159"/>
              </a:lnSpc>
            </a:pPr>
            <a:r>
              <a:rPr lang="en-US" sz="1750" b="1" spc="179">
                <a:solidFill>
                  <a:srgbClr val="000000"/>
                </a:solidFill>
                <a:latin typeface="Century Gothic"/>
              </a:rPr>
              <a:t>FINANCE TRAINING 25/26</a:t>
            </a:r>
          </a:p>
        </p:txBody>
      </p:sp>
      <p:pic>
        <p:nvPicPr>
          <p:cNvPr id="9" name="Picture 8" descr="A group of men sitting at a table&#10;&#10;Description automatically generated">
            <a:extLst>
              <a:ext uri="{FF2B5EF4-FFF2-40B4-BE49-F238E27FC236}">
                <a16:creationId xmlns:a16="http://schemas.microsoft.com/office/drawing/2014/main" id="{210B29C9-A810-0143-6C12-93B4BE530D3B}"/>
              </a:ext>
            </a:extLst>
          </p:cNvPr>
          <p:cNvPicPr>
            <a:picLocks noChangeAspect="1"/>
          </p:cNvPicPr>
          <p:nvPr/>
        </p:nvPicPr>
        <p:blipFill>
          <a:blip r:embed="rId5"/>
          <a:srcRect l="69" t="-50" r="-69" b="3102"/>
          <a:stretch/>
        </p:blipFill>
        <p:spPr>
          <a:xfrm>
            <a:off x="60" y="1028640"/>
            <a:ext cx="6967545" cy="93820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lIns="91440" tIns="45720" rIns="91440" bIns="45720" anchor="t"/>
          <a:lstStyle/>
          <a:p>
            <a:pPr marL="0" algn="l" rtl="0"/>
            <a:r>
              <a:rPr lang="en-GB" sz="2400" kern="1200">
                <a:latin typeface="Century Gothic"/>
                <a:ea typeface="+mn-ea"/>
                <a:cs typeface="+mn-cs"/>
              </a:rPr>
              <a:t>Please ask the Societies team for advice before agreeing to any invoices you </a:t>
            </a:r>
            <a:r>
              <a:rPr lang="en-GB" sz="2400">
                <a:latin typeface="Century Gothic"/>
              </a:rPr>
              <a:t>afore</a:t>
            </a:r>
            <a:r>
              <a:rPr lang="en-GB" sz="2400" kern="1200">
                <a:latin typeface="Century Gothic"/>
                <a:ea typeface="+mn-ea"/>
                <a:cs typeface="+mn-cs"/>
              </a:rPr>
              <a:t> you purchase, if you are unsure whether you will be refunded.</a:t>
            </a:r>
            <a:endParaRPr lang="en-GB">
              <a:ea typeface="Calibri"/>
              <a:cs typeface="Calibri"/>
            </a:endParaRPr>
          </a:p>
        </p:txBody>
      </p:sp>
      <p:sp>
        <p:nvSpPr>
          <p:cNvPr id="4" name="TextBox 4"/>
          <p:cNvSpPr txBox="1"/>
          <p:nvPr/>
        </p:nvSpPr>
        <p:spPr>
          <a:xfrm>
            <a:off x="1900147" y="2126483"/>
            <a:ext cx="14710749" cy="4635180"/>
          </a:xfrm>
          <a:prstGeom prst="rect">
            <a:avLst/>
          </a:prstGeom>
        </p:spPr>
        <p:txBody>
          <a:bodyPr wrap="square" lIns="0" tIns="0" rIns="0" bIns="0" rtlCol="0" anchor="t">
            <a:spAutoFit/>
          </a:bodyPr>
          <a:lstStyle/>
          <a:p>
            <a:pPr marL="561975" lvl="1" algn="ctr">
              <a:lnSpc>
                <a:spcPts val="7285"/>
              </a:lnSpc>
            </a:pPr>
            <a:endParaRPr lang="en-US" sz="4000" u="sng">
              <a:solidFill>
                <a:srgbClr val="000000"/>
              </a:solidFill>
              <a:latin typeface="Century Gothic"/>
            </a:endParaRPr>
          </a:p>
          <a:p>
            <a:pPr marL="561975" lvl="1" algn="ctr">
              <a:lnSpc>
                <a:spcPts val="7285"/>
              </a:lnSpc>
            </a:pPr>
            <a:endParaRPr lang="en-US" sz="3200">
              <a:solidFill>
                <a:srgbClr val="000000"/>
              </a:solidFill>
              <a:latin typeface="Century Gothic"/>
            </a:endParaRPr>
          </a:p>
          <a:p>
            <a:pPr marL="342900" indent="-342900" algn="ctr">
              <a:buFont typeface="Arial" panose="020B0604020202020204" pitchFamily="34" charset="0"/>
              <a:buChar char="•"/>
            </a:pPr>
            <a:r>
              <a:rPr lang="en-US" sz="3200">
                <a:solidFill>
                  <a:srgbClr val="000000"/>
                </a:solidFill>
                <a:latin typeface="Century Gothic"/>
              </a:rPr>
              <a:t>The purpose of this session is to provide you with essential guidance to ensure the smooth running of your club, specifically financially</a:t>
            </a:r>
            <a:endParaRPr lang="en-US" sz="3200" err="1">
              <a:latin typeface="Century Gothic"/>
            </a:endParaRPr>
          </a:p>
          <a:p>
            <a:pPr algn="ctr"/>
            <a:r>
              <a:rPr lang="en-US" sz="3200">
                <a:latin typeface="Century Gothic"/>
              </a:rPr>
              <a:t>and legally. </a:t>
            </a:r>
          </a:p>
          <a:p>
            <a:pPr marL="342900" indent="-342900" algn="ctr">
              <a:buFont typeface="Arial" panose="020B0604020202020204" pitchFamily="34" charset="0"/>
              <a:buChar char="•"/>
            </a:pPr>
            <a:endParaRPr lang="en-US" sz="3200">
              <a:latin typeface="Century Gothic"/>
            </a:endParaRPr>
          </a:p>
          <a:p>
            <a:pPr marL="1123315" lvl="1" indent="-561340" algn="ctr">
              <a:lnSpc>
                <a:spcPts val="7284"/>
              </a:lnSpc>
              <a:buFont typeface="Arial"/>
              <a:buChar char="•"/>
            </a:pPr>
            <a:r>
              <a:rPr lang="en-US" sz="3200">
                <a:latin typeface="Century Gothic"/>
              </a:rPr>
              <a:t>We will share these slides and the recording with you all afterwards. </a:t>
            </a:r>
          </a:p>
        </p:txBody>
      </p:sp>
      <p:sp>
        <p:nvSpPr>
          <p:cNvPr id="5" name="TextBox 5"/>
          <p:cNvSpPr txBox="1"/>
          <p:nvPr/>
        </p:nvSpPr>
        <p:spPr>
          <a:xfrm>
            <a:off x="5108111" y="453320"/>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Training aims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3" name="TextBox 3">
            <a:extLst>
              <a:ext uri="{FF2B5EF4-FFF2-40B4-BE49-F238E27FC236}">
                <a16:creationId xmlns:a16="http://schemas.microsoft.com/office/drawing/2014/main" id="{FBFE3C91-D587-0FCD-2505-8058FB0E279D}"/>
              </a:ext>
            </a:extLst>
          </p:cNvPr>
          <p:cNvSpPr txBox="1"/>
          <p:nvPr/>
        </p:nvSpPr>
        <p:spPr>
          <a:xfrm rot="16200000">
            <a:off x="-1366896" y="7589377"/>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18979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4" name="TextBox 4"/>
          <p:cNvSpPr txBox="1"/>
          <p:nvPr/>
        </p:nvSpPr>
        <p:spPr>
          <a:xfrm>
            <a:off x="1406258" y="1693924"/>
            <a:ext cx="9108638" cy="7674537"/>
          </a:xfrm>
          <a:prstGeom prst="rect">
            <a:avLst/>
          </a:prstGeom>
        </p:spPr>
        <p:txBody>
          <a:bodyPr wrap="square" lIns="0" tIns="0" rIns="0" bIns="0" rtlCol="0" anchor="t">
            <a:spAutoFit/>
          </a:bodyPr>
          <a:lstStyle/>
          <a:p>
            <a:pPr lvl="1"/>
            <a:r>
              <a:rPr lang="en-US" sz="3200" b="1">
                <a:latin typeface="Century Gothic"/>
              </a:rPr>
              <a:t>President &amp; Treasurer – Key Responsibilities</a:t>
            </a:r>
          </a:p>
          <a:p>
            <a:pPr lvl="1"/>
            <a:endParaRPr lang="en-US" sz="3200">
              <a:solidFill>
                <a:srgbClr val="000000"/>
              </a:solidFill>
              <a:latin typeface="Century Gothic"/>
              <a:ea typeface="+mn-lt"/>
              <a:cs typeface="+mn-lt"/>
            </a:endParaRPr>
          </a:p>
          <a:p>
            <a:pPr marL="285750" indent="-285750">
              <a:buFont typeface="Arial"/>
              <a:buChar char="•"/>
            </a:pPr>
            <a:r>
              <a:rPr lang="en-US" sz="3200">
                <a:solidFill>
                  <a:srgbClr val="000000"/>
                </a:solidFill>
                <a:latin typeface="Century Gothic"/>
                <a:ea typeface="+mn-lt"/>
                <a:cs typeface="+mn-lt"/>
              </a:rPr>
              <a:t>Share primary responsibility for all club finances.</a:t>
            </a:r>
            <a:endParaRPr lang="en-US" sz="3200">
              <a:latin typeface="Century Gothic"/>
              <a:ea typeface="+mn-lt"/>
              <a:cs typeface="+mn-lt"/>
            </a:endParaRPr>
          </a:p>
          <a:p>
            <a:pPr marL="285750" indent="-285750">
              <a:buFont typeface="Arial"/>
              <a:buChar char="•"/>
            </a:pPr>
            <a:r>
              <a:rPr lang="en-US" sz="3200">
                <a:solidFill>
                  <a:srgbClr val="000000"/>
                </a:solidFill>
                <a:latin typeface="Century Gothic"/>
                <a:ea typeface="+mn-lt"/>
                <a:cs typeface="+mn-lt"/>
              </a:rPr>
              <a:t>Ensure all members pay their membership fees.</a:t>
            </a:r>
            <a:endParaRPr lang="en-US" sz="3200">
              <a:latin typeface="Century Gothic"/>
              <a:ea typeface="+mn-lt"/>
              <a:cs typeface="+mn-lt"/>
            </a:endParaRPr>
          </a:p>
          <a:p>
            <a:pPr marL="285750" indent="-285750">
              <a:buFont typeface="Arial"/>
              <a:buChar char="•"/>
            </a:pPr>
            <a:r>
              <a:rPr lang="en-US" sz="3200">
                <a:solidFill>
                  <a:srgbClr val="000000"/>
                </a:solidFill>
                <a:latin typeface="Century Gothic"/>
                <a:ea typeface="+mn-lt"/>
                <a:cs typeface="+mn-lt"/>
              </a:rPr>
              <a:t>Pay in income from events, fundraising, and donations.</a:t>
            </a:r>
            <a:endParaRPr lang="en-US" sz="3200">
              <a:latin typeface="Century Gothic"/>
              <a:ea typeface="+mn-lt"/>
              <a:cs typeface="+mn-lt"/>
            </a:endParaRPr>
          </a:p>
          <a:p>
            <a:pPr marL="285750" indent="-285750">
              <a:buFont typeface="Arial"/>
              <a:buChar char="•"/>
            </a:pPr>
            <a:r>
              <a:rPr lang="en-US" sz="3200">
                <a:solidFill>
                  <a:srgbClr val="000000"/>
                </a:solidFill>
                <a:latin typeface="Century Gothic"/>
                <a:ea typeface="+mn-lt"/>
                <a:cs typeface="+mn-lt"/>
              </a:rPr>
              <a:t>Approve expenses (Treasurer only).</a:t>
            </a:r>
            <a:endParaRPr lang="en-US" sz="3200">
              <a:latin typeface="Century Gothic"/>
              <a:ea typeface="+mn-lt"/>
              <a:cs typeface="+mn-lt"/>
            </a:endParaRPr>
          </a:p>
          <a:p>
            <a:pPr marL="285750" indent="-285750">
              <a:buFont typeface="Arial"/>
              <a:buChar char="•"/>
            </a:pPr>
            <a:r>
              <a:rPr lang="en-US" sz="3200">
                <a:solidFill>
                  <a:srgbClr val="000000"/>
                </a:solidFill>
                <a:latin typeface="Century Gothic"/>
                <a:ea typeface="+mn-lt"/>
                <a:cs typeface="+mn-lt"/>
              </a:rPr>
              <a:t>Budget for the year, ensuring income covers costs (e.g., equipment, transport, socials, member expenses).</a:t>
            </a:r>
            <a:endParaRPr lang="en-US" sz="3200">
              <a:latin typeface="Century Gothic"/>
              <a:ea typeface="+mn-lt"/>
              <a:cs typeface="+mn-lt"/>
            </a:endParaRPr>
          </a:p>
          <a:p>
            <a:pPr marL="285750" indent="-285750">
              <a:buFont typeface="Arial"/>
              <a:buChar char="•"/>
            </a:pPr>
            <a:r>
              <a:rPr lang="en-US" sz="3200">
                <a:latin typeface="Century Gothic"/>
                <a:ea typeface="+mn-lt"/>
                <a:cs typeface="+mn-lt"/>
              </a:rPr>
              <a:t>Most importantly: </a:t>
            </a:r>
            <a:r>
              <a:rPr lang="en-US" sz="3200" b="1">
                <a:latin typeface="Century Gothic"/>
                <a:ea typeface="+mn-lt"/>
                <a:cs typeface="+mn-lt"/>
              </a:rPr>
              <a:t>ensure the club does not lose money.</a:t>
            </a:r>
            <a:endParaRPr lang="en-US" sz="3200">
              <a:latin typeface="Century Gothic"/>
            </a:endParaRPr>
          </a:p>
          <a:p>
            <a:pPr marL="561975" lvl="1">
              <a:lnSpc>
                <a:spcPts val="7284"/>
              </a:lnSpc>
            </a:pPr>
            <a:endParaRPr lang="en-US" sz="2800" b="1">
              <a:latin typeface="Century Gothic"/>
            </a:endParaRPr>
          </a:p>
        </p:txBody>
      </p:sp>
      <p:sp>
        <p:nvSpPr>
          <p:cNvPr id="5" name="TextBox 5"/>
          <p:cNvSpPr txBox="1"/>
          <p:nvPr/>
        </p:nvSpPr>
        <p:spPr>
          <a:xfrm>
            <a:off x="1990367" y="135537"/>
            <a:ext cx="8525953" cy="1289712"/>
          </a:xfrm>
          <a:prstGeom prst="rect">
            <a:avLst/>
          </a:prstGeom>
        </p:spPr>
        <p:txBody>
          <a:bodyPr wrap="square" lIns="0" tIns="0" rIns="0" bIns="0" rtlCol="0" anchor="t">
            <a:spAutoFit/>
          </a:bodyPr>
          <a:lstStyle/>
          <a:p>
            <a:pPr algn="just">
              <a:lnSpc>
                <a:spcPts val="10860"/>
              </a:lnSpc>
            </a:pPr>
            <a:r>
              <a:rPr lang="en-US" sz="9050">
                <a:solidFill>
                  <a:srgbClr val="000000"/>
                </a:solidFill>
                <a:latin typeface="esu v2"/>
              </a:rPr>
              <a:t>ROLES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pic>
        <p:nvPicPr>
          <p:cNvPr id="6" name="Picture 5" descr="A group of people wearing football uniforms&#10;&#10;Description automatically generated">
            <a:extLst>
              <a:ext uri="{FF2B5EF4-FFF2-40B4-BE49-F238E27FC236}">
                <a16:creationId xmlns:a16="http://schemas.microsoft.com/office/drawing/2014/main" id="{7D0B1FAD-ECDB-3DF9-1A96-EFE27A91631A}"/>
              </a:ext>
            </a:extLst>
          </p:cNvPr>
          <p:cNvPicPr>
            <a:picLocks noChangeAspect="1"/>
          </p:cNvPicPr>
          <p:nvPr/>
        </p:nvPicPr>
        <p:blipFill>
          <a:blip r:embed="rId6"/>
          <a:srcRect l="2325" r="332" b="-222"/>
          <a:stretch/>
        </p:blipFill>
        <p:spPr>
          <a:xfrm>
            <a:off x="10820576" y="5469"/>
            <a:ext cx="6623641" cy="10276076"/>
          </a:xfrm>
          <a:prstGeom prst="rect">
            <a:avLst/>
          </a:prstGeom>
        </p:spPr>
      </p:pic>
      <p:sp>
        <p:nvSpPr>
          <p:cNvPr id="3" name="TextBox 3">
            <a:extLst>
              <a:ext uri="{FF2B5EF4-FFF2-40B4-BE49-F238E27FC236}">
                <a16:creationId xmlns:a16="http://schemas.microsoft.com/office/drawing/2014/main" id="{BEA697E9-6417-7846-DA7D-598E2A0E804B}"/>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63033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p:cNvSpPr txBox="1"/>
          <p:nvPr/>
        </p:nvSpPr>
        <p:spPr>
          <a:xfrm>
            <a:off x="1895941" y="202043"/>
            <a:ext cx="15050591" cy="1224374"/>
          </a:xfrm>
          <a:prstGeom prst="rect">
            <a:avLst/>
          </a:prstGeom>
        </p:spPr>
        <p:txBody>
          <a:bodyPr wrap="square" lIns="0" tIns="0" rIns="0" bIns="0" rtlCol="0" anchor="t">
            <a:spAutoFit/>
          </a:bodyPr>
          <a:lstStyle/>
          <a:p>
            <a:pPr algn="just">
              <a:lnSpc>
                <a:spcPts val="10860"/>
              </a:lnSpc>
            </a:pPr>
            <a:r>
              <a:rPr lang="en-US" sz="6600">
                <a:solidFill>
                  <a:srgbClr val="000000"/>
                </a:solidFill>
                <a:latin typeface="esu v2"/>
              </a:rPr>
              <a:t>Understanding YOUR ACCOUNT </a:t>
            </a:r>
          </a:p>
        </p:txBody>
      </p:sp>
      <p:pic>
        <p:nvPicPr>
          <p:cNvPr id="15" name="Picture 14" descr="A red shield with white text&#10;&#10;Description automatically generated">
            <a:extLst>
              <a:ext uri="{FF2B5EF4-FFF2-40B4-BE49-F238E27FC236}">
                <a16:creationId xmlns:a16="http://schemas.microsoft.com/office/drawing/2014/main" id="{DB63A059-157B-50BA-372E-77E9FFCA8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F8D3C5E-AAC1-984A-EB49-CE733D131BC4}"/>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78DDB772-1064-0906-040C-6DBEA9D2E0E2}"/>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6" name="TextBox 5">
            <a:extLst>
              <a:ext uri="{FF2B5EF4-FFF2-40B4-BE49-F238E27FC236}">
                <a16:creationId xmlns:a16="http://schemas.microsoft.com/office/drawing/2014/main" id="{421B82AB-DB3C-EE0F-44CC-C33B9D29C0ED}"/>
              </a:ext>
            </a:extLst>
          </p:cNvPr>
          <p:cNvSpPr txBox="1"/>
          <p:nvPr/>
        </p:nvSpPr>
        <p:spPr>
          <a:xfrm>
            <a:off x="1800402" y="2337400"/>
            <a:ext cx="15472515" cy="73558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GB" sz="3200" b="1" u="sng">
                <a:latin typeface="Century Gothic"/>
                <a:ea typeface="+mn-lt"/>
                <a:cs typeface="+mn-lt"/>
              </a:rPr>
              <a:t>All club finances</a:t>
            </a:r>
            <a:r>
              <a:rPr lang="en-GB" sz="3200">
                <a:latin typeface="Century Gothic"/>
                <a:ea typeface="+mn-lt"/>
                <a:cs typeface="+mn-lt"/>
              </a:rPr>
              <a:t> must go through your official SU club account.</a:t>
            </a:r>
            <a:endParaRPr lang="en-US" sz="3200">
              <a:latin typeface="Century Gothic"/>
              <a:ea typeface="+mn-lt"/>
              <a:cs typeface="+mn-lt"/>
            </a:endParaRP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Weekly finance reports may look like a personal bank statement, but clubs do </a:t>
            </a:r>
            <a:r>
              <a:rPr lang="en-GB" sz="3200" b="1">
                <a:latin typeface="Century Gothic"/>
                <a:ea typeface="+mn-lt"/>
                <a:cs typeface="+mn-lt"/>
              </a:rPr>
              <a:t>not</a:t>
            </a:r>
            <a:r>
              <a:rPr lang="en-GB" sz="3200">
                <a:latin typeface="Century Gothic"/>
                <a:ea typeface="+mn-lt"/>
                <a:cs typeface="+mn-lt"/>
              </a:rPr>
              <a:t> have their own bank accounts.</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Clubs cannot open separate bank accounts – this is illegal and will result in disciplinary action.</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Each club has a unique 3-digit finance code (e.g., AMF for American Football) to identify transactions.</a:t>
            </a:r>
          </a:p>
          <a:p>
            <a:pPr>
              <a:buFont typeface="Arial"/>
              <a:buChar char="•"/>
            </a:pPr>
            <a:endParaRPr lang="en-GB" sz="3200">
              <a:latin typeface="Century Gothic"/>
              <a:ea typeface="+mn-lt"/>
              <a:cs typeface="+mn-lt"/>
            </a:endParaRPr>
          </a:p>
          <a:p>
            <a:pPr>
              <a:buFont typeface="Arial"/>
              <a:buChar char="•"/>
            </a:pPr>
            <a:r>
              <a:rPr lang="en-GB" sz="3200">
                <a:latin typeface="Century Gothic"/>
                <a:ea typeface="+mn-lt"/>
                <a:cs typeface="+mn-lt"/>
              </a:rPr>
              <a:t>This is not a formal bank account (no card, sort code, or account number) but allows clubs to make transactions securely.</a:t>
            </a:r>
          </a:p>
          <a:p>
            <a:pPr marL="342900" indent="-342900">
              <a:buFont typeface="Arial"/>
              <a:buChar char="•"/>
            </a:pPr>
            <a:endParaRPr lang="en-GB" sz="2800">
              <a:latin typeface="Century Gothic"/>
              <a:ea typeface="Calibri"/>
              <a:cs typeface="Calibri"/>
            </a:endParaRPr>
          </a:p>
          <a:p>
            <a:pPr marL="342900" indent="-342900" algn="l">
              <a:buFont typeface="Arial"/>
              <a:buChar char="•"/>
            </a:pPr>
            <a:endParaRPr lang="en-GB" sz="2800">
              <a:ea typeface="Calibri"/>
              <a:cs typeface="Calibri"/>
            </a:endParaRPr>
          </a:p>
        </p:txBody>
      </p:sp>
      <p:sp>
        <p:nvSpPr>
          <p:cNvPr id="3" name="TextBox 3">
            <a:extLst>
              <a:ext uri="{FF2B5EF4-FFF2-40B4-BE49-F238E27FC236}">
                <a16:creationId xmlns:a16="http://schemas.microsoft.com/office/drawing/2014/main" id="{34BB6158-5CF8-6C02-F482-9657E4E98377}"/>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Tree>
    <p:extLst>
      <p:ext uri="{BB962C8B-B14F-4D97-AF65-F5344CB8AC3E}">
        <p14:creationId xmlns:p14="http://schemas.microsoft.com/office/powerpoint/2010/main" val="63905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7BD64-9499-27FD-5837-3702CBE76BED}"/>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F799B27-A9D7-D652-0B35-E683F977F7E6}"/>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8940513E-A5E0-673A-29A8-08FC6D51AD41}"/>
              </a:ext>
            </a:extLst>
          </p:cNvPr>
          <p:cNvSpPr txBox="1"/>
          <p:nvPr/>
        </p:nvSpPr>
        <p:spPr>
          <a:xfrm>
            <a:off x="2257914" y="203835"/>
            <a:ext cx="14058073" cy="1224374"/>
          </a:xfrm>
          <a:prstGeom prst="rect">
            <a:avLst/>
          </a:prstGeom>
        </p:spPr>
        <p:txBody>
          <a:bodyPr wrap="square" lIns="0" tIns="0" rIns="0" bIns="0" rtlCol="0" anchor="t">
            <a:spAutoFit/>
          </a:bodyPr>
          <a:lstStyle/>
          <a:p>
            <a:pPr algn="just">
              <a:lnSpc>
                <a:spcPts val="10860"/>
              </a:lnSpc>
            </a:pPr>
            <a:r>
              <a:rPr lang="en-US" sz="6600">
                <a:solidFill>
                  <a:srgbClr val="000000"/>
                </a:solidFill>
                <a:latin typeface="esu v2"/>
              </a:rPr>
              <a:t>Weekly finance reports</a:t>
            </a:r>
            <a:endParaRPr lang="en-US" sz="9050">
              <a:solidFill>
                <a:srgbClr val="000000"/>
              </a:solidFill>
              <a:latin typeface="esu v2"/>
            </a:endParaRPr>
          </a:p>
        </p:txBody>
      </p:sp>
      <p:pic>
        <p:nvPicPr>
          <p:cNvPr id="15" name="Picture 14" descr="A red shield with white text&#10;&#10;Description automatically generated">
            <a:extLst>
              <a:ext uri="{FF2B5EF4-FFF2-40B4-BE49-F238E27FC236}">
                <a16:creationId xmlns:a16="http://schemas.microsoft.com/office/drawing/2014/main" id="{321A319B-BF8E-06F7-AB18-2CACD260D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F18E36F1-A4D2-F2D2-78E6-AED8D75B2987}"/>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02B6D74A-A5F6-F8E9-9E7A-9EC9C64D43EB}"/>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3" name="TextBox 3">
            <a:extLst>
              <a:ext uri="{FF2B5EF4-FFF2-40B4-BE49-F238E27FC236}">
                <a16:creationId xmlns:a16="http://schemas.microsoft.com/office/drawing/2014/main" id="{A8DDEACF-0451-F902-38A5-0F63A0995717}"/>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4" name="TextBox 3">
            <a:extLst>
              <a:ext uri="{FF2B5EF4-FFF2-40B4-BE49-F238E27FC236}">
                <a16:creationId xmlns:a16="http://schemas.microsoft.com/office/drawing/2014/main" id="{7C5A967B-F825-B708-BD3A-F78CE34501C5}"/>
              </a:ext>
            </a:extLst>
          </p:cNvPr>
          <p:cNvSpPr txBox="1"/>
          <p:nvPr/>
        </p:nvSpPr>
        <p:spPr>
          <a:xfrm>
            <a:off x="1795566" y="1650236"/>
            <a:ext cx="15472515" cy="1043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800">
                <a:latin typeface="Century Gothic"/>
              </a:rPr>
              <a:t>Club presidents and treasurers will receive a weekly email that will have a PDF document attached, which is your finance report. </a:t>
            </a:r>
          </a:p>
          <a:p>
            <a:pPr marL="342900" indent="-342900">
              <a:buFont typeface="Arial"/>
              <a:buChar char="•"/>
            </a:pPr>
            <a:endParaRPr lang="en-GB" sz="2800">
              <a:latin typeface="Century Gothic"/>
            </a:endParaRPr>
          </a:p>
          <a:p>
            <a:pPr marL="342900" indent="-342900">
              <a:buFont typeface="Arial"/>
              <a:buChar char="•"/>
            </a:pPr>
            <a:r>
              <a:rPr lang="en-GB" sz="2800">
                <a:latin typeface="Century Gothic"/>
              </a:rPr>
              <a:t>If you aren’t receiving these, please confirm we have the correct details for your club. </a:t>
            </a:r>
          </a:p>
          <a:p>
            <a:pPr marL="342900" indent="-342900">
              <a:buFont typeface="Arial"/>
              <a:buChar char="•"/>
            </a:pPr>
            <a:endParaRPr lang="en-GB" sz="2800">
              <a:latin typeface="Century Gothic"/>
            </a:endParaRPr>
          </a:p>
          <a:p>
            <a:pPr marL="342900" indent="-342900">
              <a:buFont typeface="Arial"/>
              <a:buChar char="•"/>
            </a:pPr>
            <a:r>
              <a:rPr lang="en-GB" sz="2800">
                <a:latin typeface="Century Gothic"/>
              </a:rPr>
              <a:t>It is the treasurer's responsibility to check these weekly finance reports, and if you identify any issues, please email </a:t>
            </a:r>
            <a:r>
              <a:rPr lang="en-GB" sz="2800">
                <a:latin typeface="Century Gothic"/>
                <a:hlinkClick r:id="rId6"/>
              </a:rPr>
              <a:t>sufinance@essex.ac.uk</a:t>
            </a:r>
            <a:r>
              <a:rPr lang="en-GB" sz="2800">
                <a:latin typeface="Century Gothic"/>
              </a:rPr>
              <a:t> </a:t>
            </a:r>
          </a:p>
          <a:p>
            <a:pPr marL="342900" indent="-342900">
              <a:buFont typeface="Arial"/>
              <a:buChar char="•"/>
            </a:pPr>
            <a:endParaRPr lang="en-GB" sz="2800">
              <a:latin typeface="Century Gothic"/>
            </a:endParaRPr>
          </a:p>
          <a:p>
            <a:pPr marL="342900" indent="-342900">
              <a:buFont typeface="Arial"/>
              <a:buChar char="•"/>
            </a:pPr>
            <a:r>
              <a:rPr lang="en-GB" sz="2800">
                <a:latin typeface="Century Gothic"/>
              </a:rPr>
              <a:t>Any club member has the right to view the clubs finance report. They can also request to view the weekly finance report by submitting a request in writing (email) to </a:t>
            </a:r>
            <a:r>
              <a:rPr lang="en-GB" sz="2800">
                <a:latin typeface="Century Gothic"/>
                <a:hlinkClick r:id="rId7"/>
              </a:rPr>
              <a:t>blades@essex.ac.uk</a:t>
            </a:r>
            <a:r>
              <a:rPr lang="en-GB" sz="2800">
                <a:latin typeface="Century Gothic"/>
              </a:rPr>
              <a:t>. </a:t>
            </a: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US" sz="2800">
              <a:latin typeface="Century Gothic"/>
            </a:endParaRPr>
          </a:p>
        </p:txBody>
      </p:sp>
    </p:spTree>
    <p:extLst>
      <p:ext uri="{BB962C8B-B14F-4D97-AF65-F5344CB8AC3E}">
        <p14:creationId xmlns:p14="http://schemas.microsoft.com/office/powerpoint/2010/main" val="41680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284C7-8A33-E810-2509-3A0FA9BB1AB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D9F0B0F-65D3-01D0-86B6-FD9E991698F2}"/>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BE0B8FAD-CE89-0F7D-34E9-3C0E15202F98}"/>
              </a:ext>
            </a:extLst>
          </p:cNvPr>
          <p:cNvSpPr txBox="1"/>
          <p:nvPr/>
        </p:nvSpPr>
        <p:spPr>
          <a:xfrm>
            <a:off x="1882867" y="7382"/>
            <a:ext cx="14058073" cy="1192378"/>
          </a:xfrm>
          <a:prstGeom prst="rect">
            <a:avLst/>
          </a:prstGeom>
        </p:spPr>
        <p:txBody>
          <a:bodyPr wrap="square" lIns="0" tIns="0" rIns="0" bIns="0" rtlCol="0" anchor="t">
            <a:spAutoFit/>
          </a:bodyPr>
          <a:lstStyle/>
          <a:p>
            <a:pPr algn="just">
              <a:lnSpc>
                <a:spcPts val="10860"/>
              </a:lnSpc>
            </a:pPr>
            <a:r>
              <a:rPr lang="en-US" sz="5400">
                <a:solidFill>
                  <a:srgbClr val="000000"/>
                </a:solidFill>
                <a:latin typeface="esu v2"/>
              </a:rPr>
              <a:t>UNDERSTANDING YOUR FINANCE REPORTS</a:t>
            </a:r>
          </a:p>
        </p:txBody>
      </p:sp>
      <p:pic>
        <p:nvPicPr>
          <p:cNvPr id="15" name="Picture 14" descr="A red shield with white text&#10;&#10;Description automatically generated">
            <a:extLst>
              <a:ext uri="{FF2B5EF4-FFF2-40B4-BE49-F238E27FC236}">
                <a16:creationId xmlns:a16="http://schemas.microsoft.com/office/drawing/2014/main" id="{D3E8F38E-430E-F9B0-0613-651CF74F8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4341AA67-BEFC-1401-6E5E-A0DC6B258246}"/>
              </a:ext>
            </a:extLst>
          </p:cNvPr>
          <p:cNvPicPr>
            <a:picLocks noChangeAspect="1"/>
          </p:cNvPicPr>
          <p:nvPr/>
        </p:nvPicPr>
        <p:blipFill>
          <a:blip r:embed="rId5"/>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C640253D-AEDE-6FCA-B280-14AAFCBA9CA5}"/>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6"/>
            <a:stretch>
              <a:fillRect r="-1422444" b="-1753"/>
            </a:stretch>
          </a:blipFill>
        </p:spPr>
        <p:txBody>
          <a:bodyPr/>
          <a:lstStyle/>
          <a:p>
            <a:endParaRPr lang="en-GB"/>
          </a:p>
        </p:txBody>
      </p:sp>
      <p:sp>
        <p:nvSpPr>
          <p:cNvPr id="3" name="TextBox 3">
            <a:extLst>
              <a:ext uri="{FF2B5EF4-FFF2-40B4-BE49-F238E27FC236}">
                <a16:creationId xmlns:a16="http://schemas.microsoft.com/office/drawing/2014/main" id="{0151935F-C4B7-3761-8D34-B96FAF428C8E}"/>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4" name="TextBox 3">
            <a:extLst>
              <a:ext uri="{FF2B5EF4-FFF2-40B4-BE49-F238E27FC236}">
                <a16:creationId xmlns:a16="http://schemas.microsoft.com/office/drawing/2014/main" id="{9F35811C-8C91-9333-865A-823299481318}"/>
              </a:ext>
            </a:extLst>
          </p:cNvPr>
          <p:cNvSpPr txBox="1"/>
          <p:nvPr/>
        </p:nvSpPr>
        <p:spPr>
          <a:xfrm>
            <a:off x="2110627" y="1111348"/>
            <a:ext cx="12862969" cy="1548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panose="020B0604020202020204" pitchFamily="34" charset="0"/>
              <a:buChar char="•"/>
            </a:pPr>
            <a:r>
              <a:rPr lang="en-GB" sz="3200">
                <a:latin typeface="Century Gothic"/>
                <a:ea typeface="+mn-lt"/>
                <a:cs typeface="+mn-lt"/>
              </a:rPr>
              <a:t>Income (e.g. memberships, fundraising) = </a:t>
            </a:r>
            <a:r>
              <a:rPr lang="en-GB" sz="3200" b="1">
                <a:latin typeface="Century Gothic"/>
                <a:ea typeface="+mn-lt"/>
                <a:cs typeface="+mn-lt"/>
              </a:rPr>
              <a:t>positive</a:t>
            </a:r>
          </a:p>
          <a:p>
            <a:pPr>
              <a:buFont typeface="Arial" panose="020B0604020202020204" pitchFamily="34" charset="0"/>
              <a:buChar char="•"/>
            </a:pPr>
            <a:r>
              <a:rPr lang="en-GB" sz="3200">
                <a:latin typeface="Century Gothic"/>
                <a:ea typeface="+mn-lt"/>
                <a:cs typeface="+mn-lt"/>
              </a:rPr>
              <a:t>Expenditure = </a:t>
            </a:r>
            <a:r>
              <a:rPr lang="en-GB" sz="3200" b="1">
                <a:latin typeface="Century Gothic"/>
                <a:ea typeface="+mn-lt"/>
                <a:cs typeface="+mn-lt"/>
              </a:rPr>
              <a:t>negative</a:t>
            </a:r>
            <a:endParaRPr lang="en-GB" sz="3200">
              <a:latin typeface="Century Gothic"/>
              <a:ea typeface="+mn-lt"/>
              <a:cs typeface="+mn-lt"/>
            </a:endParaRPr>
          </a:p>
          <a:p>
            <a:pPr>
              <a:buFont typeface="Arial" panose="020B0604020202020204" pitchFamily="34" charset="0"/>
              <a:buChar char="•"/>
            </a:pPr>
            <a:r>
              <a:rPr lang="en-GB" sz="3200">
                <a:latin typeface="Century Gothic"/>
                <a:ea typeface="+mn-lt"/>
                <a:cs typeface="+mn-lt"/>
              </a:rPr>
              <a:t>Balance carried forward and current funds shown at bottom</a:t>
            </a:r>
          </a:p>
          <a:p>
            <a:pPr>
              <a:buFont typeface="Arial" panose="020B0604020202020204" pitchFamily="34" charset="0"/>
              <a:buChar char="•"/>
            </a:pPr>
            <a:r>
              <a:rPr lang="en-GB" sz="3200">
                <a:latin typeface="Century Gothic"/>
                <a:ea typeface="+mn-lt"/>
                <a:cs typeface="+mn-lt"/>
              </a:rPr>
              <a:t>Keep </a:t>
            </a:r>
            <a:r>
              <a:rPr lang="en-GB" sz="3200" b="1">
                <a:latin typeface="Century Gothic"/>
                <a:ea typeface="+mn-lt"/>
                <a:cs typeface="+mn-lt"/>
              </a:rPr>
              <a:t>‘Own Funds Total’</a:t>
            </a:r>
            <a:r>
              <a:rPr lang="en-GB" sz="3200">
                <a:latin typeface="Century Gothic"/>
                <a:ea typeface="+mn-lt"/>
                <a:cs typeface="+mn-lt"/>
              </a:rPr>
              <a:t> steady year on year</a:t>
            </a:r>
          </a:p>
          <a:p>
            <a:pPr>
              <a:buFont typeface="Arial" panose="020B0604020202020204" pitchFamily="34" charset="0"/>
              <a:buChar char="•"/>
            </a:pPr>
            <a:r>
              <a:rPr lang="en-GB" sz="3200">
                <a:latin typeface="Century Gothic"/>
                <a:ea typeface="+mn-lt"/>
                <a:cs typeface="+mn-lt"/>
              </a:rPr>
              <a:t>Some transactions may appear more than once but will often balance out</a:t>
            </a:r>
            <a:endParaRPr lang="en-GB" sz="3200">
              <a:latin typeface="Century Gothic"/>
            </a:endParaRPr>
          </a:p>
          <a:p>
            <a:pPr>
              <a:buFont typeface="Arial" panose="020B0604020202020204" pitchFamily="34" charset="0"/>
              <a:buChar char="•"/>
            </a:pPr>
            <a:r>
              <a:rPr lang="en-GB" sz="3200">
                <a:latin typeface="Century Gothic"/>
                <a:ea typeface="+mn-lt"/>
                <a:cs typeface="+mn-lt"/>
              </a:rPr>
              <a:t>Contact us if anything looks incorrect</a:t>
            </a:r>
            <a:endParaRPr lang="en-GB" sz="3200">
              <a:latin typeface="Century Gothic"/>
              <a:ea typeface="Calibri"/>
              <a:cs typeface="Calibri"/>
            </a:endParaRPr>
          </a:p>
          <a:p>
            <a:pPr>
              <a:buFont typeface="Arial" panose="020B0604020202020204" pitchFamily="34" charset="0"/>
              <a:buChar char="•"/>
            </a:pPr>
            <a:r>
              <a:rPr lang="en-GB" sz="3200">
                <a:latin typeface="Century Gothic"/>
                <a:ea typeface="Calibri"/>
                <a:cs typeface="Calibri"/>
              </a:rPr>
              <a:t>If you club funds are under £1000, we will need to work with you to take action and build these back up. </a:t>
            </a:r>
          </a:p>
          <a:p>
            <a:endParaRPr lang="en-GB" sz="3200">
              <a:latin typeface="Century Gothic"/>
              <a:cs typeface="Arial"/>
            </a:endParaRPr>
          </a:p>
          <a:p>
            <a:r>
              <a:rPr lang="en-GB" sz="3200" b="1" u="sng">
                <a:latin typeface="Century Gothic"/>
                <a:cs typeface="Arial"/>
              </a:rPr>
              <a:t>FOR BUCS CLUBS ONLY </a:t>
            </a:r>
          </a:p>
          <a:p>
            <a:endParaRPr lang="en-GB" sz="3200" b="1" u="sng">
              <a:latin typeface="Century Gothic"/>
              <a:ea typeface="+mn-lt"/>
              <a:cs typeface="Arial"/>
            </a:endParaRPr>
          </a:p>
          <a:p>
            <a:pPr>
              <a:buFont typeface="Arial"/>
              <a:buChar char="•"/>
            </a:pPr>
            <a:r>
              <a:rPr lang="en-GB" sz="3200">
                <a:latin typeface="Century Gothic"/>
                <a:ea typeface="+mn-lt"/>
                <a:cs typeface="+mn-lt"/>
              </a:rPr>
              <a:t>BUCS costs go through the club account under </a:t>
            </a:r>
            <a:r>
              <a:rPr lang="en-GB" sz="3200" b="1">
                <a:latin typeface="Century Gothic"/>
                <a:ea typeface="+mn-lt"/>
                <a:cs typeface="+mn-lt"/>
              </a:rPr>
              <a:t>‘BUCS League Expenditure’</a:t>
            </a:r>
          </a:p>
          <a:p>
            <a:pPr>
              <a:buFont typeface="Arial"/>
              <a:buChar char="•"/>
            </a:pPr>
            <a:r>
              <a:rPr lang="en-GB" sz="3200">
                <a:latin typeface="Century Gothic"/>
                <a:ea typeface="+mn-lt"/>
                <a:cs typeface="+mn-lt"/>
              </a:rPr>
              <a:t>These are always reimbursed and shown as </a:t>
            </a:r>
            <a:r>
              <a:rPr lang="en-GB" sz="3200" b="1">
                <a:latin typeface="Century Gothic"/>
                <a:ea typeface="+mn-lt"/>
                <a:cs typeface="+mn-lt"/>
              </a:rPr>
              <a:t>‘ESB FUNDING RE BUCS EXPENDITURE’</a:t>
            </a:r>
          </a:p>
          <a:p>
            <a:pPr>
              <a:buFont typeface="Arial"/>
              <a:buChar char="•"/>
            </a:pPr>
            <a:r>
              <a:rPr lang="en-GB" sz="3200">
                <a:latin typeface="Century Gothic"/>
                <a:ea typeface="+mn-lt"/>
                <a:cs typeface="+mn-lt"/>
              </a:rPr>
              <a:t>Final BUCS balance should always be </a:t>
            </a:r>
            <a:r>
              <a:rPr lang="en-GB" sz="3200" b="1">
                <a:latin typeface="Century Gothic"/>
                <a:ea typeface="+mn-lt"/>
                <a:cs typeface="+mn-lt"/>
              </a:rPr>
              <a:t>£0.00</a:t>
            </a:r>
          </a:p>
          <a:p>
            <a:pPr>
              <a:buFont typeface="Arial"/>
              <a:buChar char="•"/>
            </a:pPr>
            <a:endParaRPr lang="en-GB" sz="3200" b="1">
              <a:latin typeface="Century Gothic"/>
              <a:ea typeface="Calibri"/>
              <a:cs typeface="Calibri"/>
            </a:endParaRPr>
          </a:p>
          <a:p>
            <a:pPr marL="342900" indent="-342900">
              <a:buFont typeface="Arial"/>
              <a:buChar char="•"/>
            </a:pPr>
            <a:endParaRPr lang="en-GB" sz="3200">
              <a:latin typeface="Century Gothic"/>
              <a:cs typeface="Arial"/>
            </a:endParaRPr>
          </a:p>
          <a:p>
            <a:pPr marL="342900" indent="-342900">
              <a:buFont typeface="Arial"/>
              <a:buChar char="•"/>
            </a:pPr>
            <a:endParaRPr lang="en-GB" sz="2800">
              <a:latin typeface="Century Gothic"/>
              <a:cs typeface="Arial"/>
            </a:endParaRPr>
          </a:p>
          <a:p>
            <a:pPr marL="457200" indent="-457200">
              <a:buFont typeface="Arial" panose="020B0604020202020204" pitchFamily="34" charset="0"/>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US" sz="2800">
              <a:latin typeface="Century Gothic"/>
            </a:endParaRPr>
          </a:p>
        </p:txBody>
      </p:sp>
    </p:spTree>
    <p:extLst>
      <p:ext uri="{BB962C8B-B14F-4D97-AF65-F5344CB8AC3E}">
        <p14:creationId xmlns:p14="http://schemas.microsoft.com/office/powerpoint/2010/main" val="157904242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9A60-CB88-EC2D-1EB7-791E09637CD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03E6322A-E1E3-F12C-1D77-520B8B4F48D8}"/>
              </a:ext>
            </a:extLst>
          </p:cNvPr>
          <p:cNvSpPr/>
          <p:nvPr/>
        </p:nvSpPr>
        <p:spPr>
          <a:xfrm rot="-5400000">
            <a:off x="-4437159" y="4437159"/>
            <a:ext cx="10287000" cy="1412683"/>
          </a:xfrm>
          <a:prstGeom prst="rect">
            <a:avLst/>
          </a:prstGeom>
          <a:solidFill>
            <a:schemeClr val="tx1">
              <a:lumMod val="95000"/>
              <a:lumOff val="5000"/>
            </a:schemeClr>
          </a:solidFill>
        </p:spPr>
        <p:txBody>
          <a:bodyPr/>
          <a:lstStyle/>
          <a:p>
            <a:endParaRPr lang="en-GB"/>
          </a:p>
        </p:txBody>
      </p:sp>
      <p:sp>
        <p:nvSpPr>
          <p:cNvPr id="5" name="TextBox 5">
            <a:extLst>
              <a:ext uri="{FF2B5EF4-FFF2-40B4-BE49-F238E27FC236}">
                <a16:creationId xmlns:a16="http://schemas.microsoft.com/office/drawing/2014/main" id="{35AE030A-233D-48D8-B8DC-21C573581008}"/>
              </a:ext>
            </a:extLst>
          </p:cNvPr>
          <p:cNvSpPr txBox="1"/>
          <p:nvPr/>
        </p:nvSpPr>
        <p:spPr>
          <a:xfrm>
            <a:off x="2257914" y="203835"/>
            <a:ext cx="14058073" cy="1224374"/>
          </a:xfrm>
          <a:prstGeom prst="rect">
            <a:avLst/>
          </a:prstGeom>
        </p:spPr>
        <p:txBody>
          <a:bodyPr wrap="square" lIns="0" tIns="0" rIns="0" bIns="0" rtlCol="0" anchor="t">
            <a:spAutoFit/>
          </a:bodyPr>
          <a:lstStyle/>
          <a:p>
            <a:pPr algn="just">
              <a:lnSpc>
                <a:spcPts val="10860"/>
              </a:lnSpc>
            </a:pPr>
            <a:r>
              <a:rPr lang="en-US" sz="6600">
                <a:solidFill>
                  <a:srgbClr val="000000"/>
                </a:solidFill>
                <a:latin typeface="esu v2"/>
              </a:rPr>
              <a:t>Weekly finance reports</a:t>
            </a:r>
            <a:endParaRPr lang="en-US" sz="9050">
              <a:solidFill>
                <a:srgbClr val="000000"/>
              </a:solidFill>
              <a:latin typeface="esu v2"/>
            </a:endParaRPr>
          </a:p>
        </p:txBody>
      </p:sp>
      <p:pic>
        <p:nvPicPr>
          <p:cNvPr id="15" name="Picture 14" descr="A red shield with white text&#10;&#10;Description automatically generated">
            <a:extLst>
              <a:ext uri="{FF2B5EF4-FFF2-40B4-BE49-F238E27FC236}">
                <a16:creationId xmlns:a16="http://schemas.microsoft.com/office/drawing/2014/main" id="{7E006C0D-A2A1-6FBF-81CD-C75B088A6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74" y="202043"/>
            <a:ext cx="1132422" cy="1132422"/>
          </a:xfrm>
          <a:prstGeom prst="rect">
            <a:avLst/>
          </a:prstGeom>
        </p:spPr>
      </p:pic>
      <p:pic>
        <p:nvPicPr>
          <p:cNvPr id="17" name="Picture 16" descr="Essex SU logo">
            <a:extLst>
              <a:ext uri="{FF2B5EF4-FFF2-40B4-BE49-F238E27FC236}">
                <a16:creationId xmlns:a16="http://schemas.microsoft.com/office/drawing/2014/main" id="{CEE2F27F-057B-B118-5489-D964E612EF6B}"/>
              </a:ext>
            </a:extLst>
          </p:cNvPr>
          <p:cNvPicPr>
            <a:picLocks noChangeAspect="1"/>
          </p:cNvPicPr>
          <p:nvPr/>
        </p:nvPicPr>
        <p:blipFill>
          <a:blip r:embed="rId4"/>
          <a:stretch>
            <a:fillRect/>
          </a:stretch>
        </p:blipFill>
        <p:spPr>
          <a:xfrm>
            <a:off x="205741" y="1535457"/>
            <a:ext cx="1013744" cy="1190641"/>
          </a:xfrm>
          <a:prstGeom prst="rect">
            <a:avLst/>
          </a:prstGeom>
        </p:spPr>
      </p:pic>
      <p:sp>
        <p:nvSpPr>
          <p:cNvPr id="7" name="Freeform 10">
            <a:extLst>
              <a:ext uri="{FF2B5EF4-FFF2-40B4-BE49-F238E27FC236}">
                <a16:creationId xmlns:a16="http://schemas.microsoft.com/office/drawing/2014/main" id="{D6C28935-E5B8-A527-ADA3-BDA0C0A7DBCE}"/>
              </a:ext>
            </a:extLst>
          </p:cNvPr>
          <p:cNvSpPr/>
          <p:nvPr/>
        </p:nvSpPr>
        <p:spPr>
          <a:xfrm>
            <a:off x="17429790" y="-170742"/>
            <a:ext cx="858211" cy="10457743"/>
          </a:xfrm>
          <a:custGeom>
            <a:avLst/>
            <a:gdLst/>
            <a:ahLst/>
            <a:cxnLst/>
            <a:rect l="l" t="t" r="r" b="b"/>
            <a:pathLst>
              <a:path w="9274787" h="9420577">
                <a:moveTo>
                  <a:pt x="0" y="0"/>
                </a:moveTo>
                <a:lnTo>
                  <a:pt x="9274787" y="0"/>
                </a:lnTo>
                <a:lnTo>
                  <a:pt x="9274787" y="9420577"/>
                </a:lnTo>
                <a:lnTo>
                  <a:pt x="0" y="9420577"/>
                </a:lnTo>
                <a:lnTo>
                  <a:pt x="0" y="0"/>
                </a:lnTo>
                <a:close/>
              </a:path>
            </a:pathLst>
          </a:custGeom>
          <a:blipFill>
            <a:blip r:embed="rId5"/>
            <a:stretch>
              <a:fillRect r="-1422444" b="-1753"/>
            </a:stretch>
          </a:blipFill>
        </p:spPr>
        <p:txBody>
          <a:bodyPr/>
          <a:lstStyle/>
          <a:p>
            <a:endParaRPr lang="en-GB"/>
          </a:p>
        </p:txBody>
      </p:sp>
      <p:sp>
        <p:nvSpPr>
          <p:cNvPr id="3" name="TextBox 3">
            <a:extLst>
              <a:ext uri="{FF2B5EF4-FFF2-40B4-BE49-F238E27FC236}">
                <a16:creationId xmlns:a16="http://schemas.microsoft.com/office/drawing/2014/main" id="{DA909F6B-196E-4711-973C-AE7A124A7B3F}"/>
              </a:ext>
            </a:extLst>
          </p:cNvPr>
          <p:cNvSpPr txBox="1"/>
          <p:nvPr/>
        </p:nvSpPr>
        <p:spPr>
          <a:xfrm rot="16200000">
            <a:off x="-1352828" y="7293955"/>
            <a:ext cx="4118339" cy="260521"/>
          </a:xfrm>
          <a:prstGeom prst="rect">
            <a:avLst/>
          </a:prstGeom>
        </p:spPr>
        <p:txBody>
          <a:bodyPr lIns="0" tIns="0" rIns="0" bIns="0" rtlCol="0" anchor="t">
            <a:spAutoFit/>
          </a:bodyPr>
          <a:lstStyle/>
          <a:p>
            <a:pPr>
              <a:lnSpc>
                <a:spcPts val="2159"/>
              </a:lnSpc>
            </a:pPr>
            <a:r>
              <a:rPr lang="en-US" sz="1750" b="1" spc="179">
                <a:solidFill>
                  <a:schemeClr val="bg1"/>
                </a:solidFill>
                <a:latin typeface="Century Gothic"/>
              </a:rPr>
              <a:t>FINANCE TRAINING 25/26</a:t>
            </a:r>
          </a:p>
        </p:txBody>
      </p:sp>
      <p:sp>
        <p:nvSpPr>
          <p:cNvPr id="4" name="TextBox 3">
            <a:extLst>
              <a:ext uri="{FF2B5EF4-FFF2-40B4-BE49-F238E27FC236}">
                <a16:creationId xmlns:a16="http://schemas.microsoft.com/office/drawing/2014/main" id="{51052B34-5AC7-464E-C080-B2441A7BC5AF}"/>
              </a:ext>
            </a:extLst>
          </p:cNvPr>
          <p:cNvSpPr txBox="1"/>
          <p:nvPr/>
        </p:nvSpPr>
        <p:spPr>
          <a:xfrm>
            <a:off x="1795566" y="1650236"/>
            <a:ext cx="15472515"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GB" sz="2800">
              <a:latin typeface="Century Gothic"/>
            </a:endParaRPr>
          </a:p>
          <a:p>
            <a:pPr marL="342900" indent="-342900">
              <a:buFont typeface="Arial"/>
              <a:buChar char="•"/>
            </a:pPr>
            <a:endParaRPr lang="en-US" sz="2800">
              <a:latin typeface="Century Gothic"/>
            </a:endParaRPr>
          </a:p>
        </p:txBody>
      </p:sp>
      <p:pic>
        <p:nvPicPr>
          <p:cNvPr id="14" name="Picture 13">
            <a:extLst>
              <a:ext uri="{FF2B5EF4-FFF2-40B4-BE49-F238E27FC236}">
                <a16:creationId xmlns:a16="http://schemas.microsoft.com/office/drawing/2014/main" id="{A638A0DE-5B92-43D3-3ECB-DAFD7FD77EDF}"/>
              </a:ext>
            </a:extLst>
          </p:cNvPr>
          <p:cNvPicPr>
            <a:picLocks noChangeAspect="1"/>
          </p:cNvPicPr>
          <p:nvPr/>
        </p:nvPicPr>
        <p:blipFill>
          <a:blip r:embed="rId6"/>
          <a:stretch>
            <a:fillRect/>
          </a:stretch>
        </p:blipFill>
        <p:spPr>
          <a:xfrm>
            <a:off x="2040840" y="1535457"/>
            <a:ext cx="14492220" cy="8107581"/>
          </a:xfrm>
          <a:prstGeom prst="rect">
            <a:avLst/>
          </a:prstGeom>
        </p:spPr>
      </p:pic>
    </p:spTree>
    <p:extLst>
      <p:ext uri="{BB962C8B-B14F-4D97-AF65-F5344CB8AC3E}">
        <p14:creationId xmlns:p14="http://schemas.microsoft.com/office/powerpoint/2010/main" val="147881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3472</Words>
  <Application>Microsoft Office PowerPoint</Application>
  <PresentationFormat>Custom</PresentationFormat>
  <Paragraphs>658</Paragraphs>
  <Slides>38</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Century Gothic</vt:lpstr>
      <vt:lpstr>Calibri</vt:lpstr>
      <vt:lpstr>Arial,Sans-Serif</vt:lpstr>
      <vt:lpstr>Arial</vt:lpstr>
      <vt:lpstr>esu v2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PowerPoint Template</dc:title>
  <dc:creator>Elliott, Lorna M</dc:creator>
  <cp:lastModifiedBy>Neale, Robert</cp:lastModifiedBy>
  <cp:revision>4</cp:revision>
  <dcterms:created xsi:type="dcterms:W3CDTF">2006-08-16T00:00:00Z</dcterms:created>
  <dcterms:modified xsi:type="dcterms:W3CDTF">2025-10-24T15:17:47Z</dcterms:modified>
  <dc:identifier>DAFscPIt9Gs</dc:identifier>
</cp:coreProperties>
</file>