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modernComment_115_81246BD2.xml" ContentType="application/vnd.ms-powerpoint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modernComment_11F_26570FF8.xml" ContentType="application/vnd.ms-powerpoint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64" r:id="rId3"/>
    <p:sldId id="289" r:id="rId4"/>
    <p:sldId id="298" r:id="rId5"/>
    <p:sldId id="299" r:id="rId6"/>
    <p:sldId id="265" r:id="rId7"/>
    <p:sldId id="327" r:id="rId8"/>
    <p:sldId id="328" r:id="rId9"/>
    <p:sldId id="331" r:id="rId10"/>
    <p:sldId id="330" r:id="rId11"/>
    <p:sldId id="270" r:id="rId12"/>
    <p:sldId id="319" r:id="rId13"/>
    <p:sldId id="258" r:id="rId14"/>
    <p:sldId id="271" r:id="rId15"/>
    <p:sldId id="301" r:id="rId16"/>
    <p:sldId id="321" r:id="rId17"/>
    <p:sldId id="275" r:id="rId18"/>
    <p:sldId id="277" r:id="rId19"/>
    <p:sldId id="323" r:id="rId20"/>
    <p:sldId id="276" r:id="rId21"/>
    <p:sldId id="286" r:id="rId22"/>
    <p:sldId id="287" r:id="rId23"/>
    <p:sldId id="288" r:id="rId24"/>
    <p:sldId id="302" r:id="rId25"/>
    <p:sldId id="303" r:id="rId26"/>
    <p:sldId id="304" r:id="rId27"/>
    <p:sldId id="307" r:id="rId28"/>
    <p:sldId id="305" r:id="rId29"/>
    <p:sldId id="308" r:id="rId30"/>
    <p:sldId id="309" r:id="rId31"/>
    <p:sldId id="310" r:id="rId32"/>
    <p:sldId id="313" r:id="rId33"/>
    <p:sldId id="314" r:id="rId34"/>
    <p:sldId id="315" r:id="rId35"/>
    <p:sldId id="317" r:id="rId36"/>
    <p:sldId id="318" r:id="rId37"/>
    <p:sldId id="326" r:id="rId38"/>
    <p:sldId id="263" r:id="rId39"/>
  </p:sldIdLst>
  <p:sldSz cx="18288000" cy="10287000"/>
  <p:notesSz cx="6858000" cy="9144000"/>
  <p:embeddedFontLs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esu v2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75B62F-333C-762A-BDE9-1A4F1D25E3C5}" name="Mortier, Hannah R" initials="MH" userId="S::hm21317@essex.ac.uk::a6bcfa02-08cc-48f4-b8ee-c21ef0abc296" providerId="AD"/>
  <p188:author id="{9130353E-FE75-8EF5-5F51-9205C83F2783}" name="Rehan, Hareem" initials="RH" userId="S::hr24023@essex.ac.uk::e3ad887e-5d0d-4df2-84dc-864b85a517cd" providerId="AD"/>
  <p188:author id="{1D293C84-D223-1763-AE90-FA7B256571AA}" name="Neale, Robert" initials="NR" userId="PbEDwfcyfwgryEhAPbf6PGqQeMKifW7dzgMQoBQH7xE=" providerId="None"/>
  <p188:author id="{6E33DBB2-1C2B-DC8F-6798-B9FAAFD420E1}" name="Neale, Robert" initials="RN" userId="S::rn17727@essex.ac.uk::b0c0b2c4-f2f6-478f-bfeb-09be6ae965f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280636-474F-4296-80D2-68C440EEF804}" v="49" dt="2025-09-24T12:47:55.456"/>
    <p1510:client id="{352AF236-3003-46B5-B5E2-F1E0419D3B74}" v="14" dt="2025-09-24T12:06:38.674"/>
    <p1510:client id="{50D39C49-0235-47E5-8490-4A3A2B074D7A}" v="1287" dt="2025-09-24T09:58:58.667"/>
    <p1510:client id="{51220BA0-6BB9-4D5D-AFE2-86BE653728A4}" v="2" dt="2025-09-23T12:12:07.310"/>
    <p1510:client id="{E0BB8013-3F7B-4FAF-A850-A9A8CF76D89E}" v="362" dt="2025-09-23T09:52:54.891"/>
    <p1510:client id="{E556EE3E-4F60-4409-9EC6-6507E1FE2DC5}" v="28" dt="2025-09-24T12:15:12.4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5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modernComment_115_81246BD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383727B-415D-4E8B-841E-5600A1CEFB8F}" authorId="{6E33DBB2-1C2B-DC8F-6798-B9FAAFD420E1}" status="resolved" created="2025-09-08T11:08:12.86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166647762" sldId="277"/>
      <ac:spMk id="12" creationId="{00000000-0000-0000-0000-000000000000}"/>
      <ac:txMk cp="204">
        <ac:context len="731" hash="1523481304"/>
      </ac:txMk>
    </ac:txMkLst>
    <p188:pos x="4196292" y="2213769"/>
    <p188:txBody>
      <a:bodyPr/>
      <a:lstStyle/>
      <a:p>
        <a:r>
          <a:rPr lang="en-GB"/>
          <a:t>Where’s the updated version of this please?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9-10T11:14:18.247" authorId="{2575B62F-333C-762A-BDE9-1A4F1D25E3C5}"/>
          </p223:rxn>
        </p223:reactions>
      </p:ext>
    </p188:extLst>
  </p188:cm>
</p188:cmLst>
</file>

<file path=ppt/comments/modernComment_11F_26570FF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DDA9F9A-215D-41DD-95AA-E05A301FB8D8}" authorId="{6E33DBB2-1C2B-DC8F-6798-B9FAAFD420E1}" created="2025-09-08T12:18:38.699">
    <pc:sldMkLst xmlns:pc="http://schemas.microsoft.com/office/powerpoint/2013/main/command">
      <pc:docMk/>
      <pc:sldMk cId="643239928" sldId="287"/>
    </pc:sldMkLst>
    <p188:txBody>
      <a:bodyPr/>
      <a:lstStyle/>
      <a:p>
        <a:r>
          <a:rPr lang="en-GB"/>
          <a:t>Could slides 23-27 be put into a handout shared in the chat and not in the powerpoint?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063635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61389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Deadline to complete RA and email it over to blades@essex.ac.uk is 02/10/25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70669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12853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42804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37665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Two dates: 01/10/25 &amp; 07/10/25 16:30 – 18:30 – flag with audience if not sold out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03421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31133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8115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14869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08969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CARA – Centre for Action on Rape and Abuse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73303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219369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74635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91214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00046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56922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7864762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657419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see a substantial increase in first time su engagement</a:t>
            </a:r>
          </a:p>
          <a:p>
            <a:endParaRPr lang="en-US"/>
          </a:p>
          <a:p>
            <a:r>
              <a:rPr lang="en-US"/>
              <a:t>have at least 25 individuals register interest to be trained to be group leaders for following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11972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365858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236295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888068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344208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b="1"/>
              <a:t>Cultural themes </a:t>
            </a:r>
            <a:r>
              <a:rPr lang="en-US"/>
              <a:t>– We have a very diverse, international campus and students may be offended seeing their culture associated with drinking, nudity or anti-social </a:t>
            </a:r>
            <a:r>
              <a:rPr lang="en-US" err="1"/>
              <a:t>behaviour</a:t>
            </a:r>
            <a:r>
              <a:rPr lang="en-US"/>
              <a:t>.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/>
              <a:t>All Presidents must sign the Students’ Union Alcohol Policy once distributed.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56581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137542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>
                <a:ea typeface="Calibri"/>
                <a:cs typeface="Calibri"/>
              </a:rPr>
              <a:t>Give verbal reminder of report and support.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216070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310952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00785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51668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40386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10699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>
                <a:ea typeface="Calibri"/>
                <a:cs typeface="Calibri"/>
              </a:rPr>
              <a:t>Briefly share toolkit and mention certain resources will be covered later (e.g. risk assessments)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204501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ssexsu.typeform.com/to/XTthuz45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s://www.essexstudent.com/ents/event/34850/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ja.org.uk/get-advice/" TargetMode="External"/><Relationship Id="rId5" Type="http://schemas.openxmlformats.org/officeDocument/2006/relationships/hyperlink" Target="https://www.essexstudent.com/ents/event/35000/" TargetMode="External"/><Relationship Id="rId4" Type="http://schemas.openxmlformats.org/officeDocument/2006/relationships/hyperlink" Target="https://www.essexstudent.com/ents/event/34851/" TargetMode="Externa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5_81246BD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hyperlink" Target="file:///C:\Users\hm21317\Downloads\zero%20tolerance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vpwelfare@essex.ac.uk" TargetMode="External"/><Relationship Id="rId5" Type="http://schemas.openxmlformats.org/officeDocument/2006/relationships/hyperlink" Target="mailto:blades@essex.ac.uk" TargetMode="External"/><Relationship Id="rId4" Type="http://schemas.openxmlformats.org/officeDocument/2006/relationships/hyperlink" Target="mailto:HANNAH.MORTIER@ESSEX.AC.UK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essexstudent.com/advice/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dv.org.uk/agencies/cara-centre-for-action-on-rape-and-abuse/" TargetMode="External"/><Relationship Id="rId5" Type="http://schemas.openxmlformats.org/officeDocument/2006/relationships/hyperlink" Target="https://www.samaritans.org/how-we-can-help/contact-samaritan/" TargetMode="External"/><Relationship Id="rId4" Type="http://schemas.openxmlformats.org/officeDocument/2006/relationships/hyperlink" Target="https://www.essex.ac.uk/student/professional-services/student-wellbeing-and-inclusivity-tea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F_26570FF8.xml"/><Relationship Id="rId7" Type="http://schemas.openxmlformats.org/officeDocument/2006/relationships/hyperlink" Target="https://www.essexstudent.com/advice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uadvice@essex.ac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ssex.ac.uk/student/professional-services/student-wellbeing-and-inclusivity-team" TargetMode="External"/><Relationship Id="rId5" Type="http://schemas.openxmlformats.org/officeDocument/2006/relationships/hyperlink" Target="mailto:wellbeing@essex.ac.uk" TargetMode="Externa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amaritans.org/" TargetMode="External"/><Relationship Id="rId5" Type="http://schemas.openxmlformats.org/officeDocument/2006/relationships/hyperlink" Target="mailto:jo@samaritans.org" TargetMode="Externa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visia.cloud/app/form/essexsel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araessex.org.uk/" TargetMode="External"/><Relationship Id="rId5" Type="http://schemas.openxmlformats.org/officeDocument/2006/relationships/hyperlink" Target="mailto:info@caraessex.org.uk" TargetMode="Externa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stmyheart.org.uk/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hyperlink" Target="https://www.mind.org.uk/workplace/mental-health-at-work/five-ways-to-wellbeing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mailto:blades@essex.ac.uk" TargetMode="External"/><Relationship Id="rId7" Type="http://schemas.openxmlformats.org/officeDocument/2006/relationships/hyperlink" Target="mailto:Vpwelfare@essex.ac.uk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Vpactivities@essex.ac.uk" TargetMode="External"/><Relationship Id="rId5" Type="http://schemas.openxmlformats.org/officeDocument/2006/relationships/hyperlink" Target="mailto:Blades@essex.ac.uk" TargetMode="External"/><Relationship Id="rId4" Type="http://schemas.openxmlformats.org/officeDocument/2006/relationships/hyperlink" Target="https://reportandsupport.essex.ac.uk/" TargetMode="External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blades@essex.ac.u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llove@essex.ac.uk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hyperlink" Target="mailto:c.moore@essex.ac.uk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jpeg"/><Relationship Id="rId7" Type="http://schemas.openxmlformats.org/officeDocument/2006/relationships/hyperlink" Target="mailto:vpactivities@essex.ac.uk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uadvice@essex.ac.uk" TargetMode="External"/><Relationship Id="rId5" Type="http://schemas.openxmlformats.org/officeDocument/2006/relationships/hyperlink" Target="mailto:vpwelfare@essex.ac.uk" TargetMode="External"/><Relationship Id="rId4" Type="http://schemas.openxmlformats.org/officeDocument/2006/relationships/hyperlink" Target="mailto:blades@essex.ac.uk" TargetMode="External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sexstudent.com/shuttle-bus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mailto:Vpwelfare@essex.ac.uk" TargetMode="External"/><Relationship Id="rId3" Type="http://schemas.openxmlformats.org/officeDocument/2006/relationships/image" Target="../media/image27.jpeg"/><Relationship Id="rId7" Type="http://schemas.openxmlformats.org/officeDocument/2006/relationships/hyperlink" Target="mailto:Hannh.mortier@essex.ac.uk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lades@essex.ac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hyperlink" Target="mailto:Suadvice@essex.ac.uk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hyperlink" Target="mailto:Blades@essex.ac.uk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uadvice@essex.ac.uk" TargetMode="External"/><Relationship Id="rId5" Type="http://schemas.openxmlformats.org/officeDocument/2006/relationships/hyperlink" Target="mailto:Vpwelfare@essex.ac.uk" TargetMode="External"/><Relationship Id="rId4" Type="http://schemas.openxmlformats.org/officeDocument/2006/relationships/hyperlink" Target="mailto:Hannh.mortier@essex.ac.uk" TargetMode="Externa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essexstudent.com/colchester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officeapps.live.com/op/view.aspx?src=https%3A%2F%2Fwww.essexstudent.com%2Fpageassets%2Fsocieties%2Ftoolkit%2FStudent-Activities-Accident-Report-Form.docx&amp;wdOrigin=BROWSELIN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674657" y="431931"/>
            <a:ext cx="1213733" cy="164839"/>
            <a:chOff x="0" y="0"/>
            <a:chExt cx="1618311" cy="219785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AutoShape 5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74959" y="69706"/>
              <a:ext cx="86430" cy="80373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0"/>
            <a:ext cx="14665514" cy="1028700"/>
          </a:xfrm>
          <a:custGeom>
            <a:avLst/>
            <a:gdLst/>
            <a:ahLst/>
            <a:cxnLst/>
            <a:rect l="l" t="t" r="r" b="b"/>
            <a:pathLst>
              <a:path w="14665514" h="6798997">
                <a:moveTo>
                  <a:pt x="0" y="0"/>
                </a:moveTo>
                <a:lnTo>
                  <a:pt x="14665514" y="0"/>
                </a:lnTo>
                <a:lnTo>
                  <a:pt x="14665514" y="6798997"/>
                </a:lnTo>
                <a:lnTo>
                  <a:pt x="0" y="6798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4274" b="-27080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8534400" y="2642815"/>
            <a:ext cx="10464948" cy="500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99"/>
              </a:lnSpc>
            </a:pPr>
            <a:r>
              <a:rPr lang="en-US" sz="10000" spc="-129">
                <a:solidFill>
                  <a:schemeClr val="bg1"/>
                </a:solidFill>
                <a:latin typeface="esu v2"/>
              </a:rPr>
              <a:t>SPORTS CLUB WELFARE TRAINING 25/26</a:t>
            </a:r>
            <a:endParaRPr lang="en-US" sz="12999" spc="-129">
              <a:solidFill>
                <a:srgbClr val="FFDD00"/>
              </a:solidFill>
              <a:latin typeface="esu v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556566" y="371055"/>
            <a:ext cx="8420615" cy="54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b="1" spc="179">
                <a:solidFill>
                  <a:srgbClr val="000000"/>
                </a:solidFill>
                <a:latin typeface="Century Gothic" panose="020B0502020202020204" pitchFamily="34" charset="0"/>
              </a:rPr>
              <a:t>SPORTS CLUB WELFARE</a:t>
            </a:r>
          </a:p>
          <a:p>
            <a:pPr algn="r">
              <a:lnSpc>
                <a:spcPts val="2160"/>
              </a:lnSpc>
            </a:pPr>
            <a:r>
              <a:rPr lang="en-US" b="1" spc="179">
                <a:solidFill>
                  <a:srgbClr val="000000"/>
                </a:solidFill>
                <a:latin typeface="Century Gothic" panose="020B0502020202020204" pitchFamily="34" charset="0"/>
              </a:rPr>
              <a:t> TRAINING 25/26</a:t>
            </a:r>
            <a:endParaRPr lang="en-US" sz="1800" b="1" spc="179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A white and black logo&#10;&#10;Description automatically generated">
            <a:extLst>
              <a:ext uri="{FF2B5EF4-FFF2-40B4-BE49-F238E27FC236}">
                <a16:creationId xmlns:a16="http://schemas.microsoft.com/office/drawing/2014/main" id="{9309C636-045D-FD7F-B3EF-CCC607480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787" y="7354175"/>
            <a:ext cx="1831396" cy="21671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C407A-6858-BF98-D332-F5C559B33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8700"/>
            <a:ext cx="8001000" cy="9258300"/>
          </a:xfrm>
          <a:prstGeom prst="rect">
            <a:avLst/>
          </a:prstGeom>
        </p:spPr>
      </p:pic>
      <p:pic>
        <p:nvPicPr>
          <p:cNvPr id="19" name="Picture 18" descr="A red shield with white text&#10;&#10;Description automatically generated">
            <a:extLst>
              <a:ext uri="{FF2B5EF4-FFF2-40B4-BE49-F238E27FC236}">
                <a16:creationId xmlns:a16="http://schemas.microsoft.com/office/drawing/2014/main" id="{E1B6467B-B32D-1528-1413-C183E5C1E7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02" y="89233"/>
            <a:ext cx="900185" cy="816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17E22B-19F2-E392-5174-7268E092CCDF}"/>
              </a:ext>
            </a:extLst>
          </p:cNvPr>
          <p:cNvSpPr txBox="1"/>
          <p:nvPr/>
        </p:nvSpPr>
        <p:spPr>
          <a:xfrm>
            <a:off x="9004610" y="8028878"/>
            <a:ext cx="6732548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b="1" baseline="0">
                <a:solidFill>
                  <a:srgbClr val="FFFFFF"/>
                </a:solidFill>
                <a:highlight>
                  <a:srgbClr val="FF0000"/>
                </a:highlight>
                <a:latin typeface="Century Gothic"/>
              </a:rPr>
              <a:t>Please take a minute to type your name, club, and exec role in the chat box. This helps us to track attendance.</a:t>
            </a:r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4437159" y="4437159"/>
            <a:ext cx="10287000" cy="141268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 rot="-54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17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SPORTS CLUB WELFARE TRAINING 25/26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25794" y="646712"/>
            <a:ext cx="14946206" cy="5483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0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su v2"/>
                <a:ea typeface="+mn-ea"/>
                <a:cs typeface="+mn-cs"/>
              </a:rPr>
              <a:t>Insurance/membership </a:t>
            </a:r>
            <a:endParaRPr kumimoji="0" lang="en-GB" sz="6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su v2" panose="00000500000000000000" pitchFamily="50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10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su v2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10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su v2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10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su v2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23922" y="1813217"/>
            <a:ext cx="164839" cy="1213733"/>
            <a:chOff x="0" y="0"/>
            <a:chExt cx="219785" cy="1618311"/>
          </a:xfrm>
          <a:solidFill>
            <a:schemeClr val="bg1"/>
          </a:solidFill>
        </p:grpSpPr>
        <p:sp>
          <p:nvSpPr>
            <p:cNvPr id="7" name="AutoShape 7"/>
            <p:cNvSpPr/>
            <p:nvPr/>
          </p:nvSpPr>
          <p:spPr>
            <a:xfrm rot="5400000">
              <a:off x="-8281" y="8281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 rot="5400000">
              <a:off x="-8281" y="468936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AutoShape 9"/>
            <p:cNvSpPr/>
            <p:nvPr/>
          </p:nvSpPr>
          <p:spPr>
            <a:xfrm rot="5400000">
              <a:off x="-8281" y="92959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 rot="5400000">
              <a:off x="-8281" y="1390244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AutoShape 11"/>
            <p:cNvSpPr/>
            <p:nvPr/>
          </p:nvSpPr>
          <p:spPr>
            <a:xfrm rot="5400000">
              <a:off x="66678" y="538642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5700998" y="8033513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306949-7FFE-2FAD-955A-3F7753EA0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0854" y="8175621"/>
            <a:ext cx="2030144" cy="20301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5C245F-3AB8-1C3F-AEF8-8BCFE4FB890A}"/>
              </a:ext>
            </a:extLst>
          </p:cNvPr>
          <p:cNvSpPr txBox="1"/>
          <p:nvPr/>
        </p:nvSpPr>
        <p:spPr>
          <a:xfrm>
            <a:off x="1918038" y="2565005"/>
            <a:ext cx="10960035" cy="78483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>
              <a:buFont typeface="Arial"/>
              <a:buChar char="•"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All members must purchase the correct membership for your sports club via the</a:t>
            </a:r>
            <a:r>
              <a:rPr lang="en-US" sz="3200">
                <a:solidFill>
                  <a:srgbClr val="000000"/>
                </a:solidFill>
                <a:latin typeface="Century Gothic"/>
                <a:ea typeface="+mn-lt"/>
                <a:cs typeface="Calibri"/>
              </a:rPr>
              <a:t> </a:t>
            </a:r>
            <a:r>
              <a:rPr lang="en-US" sz="3200" b="1">
                <a:solidFill>
                  <a:srgbClr val="000000"/>
                </a:solidFill>
                <a:latin typeface="Century Gothic"/>
                <a:ea typeface="+mn-lt"/>
                <a:cs typeface="Calibri"/>
              </a:rPr>
              <a:t>relevant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entury Gothic"/>
                <a:ea typeface="+mn-lt"/>
                <a:cs typeface="Calibri"/>
              </a:rPr>
              <a:t>sports club's webpage</a:t>
            </a:r>
            <a:r>
              <a:rPr lang="en-US" sz="3200">
                <a:solidFill>
                  <a:srgbClr val="000000"/>
                </a:solidFill>
                <a:latin typeface="Century Gothic"/>
                <a:ea typeface="+mn-lt"/>
                <a:cs typeface="Calibri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or at the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SU Reception in Square 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⚠️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Non-members are not insured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 for injuries sustained during training, matches, or competitions.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To ensure everyone is properly registered: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Use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attendance registers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 at all sessions to monitor participation.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Regularly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cross-check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 with your club’s membership sales report.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alibri"/>
              <a:cs typeface="Calibri"/>
            </a:endParaRPr>
          </a:p>
          <a:p>
            <a:pPr marL="5613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Arial"/>
            </a:endParaRPr>
          </a:p>
        </p:txBody>
      </p:sp>
      <p:pic>
        <p:nvPicPr>
          <p:cNvPr id="13" name="Picture 12" descr="A screenshot of a basketball club&#10;&#10;Description automatically generated">
            <a:extLst>
              <a:ext uri="{FF2B5EF4-FFF2-40B4-BE49-F238E27FC236}">
                <a16:creationId xmlns:a16="http://schemas.microsoft.com/office/drawing/2014/main" id="{8D296465-989D-E55A-6339-141E6377D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1213" y="3714750"/>
            <a:ext cx="4381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6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4437159" y="4437159"/>
            <a:ext cx="10287000" cy="141268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 rot="-54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25/26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25794" y="646712"/>
            <a:ext cx="14946206" cy="5483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0860"/>
              </a:lnSpc>
            </a:pPr>
            <a:r>
              <a:rPr lang="en-GB" sz="6600" b="1">
                <a:latin typeface="esu v2"/>
              </a:rPr>
              <a:t>RISK ASSESSMENTS</a:t>
            </a:r>
            <a:endParaRPr lang="en-GB" sz="6600" b="1">
              <a:latin typeface="esu v2" panose="00000500000000000000" pitchFamily="50" charset="0"/>
            </a:endParaRPr>
          </a:p>
          <a:p>
            <a:pPr algn="just">
              <a:lnSpc>
                <a:spcPts val="10860"/>
              </a:lnSpc>
            </a:pPr>
            <a:endParaRPr lang="en-GB" sz="6600" b="1">
              <a:solidFill>
                <a:srgbClr val="000000"/>
              </a:solidFill>
              <a:latin typeface="esu v2"/>
            </a:endParaRPr>
          </a:p>
          <a:p>
            <a:pPr algn="just">
              <a:lnSpc>
                <a:spcPts val="10860"/>
              </a:lnSpc>
            </a:pPr>
            <a:endParaRPr lang="en-GB" sz="6600" b="1">
              <a:solidFill>
                <a:srgbClr val="000000"/>
              </a:solidFill>
              <a:latin typeface="esu v2"/>
            </a:endParaRPr>
          </a:p>
          <a:p>
            <a:pPr algn="just">
              <a:lnSpc>
                <a:spcPts val="10860"/>
              </a:lnSpc>
            </a:pPr>
            <a:endParaRPr lang="en-US" sz="9050">
              <a:solidFill>
                <a:srgbClr val="000000"/>
              </a:solidFill>
              <a:latin typeface="esu v2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23922" y="1813217"/>
            <a:ext cx="164839" cy="1213733"/>
            <a:chOff x="0" y="0"/>
            <a:chExt cx="219785" cy="1618311"/>
          </a:xfrm>
          <a:solidFill>
            <a:schemeClr val="bg1"/>
          </a:solidFill>
        </p:grpSpPr>
        <p:sp>
          <p:nvSpPr>
            <p:cNvPr id="7" name="AutoShape 7"/>
            <p:cNvSpPr/>
            <p:nvPr/>
          </p:nvSpPr>
          <p:spPr>
            <a:xfrm rot="5400000">
              <a:off x="-8281" y="8281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 rot="5400000">
              <a:off x="-8281" y="468936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 rot="5400000">
              <a:off x="-8281" y="92959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AutoShape 10"/>
            <p:cNvSpPr/>
            <p:nvPr/>
          </p:nvSpPr>
          <p:spPr>
            <a:xfrm rot="5400000">
              <a:off x="-8281" y="1390244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AutoShape 11"/>
            <p:cNvSpPr/>
            <p:nvPr/>
          </p:nvSpPr>
          <p:spPr>
            <a:xfrm rot="5400000">
              <a:off x="66678" y="538642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700998" y="8033513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306949-7FFE-2FAD-955A-3F7753EA0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0854" y="8175621"/>
            <a:ext cx="2030144" cy="20301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5C245F-3AB8-1C3F-AEF8-8BCFE4FB890A}"/>
              </a:ext>
            </a:extLst>
          </p:cNvPr>
          <p:cNvSpPr txBox="1"/>
          <p:nvPr/>
        </p:nvSpPr>
        <p:spPr>
          <a:xfrm>
            <a:off x="1847028" y="2221806"/>
            <a:ext cx="14946247" cy="54476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Century Gothic"/>
              </a:rPr>
              <a:t>Risk assessment need to be completed before </a:t>
            </a:r>
            <a:r>
              <a:rPr lang="en-US" sz="3200" b="1">
                <a:latin typeface="Century Gothic"/>
              </a:rPr>
              <a:t>Friday 3rd October. </a:t>
            </a:r>
            <a:endParaRPr lang="en-US" sz="3200" b="1">
              <a:latin typeface="Century Gothic" panose="020B0502020202020204" pitchFamily="34" charset="0"/>
            </a:endParaRPr>
          </a:p>
          <a:p>
            <a:endParaRPr lang="en-US" sz="3200" b="1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Century Gothic"/>
              </a:rPr>
              <a:t>Members should familiarize themselves with the club's risk assessment. </a:t>
            </a:r>
            <a:endParaRPr lang="en-US" sz="3200">
              <a:latin typeface="Century Gothic" panose="020B0502020202020204" pitchFamily="34" charset="0"/>
            </a:endParaRPr>
          </a:p>
          <a:p>
            <a:endParaRPr lang="en-US" sz="320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Century Gothic"/>
              </a:rPr>
              <a:t>If your activity takes place away from your usual location (e.g., on Squares), you </a:t>
            </a:r>
            <a:r>
              <a:rPr lang="en-US" sz="3200" b="1">
                <a:latin typeface="Century Gothic"/>
              </a:rPr>
              <a:t>must complete an additional risk assessment</a:t>
            </a:r>
            <a:r>
              <a:rPr lang="en-US" sz="3200">
                <a:latin typeface="Century Gothic"/>
              </a:rPr>
              <a:t> addressing extra risks such as public presence, buildings, etc.</a:t>
            </a:r>
          </a:p>
          <a:p>
            <a:endParaRPr lang="en-US" sz="320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Century Gothic"/>
              </a:rPr>
              <a:t>For additional events, submit a risk assessment to staff </a:t>
            </a:r>
            <a:r>
              <a:rPr lang="en-US" sz="3200" b="1">
                <a:latin typeface="Century Gothic"/>
              </a:rPr>
              <a:t>with sufficient notice - </a:t>
            </a:r>
            <a:r>
              <a:rPr lang="en-US" sz="3200">
                <a:latin typeface="Century Gothic"/>
              </a:rPr>
              <a:t>large events require at least </a:t>
            </a:r>
            <a:r>
              <a:rPr lang="en-US" sz="3200" b="1">
                <a:latin typeface="Century Gothic"/>
              </a:rPr>
              <a:t>4 weeks' advance submission</a:t>
            </a:r>
            <a:r>
              <a:rPr lang="en-US" sz="3200">
                <a:latin typeface="Century Gothic"/>
              </a:rPr>
              <a:t>.</a:t>
            </a:r>
          </a:p>
          <a:p>
            <a:pPr marL="914400" lvl="1" indent="-457200">
              <a:buFont typeface="Arial"/>
              <a:buChar char="•"/>
            </a:pPr>
            <a:endParaRPr lang="en-US" sz="2800">
              <a:solidFill>
                <a:srgbClr val="000000"/>
              </a:solidFill>
              <a:latin typeface="Century Gothic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9862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4437159" y="4437159"/>
            <a:ext cx="10287000" cy="141268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 rot="-54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25/26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25794" y="646712"/>
            <a:ext cx="14946206" cy="5483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0860"/>
              </a:lnSpc>
            </a:pPr>
            <a:r>
              <a:rPr lang="en-GB" sz="6600" b="1">
                <a:latin typeface="esu v2"/>
              </a:rPr>
              <a:t>Need help with risk assessments?</a:t>
            </a:r>
            <a:endParaRPr lang="en-GB" sz="6600" b="1">
              <a:latin typeface="esu v2" panose="00000500000000000000" pitchFamily="50" charset="0"/>
            </a:endParaRPr>
          </a:p>
          <a:p>
            <a:pPr algn="just">
              <a:lnSpc>
                <a:spcPts val="10860"/>
              </a:lnSpc>
            </a:pPr>
            <a:endParaRPr lang="en-GB" sz="6600" b="1">
              <a:solidFill>
                <a:srgbClr val="000000"/>
              </a:solidFill>
              <a:latin typeface="esu v2"/>
            </a:endParaRPr>
          </a:p>
          <a:p>
            <a:pPr algn="just">
              <a:lnSpc>
                <a:spcPts val="10860"/>
              </a:lnSpc>
            </a:pPr>
            <a:endParaRPr lang="en-GB" sz="6600" b="1">
              <a:solidFill>
                <a:srgbClr val="000000"/>
              </a:solidFill>
              <a:latin typeface="esu v2"/>
            </a:endParaRPr>
          </a:p>
          <a:p>
            <a:pPr algn="just">
              <a:lnSpc>
                <a:spcPts val="10860"/>
              </a:lnSpc>
            </a:pPr>
            <a:endParaRPr lang="en-US" sz="9050">
              <a:solidFill>
                <a:srgbClr val="000000"/>
              </a:solidFill>
              <a:latin typeface="esu v2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23922" y="1813217"/>
            <a:ext cx="164839" cy="1213733"/>
            <a:chOff x="0" y="0"/>
            <a:chExt cx="219785" cy="1618311"/>
          </a:xfrm>
          <a:solidFill>
            <a:schemeClr val="bg1"/>
          </a:solidFill>
        </p:grpSpPr>
        <p:sp>
          <p:nvSpPr>
            <p:cNvPr id="7" name="AutoShape 7"/>
            <p:cNvSpPr/>
            <p:nvPr/>
          </p:nvSpPr>
          <p:spPr>
            <a:xfrm rot="5400000">
              <a:off x="-8281" y="8281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 rot="5400000">
              <a:off x="-8281" y="468936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 rot="5400000">
              <a:off x="-8281" y="92959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AutoShape 10"/>
            <p:cNvSpPr/>
            <p:nvPr/>
          </p:nvSpPr>
          <p:spPr>
            <a:xfrm rot="5400000">
              <a:off x="-8281" y="1390244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AutoShape 11"/>
            <p:cNvSpPr/>
            <p:nvPr/>
          </p:nvSpPr>
          <p:spPr>
            <a:xfrm rot="5400000">
              <a:off x="66678" y="538642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700998" y="8033513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306949-7FFE-2FAD-955A-3F7753EA0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0854" y="8175621"/>
            <a:ext cx="2030144" cy="20301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5C245F-3AB8-1C3F-AEF8-8BCFE4FB890A}"/>
              </a:ext>
            </a:extLst>
          </p:cNvPr>
          <p:cNvSpPr txBox="1"/>
          <p:nvPr/>
        </p:nvSpPr>
        <p:spPr>
          <a:xfrm>
            <a:off x="1760876" y="2100662"/>
            <a:ext cx="1440689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sz="2800">
                <a:latin typeface="Century Gothic"/>
              </a:rPr>
              <a:t>You can find </a:t>
            </a:r>
            <a:r>
              <a:rPr lang="en-US" sz="2800" b="1">
                <a:latin typeface="Century Gothic"/>
              </a:rPr>
              <a:t>guidance on how to complete a risk assessment, </a:t>
            </a:r>
            <a:r>
              <a:rPr lang="en-US" sz="2800">
                <a:latin typeface="Century Gothic"/>
              </a:rPr>
              <a:t>along with </a:t>
            </a:r>
            <a:r>
              <a:rPr lang="en-US" sz="2800" b="1">
                <a:latin typeface="Century Gothic"/>
              </a:rPr>
              <a:t>blank templates, </a:t>
            </a:r>
            <a:r>
              <a:rPr lang="en-US" sz="2800">
                <a:latin typeface="Century Gothic"/>
              </a:rPr>
              <a:t>in the </a:t>
            </a:r>
            <a:r>
              <a:rPr lang="en-US" sz="2800" b="1">
                <a:latin typeface="Century Gothic"/>
              </a:rPr>
              <a:t>Sports Toolkit</a:t>
            </a:r>
            <a:r>
              <a:rPr lang="en-US" sz="2800">
                <a:latin typeface="Century Gothic"/>
              </a:rPr>
              <a:t>.</a:t>
            </a:r>
            <a:endParaRPr lang="en-US" sz="2800">
              <a:solidFill>
                <a:srgbClr val="000000"/>
              </a:solidFill>
              <a:latin typeface="Century Gothic"/>
              <a:ea typeface="Calibri"/>
              <a:cs typeface="Calibri"/>
            </a:endParaRPr>
          </a:p>
        </p:txBody>
      </p:sp>
      <p:pic>
        <p:nvPicPr>
          <p:cNvPr id="13" name="Picture 12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9E5F1913-2839-4CF5-5F73-15C79F598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7388" y="4014787"/>
            <a:ext cx="3143250" cy="3800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9C4D27-9C05-3A3C-54F2-A2D5A7F36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9979" y="3628398"/>
            <a:ext cx="9972259" cy="500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13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in a gym&#10;&#10;Description automatically generated">
            <a:extLst>
              <a:ext uri="{FF2B5EF4-FFF2-40B4-BE49-F238E27FC236}">
                <a16:creationId xmlns:a16="http://schemas.microsoft.com/office/drawing/2014/main" id="{14746F63-EA29-7095-52B9-0276754E8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850" y="0"/>
            <a:ext cx="805815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0"/>
            <a:ext cx="1022367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86688" y="832095"/>
            <a:ext cx="9094873" cy="8922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GB" sz="4800" b="1">
                <a:solidFill>
                  <a:srgbClr val="000000"/>
                </a:solidFill>
                <a:latin typeface="esu v2"/>
              </a:rPr>
              <a:t>SPECTATOR BEHAVIOUR </a:t>
            </a:r>
            <a:endParaRPr lang="en-US" sz="480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800">
                <a:latin typeface="Century Gothic" panose="020B0502020202020204" pitchFamily="34" charset="0"/>
              </a:rPr>
              <a:t>Everyone taking part in your activities deserves to feel safe, respected, and free from any form of abuse or discrimination.</a:t>
            </a:r>
          </a:p>
          <a:p>
            <a:endParaRPr lang="en-US" sz="280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Century Gothic" panose="020B0502020202020204" pitchFamily="34" charset="0"/>
              </a:rPr>
              <a:t>✅ </a:t>
            </a:r>
            <a:r>
              <a:rPr lang="en-US" sz="2800" b="1">
                <a:latin typeface="Century Gothic" panose="020B0502020202020204" pitchFamily="34" charset="0"/>
              </a:rPr>
              <a:t>Assign Responsibility</a:t>
            </a:r>
            <a:br>
              <a:rPr lang="en-US" sz="2800">
                <a:latin typeface="Century Gothic" panose="020B0502020202020204" pitchFamily="34" charset="0"/>
              </a:rPr>
            </a:br>
            <a:r>
              <a:rPr lang="en-US" sz="2800">
                <a:latin typeface="Century Gothic" panose="020B0502020202020204" pitchFamily="34" charset="0"/>
              </a:rPr>
              <a:t>It’s recommended that at least one committee member is present among spectators to monitor and address </a:t>
            </a:r>
            <a:r>
              <a:rPr lang="en-US" sz="2800" err="1">
                <a:latin typeface="Century Gothic" panose="020B0502020202020204" pitchFamily="34" charset="0"/>
              </a:rPr>
              <a:t>behaviour</a:t>
            </a:r>
            <a:r>
              <a:rPr lang="en-US" sz="2800">
                <a:latin typeface="Century Gothic" panose="020B0502020202020204" pitchFamily="34" charset="0"/>
              </a:rPr>
              <a:t> as needed.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Century Gothic" panose="020B0502020202020204" pitchFamily="34" charset="0"/>
              </a:rPr>
              <a:t>🚫 </a:t>
            </a:r>
            <a:r>
              <a:rPr lang="en-US" sz="2800" b="1">
                <a:latin typeface="Century Gothic" panose="020B0502020202020204" pitchFamily="34" charset="0"/>
              </a:rPr>
              <a:t>Zero Tolerance for Misconduct</a:t>
            </a:r>
            <a:br>
              <a:rPr lang="en-US" sz="2800">
                <a:latin typeface="Century Gothic" panose="020B0502020202020204" pitchFamily="34" charset="0"/>
              </a:rPr>
            </a:br>
            <a:r>
              <a:rPr lang="en-US" sz="2800">
                <a:latin typeface="Century Gothic" panose="020B0502020202020204" pitchFamily="34" charset="0"/>
              </a:rPr>
              <a:t>Any inappropriate or unacceptable </a:t>
            </a:r>
            <a:r>
              <a:rPr lang="en-US" sz="2800" err="1">
                <a:latin typeface="Century Gothic" panose="020B0502020202020204" pitchFamily="34" charset="0"/>
              </a:rPr>
              <a:t>behaviour</a:t>
            </a:r>
            <a:r>
              <a:rPr lang="en-US" sz="2800">
                <a:latin typeface="Century Gothic" panose="020B0502020202020204" pitchFamily="34" charset="0"/>
              </a:rPr>
              <a:t> must be reported to Students' Union or University staff immediately. Harassment, bullying, or discrimination will not be tolerated.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Century Gothic" panose="020B0502020202020204" pitchFamily="34" charset="0"/>
              </a:rPr>
              <a:t>💬 </a:t>
            </a:r>
            <a:r>
              <a:rPr lang="en-US" sz="2800" b="1">
                <a:latin typeface="Century Gothic" panose="020B0502020202020204" pitchFamily="34" charset="0"/>
              </a:rPr>
              <a:t>Promote Positive Support</a:t>
            </a:r>
            <a:br>
              <a:rPr lang="en-US" sz="2800">
                <a:latin typeface="Century Gothic" panose="020B0502020202020204" pitchFamily="34" charset="0"/>
              </a:rPr>
            </a:br>
            <a:r>
              <a:rPr lang="en-US" sz="2800">
                <a:latin typeface="Century Gothic" panose="020B0502020202020204" pitchFamily="34" charset="0"/>
              </a:rPr>
              <a:t>Instead of negative comments towards the opposition, focus on </a:t>
            </a:r>
            <a:r>
              <a:rPr lang="en-US" sz="2800" b="1">
                <a:latin typeface="Century Gothic" panose="020B0502020202020204" pitchFamily="34" charset="0"/>
              </a:rPr>
              <a:t>cheering positively</a:t>
            </a:r>
            <a:r>
              <a:rPr lang="en-US" sz="2800">
                <a:latin typeface="Century Gothic" panose="020B0502020202020204" pitchFamily="34" charset="0"/>
              </a:rPr>
              <a:t> for our team. Let’s foster a supportive and inclusive environment.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363847" y="8066676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2604F6A-0575-0BC6-E20A-B457C5CF5FA2}"/>
              </a:ext>
            </a:extLst>
          </p:cNvPr>
          <p:cNvSpPr txBox="1"/>
          <p:nvPr/>
        </p:nvSpPr>
        <p:spPr>
          <a:xfrm rot="162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24/24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5843309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25/26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12987" y="1049665"/>
            <a:ext cx="15066790" cy="714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 sz="4400" b="1">
                <a:latin typeface="esu v2"/>
              </a:rPr>
              <a:t>ACCIDENT REPORT FORM</a:t>
            </a:r>
          </a:p>
          <a:p>
            <a:pPr algn="ctr"/>
            <a:endParaRPr lang="en-GB" sz="4800" b="1">
              <a:latin typeface="esu v2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Century Gothic"/>
              </a:rPr>
              <a:t>If an injury occurs during a training session, match, or event, a digital </a:t>
            </a:r>
            <a:r>
              <a:rPr lang="en-US" sz="3200">
                <a:latin typeface="Century Gothic"/>
                <a:hlinkClick r:id="rId3"/>
              </a:rPr>
              <a:t>Accident Report Form</a:t>
            </a:r>
            <a:r>
              <a:rPr lang="en-US" sz="3200">
                <a:latin typeface="Century Gothic"/>
              </a:rPr>
              <a:t> must be completed.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>
              <a:latin typeface="Century Gothic" panose="020B0502020202020204" pitchFamily="34" charset="0"/>
              <a:ea typeface="+mn-lt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Century Gothic"/>
                <a:ea typeface="Calibri"/>
                <a:cs typeface="Calibri"/>
              </a:rPr>
              <a:t>If the accident has occurred at a BUCS match at home and an SRES First aider has dealt with the incident, no form is required. The SRES team would have completed it. </a:t>
            </a:r>
          </a:p>
          <a:p>
            <a:endParaRPr lang="en-US" sz="320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Century Gothic"/>
              </a:rPr>
              <a:t>Forms must be completed through </a:t>
            </a:r>
            <a:r>
              <a:rPr lang="en-US" sz="3200" err="1">
                <a:latin typeface="Century Gothic"/>
              </a:rPr>
              <a:t>typeform</a:t>
            </a:r>
            <a:r>
              <a:rPr lang="en-US" sz="3200">
                <a:latin typeface="Century Gothic"/>
              </a:rPr>
              <a:t>. The link can be found on the Sports Toolkit, under the Health, Safety and Wellbeing section. 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Century Gothic"/>
              <a:cs typeface="Calibri"/>
            </a:endParaRPr>
          </a:p>
          <a:p>
            <a:pPr>
              <a:buFont typeface="Arial"/>
              <a:buChar char="•"/>
            </a:pPr>
            <a:endParaRPr lang="en-US" sz="2000">
              <a:latin typeface="Calibri"/>
              <a:cs typeface="Calibri"/>
            </a:endParaRPr>
          </a:p>
          <a:p>
            <a:pPr marL="457200" indent="-285750">
              <a:buFont typeface="Arial,Sans-Serif"/>
              <a:buChar char="•"/>
            </a:pPr>
            <a:endParaRPr lang="en-US" sz="2000">
              <a:latin typeface="Century Gothic"/>
              <a:cs typeface="Calibri"/>
            </a:endParaRPr>
          </a:p>
          <a:p>
            <a:pPr marL="742950" lvl="1" indent="-285750">
              <a:buFont typeface="Arial,Sans-Serif"/>
              <a:buChar char="•"/>
            </a:pPr>
            <a:endParaRPr lang="en-US" sz="2400">
              <a:latin typeface="Century Gothic"/>
              <a:cs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7035359" y="8709613"/>
            <a:ext cx="1047214" cy="135462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4087197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50" b="1" spc="179">
                <a:solidFill>
                  <a:schemeClr val="bg1"/>
                </a:solidFill>
                <a:latin typeface="Century Gothic"/>
              </a:rPr>
              <a:t>SPORTS CLUB WELFARE TRAINING 25/26</a:t>
            </a:r>
            <a:endParaRPr lang="en-US" sz="1799" b="1" spc="179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053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4437159" y="4437159"/>
            <a:ext cx="10287000" cy="141268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 rot="-54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25/26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52051" y="1067633"/>
            <a:ext cx="15836528" cy="3494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33475" lvl="1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Century Gothic"/>
              </a:rPr>
              <a:t>IF THE ACCIDENT/ EMERGENCY HAPPENS ON CAMPUS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1580515" lvl="1" indent="-561340" algn="ctr">
              <a:lnSpc>
                <a:spcPts val="7284"/>
              </a:lnSpc>
              <a:buFont typeface="Arial"/>
              <a:buChar char="•"/>
            </a:pPr>
            <a:endParaRPr lang="en-US" sz="2400" b="1">
              <a:latin typeface="Century Gothic"/>
            </a:endParaRPr>
          </a:p>
          <a:p>
            <a:pPr marL="1580515" lvl="1" indent="-561340">
              <a:lnSpc>
                <a:spcPts val="7284"/>
              </a:lnSpc>
              <a:buFont typeface="Arial"/>
              <a:buChar char="•"/>
            </a:pPr>
            <a:endParaRPr lang="en-US" sz="2400" b="1">
              <a:latin typeface="Century Gothic"/>
            </a:endParaRPr>
          </a:p>
          <a:p>
            <a:pPr marL="1123315" lvl="1" indent="-561340">
              <a:lnSpc>
                <a:spcPts val="7284"/>
              </a:lnSpc>
              <a:buFont typeface="Arial"/>
              <a:buChar char="•"/>
            </a:pPr>
            <a:endParaRPr lang="en-US" sz="3200" b="1">
              <a:latin typeface="Century Goth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65527" y="390525"/>
            <a:ext cx="1494620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 sz="4400" b="1">
                <a:latin typeface="esu v2"/>
              </a:rPr>
              <a:t>SERIOUS ACCIDENT/EMERGENCY PROCEDURE</a:t>
            </a:r>
            <a:endParaRPr lang="en-US" b="1">
              <a:latin typeface="esu v2"/>
              <a:cs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23922" y="1813217"/>
            <a:ext cx="164839" cy="1213733"/>
            <a:chOff x="0" y="0"/>
            <a:chExt cx="219785" cy="1618311"/>
          </a:xfrm>
          <a:solidFill>
            <a:schemeClr val="bg1"/>
          </a:solidFill>
        </p:grpSpPr>
        <p:sp>
          <p:nvSpPr>
            <p:cNvPr id="7" name="AutoShape 7"/>
            <p:cNvSpPr/>
            <p:nvPr/>
          </p:nvSpPr>
          <p:spPr>
            <a:xfrm rot="5400000">
              <a:off x="-8281" y="8281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 rot="5400000">
              <a:off x="-8281" y="468936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 rot="5400000">
              <a:off x="-8281" y="92959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AutoShape 10"/>
            <p:cNvSpPr/>
            <p:nvPr/>
          </p:nvSpPr>
          <p:spPr>
            <a:xfrm rot="5400000">
              <a:off x="-8281" y="1390244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AutoShape 11"/>
            <p:cNvSpPr/>
            <p:nvPr/>
          </p:nvSpPr>
          <p:spPr>
            <a:xfrm rot="5400000">
              <a:off x="66678" y="538642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992600" y="8724900"/>
            <a:ext cx="1225755" cy="1375017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306949-7FFE-2FAD-955A-3F7753EA0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9424" y="8892227"/>
            <a:ext cx="1304808" cy="1375017"/>
          </a:xfrm>
          <a:prstGeom prst="rect">
            <a:avLst/>
          </a:prstGeom>
        </p:spPr>
      </p:pic>
      <p:pic>
        <p:nvPicPr>
          <p:cNvPr id="13" name="Picture 12" descr="A flowchart of medical personnel&#10;&#10;AI-generated content may be incorrect.">
            <a:extLst>
              <a:ext uri="{FF2B5EF4-FFF2-40B4-BE49-F238E27FC236}">
                <a16:creationId xmlns:a16="http://schemas.microsoft.com/office/drawing/2014/main" id="{83C3AD39-7C49-95B9-2985-5D76AE503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197" y="2007973"/>
            <a:ext cx="4680673" cy="789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31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4437159" y="4437159"/>
            <a:ext cx="10287000" cy="141268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 rot="-54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25/26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3279" y="91430"/>
            <a:ext cx="1494620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 sz="4400" b="1">
                <a:latin typeface="esu v2"/>
              </a:rPr>
              <a:t>SERIOUS ACCIDENT/EMERGENCY PROCEDURE</a:t>
            </a:r>
            <a:endParaRPr lang="en-US" b="1">
              <a:latin typeface="esu v2"/>
              <a:cs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23922" y="1813217"/>
            <a:ext cx="164839" cy="1213733"/>
            <a:chOff x="0" y="0"/>
            <a:chExt cx="219785" cy="1618311"/>
          </a:xfrm>
          <a:solidFill>
            <a:schemeClr val="bg1"/>
          </a:solidFill>
        </p:grpSpPr>
        <p:sp>
          <p:nvSpPr>
            <p:cNvPr id="7" name="AutoShape 7"/>
            <p:cNvSpPr/>
            <p:nvPr/>
          </p:nvSpPr>
          <p:spPr>
            <a:xfrm rot="5400000">
              <a:off x="-8281" y="8281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 rot="5400000">
              <a:off x="-8281" y="468936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 rot="5400000">
              <a:off x="-8281" y="92959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AutoShape 10"/>
            <p:cNvSpPr/>
            <p:nvPr/>
          </p:nvSpPr>
          <p:spPr>
            <a:xfrm rot="5400000">
              <a:off x="-8281" y="1390244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AutoShape 11"/>
            <p:cNvSpPr/>
            <p:nvPr/>
          </p:nvSpPr>
          <p:spPr>
            <a:xfrm rot="5400000">
              <a:off x="66678" y="538642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700998" y="8333550"/>
            <a:ext cx="1390114" cy="1683234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306949-7FFE-2FAD-955A-3F7753EA0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0854" y="8332783"/>
            <a:ext cx="1858694" cy="1958707"/>
          </a:xfrm>
          <a:prstGeom prst="rect">
            <a:avLst/>
          </a:prstGeom>
        </p:spPr>
      </p:pic>
      <p:pic>
        <p:nvPicPr>
          <p:cNvPr id="13" name="Picture 12" descr="St George's Hospital declares critical incident amid pressure - BBC News">
            <a:extLst>
              <a:ext uri="{FF2B5EF4-FFF2-40B4-BE49-F238E27FC236}">
                <a16:creationId xmlns:a16="http://schemas.microsoft.com/office/drawing/2014/main" id="{FCA988D7-3DF4-F7EE-BBCA-62BA4FFE4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775" y="-102997"/>
            <a:ext cx="3231164" cy="1704076"/>
          </a:xfrm>
          <a:prstGeom prst="rect">
            <a:avLst/>
          </a:prstGeom>
        </p:spPr>
      </p:pic>
      <p:pic>
        <p:nvPicPr>
          <p:cNvPr id="4" name="Picture 3" descr="A diagram of a medical procedure&#10;&#10;AI-generated content may be incorrect.">
            <a:extLst>
              <a:ext uri="{FF2B5EF4-FFF2-40B4-BE49-F238E27FC236}">
                <a16:creationId xmlns:a16="http://schemas.microsoft.com/office/drawing/2014/main" id="{C485BB8E-A6AD-A1E9-F7F7-B50213865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909" y="772178"/>
            <a:ext cx="6676894" cy="92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10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66775" y="1545431"/>
            <a:ext cx="8724511" cy="6706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GB" sz="5400" b="1">
                <a:solidFill>
                  <a:srgbClr val="000000"/>
                </a:solidFill>
                <a:latin typeface="esu v2"/>
              </a:rPr>
              <a:t>FIRST AID TRAINING</a:t>
            </a:r>
            <a:r>
              <a:rPr lang="en-GB" sz="6000" b="1">
                <a:solidFill>
                  <a:srgbClr val="000000"/>
                </a:solidFill>
                <a:latin typeface="esu v2"/>
              </a:rPr>
              <a:t> </a:t>
            </a:r>
            <a:endParaRPr lang="en-GB" sz="4800" b="1">
              <a:latin typeface="esu v2"/>
            </a:endParaRPr>
          </a:p>
          <a:p>
            <a:pPr marL="457200" indent="-285750">
              <a:buFont typeface="Arial,Sans-Serif"/>
              <a:buChar char="•"/>
            </a:pPr>
            <a:r>
              <a:rPr lang="en-US" sz="2400">
                <a:latin typeface="Century Gothic"/>
                <a:cs typeface="Calibri"/>
              </a:rPr>
              <a:t>If you have not attended a first aid course then we recommend you do so: Clubs are required to have a minimum of 2 committee members first aid trained. </a:t>
            </a: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entury Gothic"/>
              <a:cs typeface="Calibri"/>
            </a:endParaRPr>
          </a:p>
          <a:p>
            <a:pPr marL="457200" indent="-285750">
              <a:buFont typeface="Arial,Sans-Serif"/>
              <a:buChar char="•"/>
            </a:pPr>
            <a:r>
              <a:rPr lang="en-US" sz="2400">
                <a:latin typeface="Century Gothic"/>
                <a:cs typeface="Calibri"/>
              </a:rPr>
              <a:t>We are running sessions on the following dates </a:t>
            </a:r>
          </a:p>
          <a:p>
            <a:pPr marL="457200" indent="-285750">
              <a:buFont typeface="Arial,Sans-Serif"/>
              <a:buChar char="•"/>
            </a:pPr>
            <a:r>
              <a:rPr lang="en-US" sz="2400">
                <a:latin typeface="Century Gothic"/>
                <a:cs typeface="Calibri"/>
                <a:hlinkClick r:id="rId3"/>
              </a:rPr>
              <a:t>Wednesday 1st October 16:30-18:30</a:t>
            </a:r>
          </a:p>
          <a:p>
            <a:pPr marL="457200" indent="-285750">
              <a:buFont typeface="Arial,Sans-Serif"/>
              <a:buChar char="•"/>
            </a:pPr>
            <a:r>
              <a:rPr lang="en-US" sz="2400">
                <a:latin typeface="Century Gothic"/>
                <a:cs typeface="Calibri"/>
                <a:hlinkClick r:id="rId4"/>
              </a:rPr>
              <a:t>Tuesday 7th October 16:30-18:30</a:t>
            </a:r>
          </a:p>
          <a:p>
            <a:pPr marL="457200" indent="-285750">
              <a:buFont typeface="Arial,Sans-Serif"/>
              <a:buChar char="•"/>
            </a:pPr>
            <a:r>
              <a:rPr lang="en-US" sz="2400">
                <a:latin typeface="Century Gothic"/>
                <a:cs typeface="Calibri"/>
                <a:hlinkClick r:id="rId5"/>
              </a:rPr>
              <a:t>Thursday 16th October 16:30-18:30</a:t>
            </a: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entury Gothic"/>
              <a:cs typeface="Calibri"/>
            </a:endParaRPr>
          </a:p>
          <a:p>
            <a:pPr marL="457200" indent="-285750">
              <a:buFont typeface="Arial,Sans-Serif"/>
              <a:buChar char="•"/>
            </a:pPr>
            <a:r>
              <a:rPr lang="en-US" sz="2400">
                <a:latin typeface="Century Gothic"/>
                <a:cs typeface="Calibri"/>
              </a:rPr>
              <a:t>Please book your free ticket on What's On. </a:t>
            </a: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entury Gothic"/>
              <a:cs typeface="Calibri"/>
            </a:endParaRPr>
          </a:p>
          <a:p>
            <a:pPr marL="457200" indent="-285750">
              <a:buFont typeface="Arial,Sans-Serif"/>
              <a:buChar char="•"/>
            </a:pPr>
            <a:r>
              <a:rPr lang="en-US" sz="2400">
                <a:latin typeface="Century Gothic"/>
                <a:cs typeface="Calibri"/>
              </a:rPr>
              <a:t>General First Aid advice can be found here: </a:t>
            </a:r>
            <a:r>
              <a:rPr lang="en-US" sz="2400">
                <a:latin typeface="Century Gothic"/>
                <a:ea typeface="+mn-lt"/>
                <a:cs typeface="+mn-lt"/>
                <a:hlinkClick r:id="rId6"/>
              </a:rPr>
              <a:t>Get first aid advice | St John Ambulance (sja.org.uk)</a:t>
            </a:r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63847" y="8066676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2604F6A-0575-0BC6-E20A-B457C5CF5FA2}"/>
              </a:ext>
            </a:extLst>
          </p:cNvPr>
          <p:cNvSpPr txBox="1"/>
          <p:nvPr/>
        </p:nvSpPr>
        <p:spPr>
          <a:xfrm rot="162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24/24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25/26</a:t>
            </a:r>
          </a:p>
        </p:txBody>
      </p:sp>
      <p:pic>
        <p:nvPicPr>
          <p:cNvPr id="2" name="Picture 1" descr="A person holding a first aid kit&#10;&#10;Description automatically generated">
            <a:extLst>
              <a:ext uri="{FF2B5EF4-FFF2-40B4-BE49-F238E27FC236}">
                <a16:creationId xmlns:a16="http://schemas.microsoft.com/office/drawing/2014/main" id="{D723742A-8536-C5B5-ED08-0EC97673D7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6254" y="1846730"/>
            <a:ext cx="6286500" cy="4395787"/>
          </a:xfrm>
          <a:prstGeom prst="rect">
            <a:avLst/>
          </a:prstGeom>
        </p:spPr>
      </p:pic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99504" y="8275633"/>
            <a:ext cx="1858694" cy="195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4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66775" y="1545431"/>
            <a:ext cx="17182711" cy="9692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5400">
                <a:solidFill>
                  <a:srgbClr val="000000"/>
                </a:solidFill>
                <a:latin typeface="esu v2"/>
                <a:cs typeface="Calibri"/>
              </a:rPr>
              <a:t>zero tolerance policy</a:t>
            </a:r>
            <a:r>
              <a:rPr lang="en-US" sz="540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marL="171450"/>
            <a:r>
              <a:rPr lang="en-US" sz="2200" b="1">
                <a:latin typeface="Century Gothic"/>
                <a:cs typeface="Calibri"/>
              </a:rPr>
              <a:t>The University has a zero-tolerance policy including sexual harassment meaning that the Students' Union will take action.</a:t>
            </a:r>
            <a:r>
              <a:rPr lang="en-US" sz="2200">
                <a:latin typeface="Century Gothic"/>
                <a:cs typeface="Calibri"/>
              </a:rPr>
              <a:t> Please </a:t>
            </a:r>
            <a:r>
              <a:rPr lang="en-US" sz="2200" err="1">
                <a:latin typeface="Century Gothic"/>
                <a:cs typeface="Calibri"/>
              </a:rPr>
              <a:t>familiarise</a:t>
            </a:r>
            <a:r>
              <a:rPr lang="en-US" sz="2200">
                <a:latin typeface="Century Gothic"/>
                <a:cs typeface="Calibri"/>
              </a:rPr>
              <a:t> yourself with the document below. </a:t>
            </a:r>
            <a:endParaRPr lang="en-US" sz="2200">
              <a:latin typeface="Century Gothic"/>
              <a:ea typeface="+mn-lt"/>
              <a:cs typeface="+mn-lt"/>
            </a:endParaRPr>
          </a:p>
          <a:p>
            <a:pPr marL="171450"/>
            <a:endParaRPr lang="en-US" sz="2200">
              <a:latin typeface="Century Gothic"/>
              <a:ea typeface="+mn-lt"/>
              <a:cs typeface="+mn-lt"/>
            </a:endParaRPr>
          </a:p>
          <a:p>
            <a:pPr marL="171450"/>
            <a:r>
              <a:rPr lang="en-US" sz="2200">
                <a:ea typeface="+mn-lt"/>
                <a:cs typeface="+mn-lt"/>
                <a:hlinkClick r:id="rId4"/>
              </a:rPr>
              <a:t>zero tolerance.pdf</a:t>
            </a:r>
            <a:r>
              <a:rPr lang="en-US">
                <a:ea typeface="+mn-lt"/>
                <a:cs typeface="+mn-lt"/>
              </a:rPr>
              <a:t> </a:t>
            </a:r>
            <a:endParaRPr lang="en-US"/>
          </a:p>
          <a:p>
            <a:pPr marL="171450"/>
            <a:endParaRPr lang="en-US">
              <a:latin typeface="Calibri"/>
              <a:ea typeface="+mn-lt"/>
              <a:cs typeface="+mn-lt"/>
            </a:endParaRPr>
          </a:p>
          <a:p>
            <a:pPr marL="171450"/>
            <a:r>
              <a:rPr lang="en-US" sz="2200" b="1">
                <a:latin typeface="Century Gothic"/>
                <a:ea typeface="+mn-lt"/>
                <a:cs typeface="+mn-lt"/>
              </a:rPr>
              <a:t>Staff and students are expected to be treated and to treat each other with dignity and respect regardless of:</a:t>
            </a:r>
          </a:p>
          <a:p>
            <a:pPr marL="514350" indent="-342900">
              <a:buFont typeface="Arial"/>
              <a:buChar char="•"/>
            </a:pPr>
            <a:endParaRPr lang="en-US" sz="2200">
              <a:latin typeface="Century Gothi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200">
                <a:latin typeface="Century Gothic"/>
                <a:ea typeface="+mn-lt"/>
                <a:cs typeface="+mn-lt"/>
              </a:rPr>
              <a:t>Gender expression, identity, affirmation or reassignment</a:t>
            </a:r>
            <a:endParaRPr lang="en-GB" sz="2200" b="1">
              <a:solidFill>
                <a:srgbClr val="FFFFFF"/>
              </a:solidFill>
              <a:latin typeface="Century Gothi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200">
                <a:latin typeface="Century Gothic"/>
                <a:ea typeface="+mn-lt"/>
                <a:cs typeface="+mn-lt"/>
              </a:rPr>
              <a:t>Race, ethnic origin or national origin</a:t>
            </a:r>
            <a:endParaRPr lang="en-GB" sz="2200" b="1">
              <a:solidFill>
                <a:srgbClr val="FFFFFF"/>
              </a:solidFill>
              <a:latin typeface="Century Gothi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200">
                <a:latin typeface="Century Gothic"/>
                <a:ea typeface="+mn-lt"/>
                <a:cs typeface="+mn-lt"/>
              </a:rPr>
              <a:t>Age</a:t>
            </a:r>
            <a:endParaRPr lang="en-GB" sz="2200" b="1">
              <a:solidFill>
                <a:srgbClr val="FFFFFF"/>
              </a:solidFill>
              <a:latin typeface="Century Gothi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200">
                <a:latin typeface="Century Gothic"/>
                <a:ea typeface="+mn-lt"/>
                <a:cs typeface="+mn-lt"/>
              </a:rPr>
              <a:t>Socio-economic background</a:t>
            </a:r>
            <a:endParaRPr lang="en-GB" sz="2200" b="1">
              <a:solidFill>
                <a:srgbClr val="FFFFFF"/>
              </a:solidFill>
              <a:latin typeface="Century Gothi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200">
                <a:latin typeface="Century Gothic"/>
                <a:ea typeface="+mn-lt"/>
                <a:cs typeface="+mn-lt"/>
              </a:rPr>
              <a:t>Disability</a:t>
            </a:r>
            <a:endParaRPr lang="en-GB" sz="2200" b="1">
              <a:solidFill>
                <a:srgbClr val="FFFFFF"/>
              </a:solidFill>
              <a:latin typeface="Century Gothi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200">
                <a:latin typeface="Century Gothic"/>
                <a:ea typeface="+mn-lt"/>
                <a:cs typeface="+mn-lt"/>
              </a:rPr>
              <a:t>Religious beliefs or affiliations, or absence of religious beliefs or affiliations</a:t>
            </a:r>
            <a:endParaRPr lang="en-US" sz="2200">
              <a:latin typeface="Century Gothic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200">
                <a:latin typeface="Century Gothic"/>
                <a:ea typeface="+mn-lt"/>
                <a:cs typeface="+mn-lt"/>
              </a:rPr>
              <a:t>Political beliefs or affiliations</a:t>
            </a:r>
            <a:endParaRPr lang="en-GB" sz="2200" b="1">
              <a:solidFill>
                <a:srgbClr val="FFFFFF"/>
              </a:solidFill>
              <a:latin typeface="Century Gothi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200">
                <a:latin typeface="Century Gothic"/>
                <a:ea typeface="+mn-lt"/>
                <a:cs typeface="+mn-lt"/>
              </a:rPr>
              <a:t>Family circumstances, including maternity and paternity</a:t>
            </a:r>
            <a:endParaRPr lang="en-GB" sz="2200" b="1">
              <a:solidFill>
                <a:srgbClr val="FFFFFF"/>
              </a:solidFill>
              <a:latin typeface="Century Gothi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200">
                <a:latin typeface="Century Gothic"/>
                <a:ea typeface="+mn-lt"/>
                <a:cs typeface="+mn-lt"/>
              </a:rPr>
              <a:t>Marital or civil partnership status</a:t>
            </a:r>
            <a:endParaRPr lang="en-GB" sz="2200" b="1">
              <a:solidFill>
                <a:srgbClr val="FFFFFF"/>
              </a:solidFill>
              <a:latin typeface="Century Gothi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200">
                <a:latin typeface="Century Gothic"/>
                <a:ea typeface="+mn-lt"/>
                <a:cs typeface="+mn-lt"/>
              </a:rPr>
              <a:t>Pregnancy and maternity</a:t>
            </a:r>
            <a:endParaRPr lang="en-GB" sz="2200" b="1">
              <a:solidFill>
                <a:srgbClr val="FFFFFF"/>
              </a:solidFill>
              <a:latin typeface="Century Gothi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200">
                <a:latin typeface="Century Gothic"/>
                <a:ea typeface="+mn-lt"/>
                <a:cs typeface="+mn-lt"/>
              </a:rPr>
              <a:t>Sexual orientation</a:t>
            </a:r>
            <a:endParaRPr lang="en-GB" sz="2200" b="1">
              <a:solidFill>
                <a:srgbClr val="FFFFFF"/>
              </a:solidFill>
              <a:latin typeface="Century Gothi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200">
                <a:latin typeface="Century Gothic"/>
                <a:ea typeface="+mn-lt"/>
                <a:cs typeface="+mn-lt"/>
              </a:rPr>
              <a:t>Sex</a:t>
            </a:r>
            <a:endParaRPr lang="en-US" sz="2200">
              <a:latin typeface="Century Gothic"/>
              <a:cs typeface="Calibri"/>
            </a:endParaRPr>
          </a:p>
          <a:p>
            <a:pPr marL="514350" indent="-342900">
              <a:buFont typeface="Arial"/>
              <a:buChar char="•"/>
            </a:pPr>
            <a:endParaRPr lang="en-US" sz="22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200">
              <a:latin typeface="Century Gothic"/>
              <a:ea typeface="+mn-lt"/>
              <a:cs typeface="+mn-lt"/>
            </a:endParaRPr>
          </a:p>
          <a:p>
            <a:pPr marL="171450"/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63847" y="8066676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2604F6A-0575-0BC6-E20A-B457C5CF5FA2}"/>
              </a:ext>
            </a:extLst>
          </p:cNvPr>
          <p:cNvSpPr txBox="1"/>
          <p:nvPr/>
        </p:nvSpPr>
        <p:spPr>
          <a:xfrm rot="162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24/24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25/26</a:t>
            </a: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99504" y="8275633"/>
            <a:ext cx="1858694" cy="195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4776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66775" y="1545431"/>
            <a:ext cx="17182711" cy="8799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4400" err="1">
                <a:solidFill>
                  <a:srgbClr val="000000"/>
                </a:solidFill>
                <a:latin typeface="esu v2"/>
                <a:cs typeface="Calibri"/>
              </a:rPr>
              <a:t>tHE</a:t>
            </a:r>
            <a:r>
              <a:rPr lang="en-US" sz="4400">
                <a:solidFill>
                  <a:srgbClr val="000000"/>
                </a:solidFill>
                <a:latin typeface="esu v2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esu v2"/>
                <a:cs typeface="Calibri"/>
              </a:rPr>
              <a:t>lAW</a:t>
            </a:r>
            <a:r>
              <a:rPr lang="en-US" sz="4400">
                <a:solidFill>
                  <a:srgbClr val="000000"/>
                </a:solidFill>
                <a:latin typeface="esu v2"/>
                <a:cs typeface="Calibri"/>
              </a:rPr>
              <a:t> and safeguarding</a:t>
            </a:r>
          </a:p>
          <a:p>
            <a:r>
              <a:rPr lang="en-US" sz="2800" i="1">
                <a:latin typeface="Century Gothic" panose="020B0502020202020204" pitchFamily="34" charset="0"/>
              </a:rPr>
              <a:t>(Key Risks You Must Know)</a:t>
            </a:r>
          </a:p>
          <a:p>
            <a:endParaRPr lang="en-US" sz="2800">
              <a:latin typeface="Century Gothic" panose="020B0502020202020204" pitchFamily="34" charset="0"/>
            </a:endParaRPr>
          </a:p>
          <a:p>
            <a:r>
              <a:rPr lang="en-US" sz="2800" b="1">
                <a:latin typeface="Century Gothic" panose="020B0502020202020204" pitchFamily="34" charset="0"/>
              </a:rPr>
              <a:t>🚩 Coercive &amp; Controlling </a:t>
            </a:r>
            <a:r>
              <a:rPr lang="en-US" sz="2800" b="1" err="1">
                <a:latin typeface="Century Gothic" panose="020B0502020202020204" pitchFamily="34" charset="0"/>
              </a:rPr>
              <a:t>Behaviour</a:t>
            </a:r>
            <a:r>
              <a:rPr lang="en-US" sz="2800" b="1">
                <a:latin typeface="Century Gothic" panose="020B0502020202020204" pitchFamily="34" charset="0"/>
              </a:rPr>
              <a:t> (Sexual Offences Act 2003)</a:t>
            </a:r>
            <a:endParaRPr lang="en-US" sz="280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Century Gothic" panose="020B0502020202020204" pitchFamily="34" charset="0"/>
              </a:rPr>
              <a:t>Threats, intimidation, or humiliation used to harm or instill fear.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Century Gothic" panose="020B0502020202020204" pitchFamily="34" charset="0"/>
              </a:rPr>
              <a:t>Isolating or exploiting someone, restricting their independence.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Century Gothic" panose="020B0502020202020204" pitchFamily="34" charset="0"/>
              </a:rPr>
              <a:t>Illegal</a:t>
            </a:r>
            <a:r>
              <a:rPr lang="en-US" sz="2800">
                <a:latin typeface="Century Gothic" panose="020B0502020202020204" pitchFamily="34" charset="0"/>
              </a:rPr>
              <a:t> and unsafe in any club activity.</a:t>
            </a:r>
          </a:p>
          <a:p>
            <a:r>
              <a:rPr lang="en-US" sz="2800">
                <a:latin typeface="Century Gothic" panose="020B0502020202020204" pitchFamily="34" charset="0"/>
              </a:rPr>
              <a:t> </a:t>
            </a:r>
          </a:p>
          <a:p>
            <a:r>
              <a:rPr lang="en-US" sz="2800" b="1">
                <a:latin typeface="Century Gothic" panose="020B0502020202020204" pitchFamily="34" charset="0"/>
              </a:rPr>
              <a:t>🚩 Revenge Porn (Criminal Justice &amp; Courts Act 2015)</a:t>
            </a:r>
            <a:endParaRPr lang="en-US" sz="280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Century Gothic" panose="020B0502020202020204" pitchFamily="34" charset="0"/>
              </a:rPr>
              <a:t>Sharing explicit images/videos </a:t>
            </a:r>
            <a:r>
              <a:rPr lang="en-US" sz="2800" b="1">
                <a:latin typeface="Century Gothic" panose="020B0502020202020204" pitchFamily="34" charset="0"/>
              </a:rPr>
              <a:t>without consent</a:t>
            </a:r>
            <a:r>
              <a:rPr lang="en-US" sz="280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Century Gothic" panose="020B0502020202020204" pitchFamily="34" charset="0"/>
              </a:rPr>
              <a:t>Usually intended to embarrass, humiliate, or harm.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Century Gothic" panose="020B0502020202020204" pitchFamily="34" charset="0"/>
              </a:rPr>
              <a:t>Illegal</a:t>
            </a:r>
            <a:r>
              <a:rPr lang="en-US" sz="2800">
                <a:latin typeface="Century Gothic" panose="020B0502020202020204" pitchFamily="34" charset="0"/>
              </a:rPr>
              <a:t> – perpetrators face criminal charges and civil action.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Century Gothic" panose="020B0502020202020204" pitchFamily="34" charset="0"/>
              </a:rPr>
              <a:t>Severe emotional/psychological impact on victims.</a:t>
            </a:r>
          </a:p>
          <a:p>
            <a:endParaRPr lang="en-US" sz="2800">
              <a:latin typeface="Century Gothic" panose="020B0502020202020204" pitchFamily="34" charset="0"/>
            </a:endParaRPr>
          </a:p>
          <a:p>
            <a:r>
              <a:rPr lang="en-US" sz="2800" b="1">
                <a:latin typeface="Century Gothic" panose="020B0502020202020204" pitchFamily="34" charset="0"/>
              </a:rPr>
              <a:t>✅ What to Do</a:t>
            </a:r>
            <a:endParaRPr lang="en-US" sz="280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Century Gothic" panose="020B0502020202020204" pitchFamily="34" charset="0"/>
              </a:rPr>
              <a:t>If you </a:t>
            </a:r>
            <a:r>
              <a:rPr lang="en-US" sz="2800" b="1">
                <a:latin typeface="Century Gothic" panose="020B0502020202020204" pitchFamily="34" charset="0"/>
              </a:rPr>
              <a:t>witness</a:t>
            </a:r>
            <a:r>
              <a:rPr lang="en-US" sz="2800">
                <a:latin typeface="Century Gothic" panose="020B0502020202020204" pitchFamily="34" charset="0"/>
              </a:rPr>
              <a:t> these </a:t>
            </a:r>
            <a:r>
              <a:rPr lang="en-US" sz="2800" err="1">
                <a:latin typeface="Century Gothic" panose="020B0502020202020204" pitchFamily="34" charset="0"/>
              </a:rPr>
              <a:t>behaviours</a:t>
            </a:r>
            <a:r>
              <a:rPr lang="en-US" sz="2800">
                <a:latin typeface="Century Gothic" panose="020B0502020202020204" pitchFamily="34" charset="0"/>
              </a:rPr>
              <a:t> → </a:t>
            </a:r>
            <a:r>
              <a:rPr lang="en-US" sz="2800" b="1">
                <a:latin typeface="Century Gothic" panose="020B0502020202020204" pitchFamily="34" charset="0"/>
              </a:rPr>
              <a:t>report immediately</a:t>
            </a:r>
            <a:r>
              <a:rPr lang="en-US" sz="280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Century Gothic" panose="020B0502020202020204" pitchFamily="34" charset="0"/>
              </a:rPr>
              <a:t>If you </a:t>
            </a:r>
            <a:r>
              <a:rPr lang="en-US" sz="2800" b="1">
                <a:latin typeface="Century Gothic" panose="020B0502020202020204" pitchFamily="34" charset="0"/>
              </a:rPr>
              <a:t>experience</a:t>
            </a:r>
            <a:r>
              <a:rPr lang="en-US" sz="2800">
                <a:latin typeface="Century Gothic" panose="020B0502020202020204" pitchFamily="34" charset="0"/>
              </a:rPr>
              <a:t> them → </a:t>
            </a:r>
            <a:r>
              <a:rPr lang="en-US" sz="2800" b="1">
                <a:latin typeface="Century Gothic" panose="020B0502020202020204" pitchFamily="34" charset="0"/>
              </a:rPr>
              <a:t>support services are available</a:t>
            </a:r>
            <a:r>
              <a:rPr lang="en-US" sz="2800">
                <a:latin typeface="Century Gothic" panose="020B0502020202020204" pitchFamily="34" charset="0"/>
              </a:rPr>
              <a:t> </a:t>
            </a:r>
            <a:endParaRPr lang="en-US">
              <a:latin typeface="Century Gothic"/>
              <a:ea typeface="Calibri"/>
              <a:cs typeface="Calibri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63847" y="8066676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25/26</a:t>
            </a: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9504" y="8275633"/>
            <a:ext cx="1858694" cy="195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93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674657" y="431931"/>
            <a:ext cx="1213733" cy="164839"/>
            <a:chOff x="0" y="0"/>
            <a:chExt cx="1618311" cy="219785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AutoShape 5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74959" y="69706"/>
              <a:ext cx="86430" cy="80373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0"/>
            <a:ext cx="14665514" cy="1028700"/>
          </a:xfrm>
          <a:custGeom>
            <a:avLst/>
            <a:gdLst/>
            <a:ahLst/>
            <a:cxnLst/>
            <a:rect l="l" t="t" r="r" b="b"/>
            <a:pathLst>
              <a:path w="14665514" h="6798997">
                <a:moveTo>
                  <a:pt x="0" y="0"/>
                </a:moveTo>
                <a:lnTo>
                  <a:pt x="14665514" y="0"/>
                </a:lnTo>
                <a:lnTo>
                  <a:pt x="14665514" y="6798997"/>
                </a:lnTo>
                <a:lnTo>
                  <a:pt x="0" y="6798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4274" b="-27080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320726" y="2019300"/>
            <a:ext cx="15646548" cy="8612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spc="-129">
                <a:solidFill>
                  <a:schemeClr val="bg1"/>
                </a:solidFill>
                <a:latin typeface="esu v2"/>
              </a:rPr>
              <a:t>Hannah mortier </a:t>
            </a:r>
            <a:endParaRPr lang="en-US" sz="6000" spc="-129">
              <a:solidFill>
                <a:srgbClr val="000000"/>
              </a:solidFill>
              <a:latin typeface="esu v2"/>
            </a:endParaRPr>
          </a:p>
          <a:p>
            <a:pPr algn="ctr"/>
            <a:r>
              <a:rPr lang="en-US" sz="6000" spc="-129">
                <a:solidFill>
                  <a:srgbClr val="FF0000"/>
                </a:solidFill>
                <a:latin typeface="esu v2"/>
              </a:rPr>
              <a:t>(sports manager) </a:t>
            </a:r>
            <a:endParaRPr lang="en-US" sz="6000" spc="-129">
              <a:solidFill>
                <a:srgbClr val="000000"/>
              </a:solidFill>
              <a:latin typeface="esu v2"/>
            </a:endParaRPr>
          </a:p>
          <a:p>
            <a:pPr algn="ctr"/>
            <a:r>
              <a:rPr lang="en-US" sz="3600" spc="-129">
                <a:solidFill>
                  <a:schemeClr val="bg1"/>
                </a:solidFill>
                <a:latin typeface="esu v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HANNAH.MORTIER@ESSEX.AC.UK</a:t>
            </a:r>
            <a:endParaRPr lang="en-US"/>
          </a:p>
          <a:p>
            <a:pPr algn="ctr"/>
            <a:r>
              <a:rPr lang="en-US" sz="6000" spc="-129">
                <a:solidFill>
                  <a:schemeClr val="bg1"/>
                </a:solidFill>
                <a:latin typeface="esu v2"/>
              </a:rPr>
              <a:t>Rob Neale 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6000" spc="-129">
                <a:solidFill>
                  <a:srgbClr val="FF0000"/>
                </a:solidFill>
                <a:latin typeface="esu v2"/>
              </a:rPr>
              <a:t>(Sports Coordinator)</a:t>
            </a:r>
            <a:endParaRPr lang="en-US"/>
          </a:p>
          <a:p>
            <a:pPr algn="ctr"/>
            <a:r>
              <a:rPr lang="en-US" sz="3600" spc="-129">
                <a:solidFill>
                  <a:schemeClr val="bg1"/>
                </a:solidFill>
                <a:latin typeface="esu v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blades@essex.ac.uk</a:t>
            </a:r>
            <a:r>
              <a:rPr lang="en-US" sz="3600" spc="-129">
                <a:solidFill>
                  <a:schemeClr val="bg1"/>
                </a:solidFill>
                <a:latin typeface="esu v2"/>
              </a:rPr>
              <a:t> </a:t>
            </a:r>
          </a:p>
          <a:p>
            <a:pPr algn="ctr"/>
            <a:r>
              <a:rPr lang="en-US" sz="6000" spc="-129">
                <a:solidFill>
                  <a:schemeClr val="bg1"/>
                </a:solidFill>
                <a:latin typeface="esu v2"/>
              </a:rPr>
              <a:t>Hareem </a:t>
            </a:r>
            <a:r>
              <a:rPr lang="en-US" sz="6000" spc="-129" err="1">
                <a:solidFill>
                  <a:schemeClr val="bg1"/>
                </a:solidFill>
                <a:latin typeface="esu v2"/>
              </a:rPr>
              <a:t>rehan</a:t>
            </a:r>
            <a:endParaRPr lang="en-US" sz="6000" spc="-129">
              <a:solidFill>
                <a:schemeClr val="bg1"/>
              </a:solidFill>
              <a:latin typeface="esu v2"/>
            </a:endParaRPr>
          </a:p>
          <a:p>
            <a:pPr algn="ctr"/>
            <a:r>
              <a:rPr lang="en-US" sz="6000" spc="-129">
                <a:solidFill>
                  <a:srgbClr val="FF0000"/>
                </a:solidFill>
                <a:latin typeface="esu v2"/>
              </a:rPr>
              <a:t>(VP welfare 25/26)</a:t>
            </a:r>
          </a:p>
          <a:p>
            <a:pPr algn="ctr"/>
            <a:r>
              <a:rPr lang="en-US" sz="3600" spc="-129">
                <a:solidFill>
                  <a:schemeClr val="bg1"/>
                </a:solidFill>
                <a:latin typeface="esu v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vpwelfare@essex.ac.uk</a:t>
            </a:r>
            <a:endParaRPr lang="en-US" sz="3600" spc="-129">
              <a:solidFill>
                <a:schemeClr val="bg1"/>
              </a:solidFill>
              <a:latin typeface="esu v2"/>
            </a:endParaRPr>
          </a:p>
          <a:p>
            <a:pPr algn="ctr">
              <a:lnSpc>
                <a:spcPts val="12999"/>
              </a:lnSpc>
            </a:pPr>
            <a:endParaRPr lang="en-US" sz="6000" spc="-129">
              <a:solidFill>
                <a:srgbClr val="FFDD00"/>
              </a:solidFill>
              <a:latin typeface="esu v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556566" y="371055"/>
            <a:ext cx="8420615" cy="54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b="1" spc="179">
                <a:solidFill>
                  <a:srgbClr val="000000"/>
                </a:solidFill>
                <a:latin typeface="Century Gothic" panose="020B0502020202020204" pitchFamily="34" charset="0"/>
              </a:rPr>
              <a:t>SPORTS CLUB WELFARE</a:t>
            </a:r>
          </a:p>
          <a:p>
            <a:pPr algn="r">
              <a:lnSpc>
                <a:spcPts val="2160"/>
              </a:lnSpc>
            </a:pPr>
            <a:r>
              <a:rPr lang="en-US" b="1" spc="179">
                <a:solidFill>
                  <a:srgbClr val="000000"/>
                </a:solidFill>
                <a:latin typeface="Century Gothic" panose="020B0502020202020204" pitchFamily="34" charset="0"/>
              </a:rPr>
              <a:t> TRAINING 25/26</a:t>
            </a:r>
            <a:endParaRPr lang="en-US" sz="1800" b="1" spc="179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A white and black logo&#10;&#10;Description automatically generated">
            <a:extLst>
              <a:ext uri="{FF2B5EF4-FFF2-40B4-BE49-F238E27FC236}">
                <a16:creationId xmlns:a16="http://schemas.microsoft.com/office/drawing/2014/main" id="{9309C636-045D-FD7F-B3EF-CCC6074803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787" y="7354175"/>
            <a:ext cx="1831396" cy="2167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BA0B01-DD25-5E82-C0C0-5160D65DE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66873" y="7658100"/>
            <a:ext cx="2030144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45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09600" y="1545431"/>
            <a:ext cx="10324711" cy="11015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5400">
                <a:solidFill>
                  <a:srgbClr val="000000"/>
                </a:solidFill>
                <a:latin typeface="esu v2"/>
                <a:cs typeface="Calibri"/>
              </a:rPr>
              <a:t>MENTAL HEALTH FIRST AID</a:t>
            </a:r>
            <a:r>
              <a:rPr lang="en-US" sz="540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marL="171450"/>
            <a:r>
              <a:rPr lang="en-US" sz="2300">
                <a:latin typeface="Century Gothic"/>
              </a:rPr>
              <a:t>In a mental health emergency, follow </a:t>
            </a:r>
            <a:r>
              <a:rPr lang="en-US" sz="2300" b="1">
                <a:latin typeface="Century Gothic"/>
              </a:rPr>
              <a:t>ALGEE</a:t>
            </a:r>
            <a:r>
              <a:rPr lang="en-US" sz="2300">
                <a:latin typeface="Century Gothic"/>
              </a:rPr>
              <a:t> – the 5-step action plan:</a:t>
            </a:r>
            <a:endParaRPr lang="en-US" sz="2300">
              <a:latin typeface="Century Gothic"/>
              <a:ea typeface="+mn-lt"/>
              <a:cs typeface="+mn-lt"/>
            </a:endParaRPr>
          </a:p>
          <a:p>
            <a:pPr marL="171450"/>
            <a:endParaRPr lang="en-US" sz="2300">
              <a:latin typeface="Century Gothic" panose="020B0502020202020204" pitchFamily="34" charset="0"/>
              <a:ea typeface="+mn-lt"/>
              <a:cs typeface="+mn-lt"/>
            </a:endParaRPr>
          </a:p>
          <a:p>
            <a:pPr marL="171450"/>
            <a:endParaRPr lang="en-US" sz="2300">
              <a:latin typeface="Century Gothic" panose="020B0502020202020204" pitchFamily="34" charset="0"/>
              <a:ea typeface="Calibri"/>
              <a:cs typeface="Calibri"/>
            </a:endParaRPr>
          </a:p>
          <a:p>
            <a:pPr>
              <a:buNone/>
            </a:pPr>
            <a:r>
              <a:rPr lang="en-GB" sz="2300" b="1">
                <a:latin typeface="Century Gothic"/>
              </a:rPr>
              <a:t>Emergency Contacts</a:t>
            </a:r>
          </a:p>
          <a:p>
            <a:pPr>
              <a:buNone/>
            </a:pPr>
            <a:endParaRPr lang="en-GB" sz="2300" b="1"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GB" sz="2300">
                <a:latin typeface="Century Gothic"/>
              </a:rPr>
              <a:t>📞 </a:t>
            </a:r>
            <a:r>
              <a:rPr lang="en-GB" sz="2300" b="1">
                <a:latin typeface="Century Gothic"/>
              </a:rPr>
              <a:t>Campus Security</a:t>
            </a:r>
            <a:r>
              <a:rPr lang="en-GB" sz="2300">
                <a:latin typeface="Century Gothic"/>
              </a:rPr>
              <a:t> (on campus):</a:t>
            </a:r>
            <a:br>
              <a:rPr lang="en-GB" sz="2300">
                <a:latin typeface="Century Gothic" panose="020B0502020202020204" pitchFamily="34" charset="0"/>
              </a:rPr>
            </a:br>
            <a:r>
              <a:rPr lang="en-GB" sz="2300" b="1">
                <a:latin typeface="Century Gothic"/>
              </a:rPr>
              <a:t>2222</a:t>
            </a:r>
            <a:r>
              <a:rPr lang="en-GB" sz="2300">
                <a:latin typeface="Century Gothic"/>
              </a:rPr>
              <a:t> (from University phones) / </a:t>
            </a:r>
            <a:r>
              <a:rPr lang="en-GB" sz="2300" b="1">
                <a:latin typeface="Century Gothic"/>
              </a:rPr>
              <a:t>01206 872222</a:t>
            </a:r>
            <a:endParaRPr lang="en-GB" sz="2300">
              <a:latin typeface="Century Gothic"/>
            </a:endParaRPr>
          </a:p>
          <a:p>
            <a:endParaRPr lang="en-GB" sz="2300" b="1">
              <a:latin typeface="Century Gothic"/>
            </a:endParaRPr>
          </a:p>
          <a:p>
            <a:pPr>
              <a:buNone/>
            </a:pPr>
            <a:r>
              <a:rPr lang="en-GB" sz="2300">
                <a:latin typeface="Century Gothic"/>
              </a:rPr>
              <a:t>🚑 </a:t>
            </a:r>
            <a:r>
              <a:rPr lang="en-GB" sz="2300" b="1">
                <a:latin typeface="Century Gothic"/>
              </a:rPr>
              <a:t>NHS Emergency Services</a:t>
            </a:r>
            <a:r>
              <a:rPr lang="en-GB" sz="2300">
                <a:latin typeface="Century Gothic"/>
              </a:rPr>
              <a:t>:</a:t>
            </a:r>
            <a:br>
              <a:rPr lang="en-GB" sz="2300">
                <a:latin typeface="Century Gothic" panose="020B0502020202020204" pitchFamily="34" charset="0"/>
              </a:rPr>
            </a:br>
            <a:r>
              <a:rPr lang="en-GB" sz="2300" b="1">
                <a:latin typeface="Century Gothic"/>
              </a:rPr>
              <a:t>999</a:t>
            </a:r>
            <a:r>
              <a:rPr lang="en-GB" sz="2300">
                <a:latin typeface="Century Gothic"/>
              </a:rPr>
              <a:t> (life-threatening emergencies)</a:t>
            </a:r>
            <a:br>
              <a:rPr lang="en-GB" sz="2300">
                <a:latin typeface="Century Gothic" panose="020B0502020202020204" pitchFamily="34" charset="0"/>
              </a:rPr>
            </a:br>
            <a:r>
              <a:rPr lang="en-GB" sz="2300" b="1">
                <a:latin typeface="Century Gothic"/>
              </a:rPr>
              <a:t>111</a:t>
            </a:r>
            <a:r>
              <a:rPr lang="en-GB" sz="2300">
                <a:latin typeface="Century Gothic"/>
              </a:rPr>
              <a:t> (24/7 non-emergency medical advice)</a:t>
            </a:r>
          </a:p>
          <a:p>
            <a:endParaRPr lang="en-GB" sz="2300">
              <a:latin typeface="Century Gothic"/>
            </a:endParaRPr>
          </a:p>
          <a:p>
            <a:pPr>
              <a:buNone/>
            </a:pPr>
            <a:r>
              <a:rPr lang="en-GB" sz="2300">
                <a:latin typeface="Century Gothic"/>
              </a:rPr>
              <a:t>🧠 </a:t>
            </a:r>
            <a:r>
              <a:rPr lang="en-GB" sz="2300" b="1" err="1">
                <a:latin typeface="Century Gothic"/>
              </a:rPr>
              <a:t>HealthHero</a:t>
            </a:r>
            <a:r>
              <a:rPr lang="en-GB" sz="2300" b="1">
                <a:latin typeface="Century Gothic"/>
              </a:rPr>
              <a:t> – Student Wellbeing Support Line</a:t>
            </a:r>
            <a:br>
              <a:rPr lang="en-GB" sz="2300">
                <a:latin typeface="Century Gothic" panose="020B0502020202020204" pitchFamily="34" charset="0"/>
              </a:rPr>
            </a:br>
            <a:r>
              <a:rPr lang="en-GB" sz="2300">
                <a:latin typeface="Century Gothic"/>
              </a:rPr>
              <a:t>Available 24/7 for University of Essex students:</a:t>
            </a:r>
          </a:p>
          <a:p>
            <a:r>
              <a:rPr lang="en-GB" sz="2300" b="1">
                <a:latin typeface="Century Gothic" panose="020B0502020202020204" pitchFamily="34" charset="0"/>
              </a:rPr>
              <a:t>0800 970 5020</a:t>
            </a:r>
            <a:r>
              <a:rPr lang="en-GB" sz="2300">
                <a:latin typeface="Century Gothic" panose="020B0502020202020204" pitchFamily="34" charset="0"/>
              </a:rPr>
              <a:t> (UK)</a:t>
            </a:r>
          </a:p>
          <a:p>
            <a:r>
              <a:rPr lang="en-GB" sz="2300" b="1">
                <a:latin typeface="Century Gothic"/>
              </a:rPr>
              <a:t>+44 141 271 7168</a:t>
            </a:r>
            <a:r>
              <a:rPr lang="en-GB" sz="2300">
                <a:latin typeface="Century Gothic"/>
              </a:rPr>
              <a:t> (Outside UK)</a:t>
            </a:r>
          </a:p>
          <a:p>
            <a:endParaRPr lang="en-GB" sz="2300">
              <a:latin typeface="Century Gothic"/>
            </a:endParaRPr>
          </a:p>
          <a:p>
            <a:r>
              <a:rPr lang="en-GB" sz="2300">
                <a:latin typeface="Century Gothic"/>
              </a:rPr>
              <a:t>🧩 </a:t>
            </a:r>
            <a:r>
              <a:rPr lang="en-GB" sz="2300" b="1">
                <a:latin typeface="Century Gothic"/>
              </a:rPr>
              <a:t>Specialist Mental Health Teams (NHS)</a:t>
            </a:r>
            <a:endParaRPr lang="en-GB" sz="2300">
              <a:latin typeface="Century Gothic" panose="020B0502020202020204" pitchFamily="34" charset="0"/>
            </a:endParaRPr>
          </a:p>
          <a:p>
            <a:r>
              <a:rPr lang="en-GB" sz="2300">
                <a:latin typeface="Century Gothic"/>
              </a:rPr>
              <a:t>Early Intervention in Psychosis Teams</a:t>
            </a:r>
          </a:p>
          <a:p>
            <a:r>
              <a:rPr lang="en-GB" sz="2300">
                <a:latin typeface="Century Gothic"/>
              </a:rPr>
              <a:t>Crisis Resolution &amp; Home Treatment Teams</a:t>
            </a:r>
          </a:p>
          <a:p>
            <a:pPr marL="514350" indent="-342900">
              <a:buFont typeface="Arial"/>
              <a:buChar char="•"/>
            </a:pPr>
            <a:endParaRPr lang="en-US" sz="3600">
              <a:latin typeface="Century Gothic"/>
              <a:ea typeface="+mn-lt"/>
              <a:cs typeface="+mn-lt"/>
            </a:endParaRPr>
          </a:p>
          <a:p>
            <a:pPr marL="514350" indent="-342900">
              <a:buFont typeface="Arial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171450"/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63847" y="8066676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25/26</a:t>
            </a: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9504" y="8275633"/>
            <a:ext cx="1858694" cy="1958707"/>
          </a:xfrm>
          <a:prstGeom prst="rect">
            <a:avLst/>
          </a:prstGeom>
        </p:spPr>
      </p:pic>
      <p:pic>
        <p:nvPicPr>
          <p:cNvPr id="10" name="Picture 9" descr="A Simple Tool for Giving Mental Health First Aid - A Healthier Michigan">
            <a:extLst>
              <a:ext uri="{FF2B5EF4-FFF2-40B4-BE49-F238E27FC236}">
                <a16:creationId xmlns:a16="http://schemas.microsoft.com/office/drawing/2014/main" id="{3647A9B9-844C-1264-4810-0328B57B0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8600" y="1414463"/>
            <a:ext cx="6386512" cy="635793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02D528-BE5F-7592-760C-66AF2968003A}"/>
              </a:ext>
            </a:extLst>
          </p:cNvPr>
          <p:cNvCxnSpPr>
            <a:cxnSpLocks/>
          </p:cNvCxnSpPr>
          <p:nvPr/>
        </p:nvCxnSpPr>
        <p:spPr>
          <a:xfrm>
            <a:off x="10179424" y="3173506"/>
            <a:ext cx="1479176" cy="2823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780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66775" y="1545431"/>
            <a:ext cx="16339748" cy="13395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5400">
                <a:solidFill>
                  <a:srgbClr val="000000"/>
                </a:solidFill>
                <a:latin typeface="esu v2"/>
                <a:cs typeface="Calibri"/>
              </a:rPr>
              <a:t>SUPPORT SERVICES </a:t>
            </a:r>
          </a:p>
          <a:p>
            <a:pPr>
              <a:lnSpc>
                <a:spcPts val="9119"/>
              </a:lnSpc>
            </a:pPr>
            <a:r>
              <a:rPr lang="en-US" sz="5400">
                <a:solidFill>
                  <a:schemeClr val="accent5">
                    <a:lumMod val="76000"/>
                  </a:schemeClr>
                </a:solidFill>
                <a:latin typeface="Century Gothic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 ADVICE</a:t>
            </a:r>
            <a:r>
              <a:rPr lang="en-US" sz="5400">
                <a:solidFill>
                  <a:schemeClr val="accent5">
                    <a:lumMod val="76000"/>
                  </a:schemeClr>
                </a:solidFill>
                <a:latin typeface="Century Gothic"/>
                <a:cs typeface="Calibri"/>
              </a:rPr>
              <a:t> </a:t>
            </a:r>
          </a:p>
          <a:p>
            <a:pPr>
              <a:lnSpc>
                <a:spcPts val="9119"/>
              </a:lnSpc>
            </a:pPr>
            <a:r>
              <a:rPr lang="en-US" sz="5400">
                <a:solidFill>
                  <a:schemeClr val="accent5">
                    <a:lumMod val="76000"/>
                  </a:schemeClr>
                </a:solidFill>
                <a:latin typeface="Century Gothic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SWIS</a:t>
            </a:r>
            <a:r>
              <a:rPr lang="en-US" sz="5400">
                <a:solidFill>
                  <a:schemeClr val="accent5">
                    <a:lumMod val="76000"/>
                  </a:schemeClr>
                </a:solidFill>
                <a:latin typeface="Century Gothic"/>
                <a:cs typeface="Calibri"/>
              </a:rPr>
              <a:t> </a:t>
            </a:r>
          </a:p>
          <a:p>
            <a:pPr>
              <a:lnSpc>
                <a:spcPts val="9119"/>
              </a:lnSpc>
            </a:pPr>
            <a:r>
              <a:rPr lang="en-US" sz="5400" u="sng">
                <a:solidFill>
                  <a:schemeClr val="accent5">
                    <a:lumMod val="76000"/>
                  </a:schemeClr>
                </a:solidFill>
                <a:latin typeface="Century Gothic"/>
                <a:ea typeface="Calibri"/>
                <a:cs typeface="Calibri"/>
              </a:rPr>
              <a:t>SHOUT </a:t>
            </a:r>
          </a:p>
          <a:p>
            <a:pPr>
              <a:lnSpc>
                <a:spcPts val="9119"/>
              </a:lnSpc>
            </a:pPr>
            <a:r>
              <a:rPr lang="en-US" sz="5400">
                <a:solidFill>
                  <a:schemeClr val="accent5">
                    <a:lumMod val="76000"/>
                  </a:schemeClr>
                </a:solidFill>
                <a:latin typeface="Century Gothic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SAMARTIANS</a:t>
            </a:r>
            <a:r>
              <a:rPr lang="en-US" sz="5400">
                <a:solidFill>
                  <a:schemeClr val="accent5">
                    <a:lumMod val="76000"/>
                  </a:schemeClr>
                </a:solidFill>
                <a:latin typeface="Century Gothic"/>
                <a:ea typeface="+mn-lt"/>
                <a:cs typeface="+mn-lt"/>
              </a:rPr>
              <a:t> </a:t>
            </a:r>
          </a:p>
          <a:p>
            <a:pPr>
              <a:lnSpc>
                <a:spcPts val="9119"/>
              </a:lnSpc>
            </a:pPr>
            <a:r>
              <a:rPr lang="en-US" sz="5400">
                <a:solidFill>
                  <a:schemeClr val="accent5">
                    <a:lumMod val="76000"/>
                  </a:schemeClr>
                </a:solidFill>
                <a:latin typeface="Century Gothic"/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CARA</a:t>
            </a:r>
            <a:r>
              <a:rPr lang="en-US" sz="5400">
                <a:solidFill>
                  <a:schemeClr val="accent5">
                    <a:lumMod val="76000"/>
                  </a:schemeClr>
                </a:solidFill>
                <a:latin typeface="Century Gothic"/>
                <a:ea typeface="+mn-lt"/>
                <a:cs typeface="+mn-lt"/>
              </a:rPr>
              <a:t> </a:t>
            </a:r>
          </a:p>
          <a:p>
            <a:pPr algn="ctr"/>
            <a:endParaRPr lang="en-US" sz="4400" b="1">
              <a:solidFill>
                <a:srgbClr val="FFFFFF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ts val="9119"/>
              </a:lnSpc>
            </a:pPr>
            <a:endParaRPr lang="en-US">
              <a:latin typeface="Calibri"/>
              <a:ea typeface="+mn-lt"/>
              <a:cs typeface="+mn-lt"/>
            </a:endParaRPr>
          </a:p>
          <a:p>
            <a:pPr>
              <a:lnSpc>
                <a:spcPts val="9119"/>
              </a:lnSpc>
            </a:pPr>
            <a:endParaRPr lang="en-US" sz="5400">
              <a:latin typeface="esu v2"/>
              <a:ea typeface="+mn-lt"/>
              <a:cs typeface="+mn-lt"/>
            </a:endParaRPr>
          </a:p>
          <a:p>
            <a:pPr>
              <a:lnSpc>
                <a:spcPts val="9119"/>
              </a:lnSpc>
            </a:pPr>
            <a:endParaRPr lang="en-US" sz="5400">
              <a:latin typeface="Calibri"/>
              <a:ea typeface="+mn-lt"/>
              <a:cs typeface="+mn-lt"/>
            </a:endParaRPr>
          </a:p>
          <a:p>
            <a:pPr marL="514350" indent="-342900">
              <a:buFont typeface="Arial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171450"/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63847" y="8066676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2604F6A-0575-0BC6-E20A-B457C5CF5FA2}"/>
              </a:ext>
            </a:extLst>
          </p:cNvPr>
          <p:cNvSpPr txBox="1"/>
          <p:nvPr/>
        </p:nvSpPr>
        <p:spPr>
          <a:xfrm rot="162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24/24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50" b="1" spc="179">
                <a:solidFill>
                  <a:schemeClr val="bg1"/>
                </a:solidFill>
                <a:latin typeface="Century Gothic"/>
              </a:rPr>
              <a:t>SPORTS CLUB WELFARE TRAINING 25/26</a:t>
            </a:r>
            <a:endParaRPr lang="en-US" sz="1799" b="1" spc="179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99504" y="8275633"/>
            <a:ext cx="1858694" cy="195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86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66775" y="1545431"/>
            <a:ext cx="10238985" cy="8576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5400">
                <a:latin typeface="esu v2"/>
                <a:cs typeface="Calibri"/>
              </a:rPr>
              <a:t>SU advice </a:t>
            </a:r>
          </a:p>
          <a:p>
            <a:endParaRPr lang="en-US" sz="2200">
              <a:solidFill>
                <a:srgbClr val="000000"/>
              </a:solidFill>
              <a:latin typeface="Century Gothic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200">
              <a:solidFill>
                <a:srgbClr val="000000"/>
              </a:solidFill>
              <a:latin typeface="Century Gothic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200">
              <a:solidFill>
                <a:srgbClr val="000000"/>
              </a:solidFill>
              <a:latin typeface="Century Gothic"/>
              <a:ea typeface="+mn-lt"/>
              <a:cs typeface="+mn-lt"/>
            </a:endParaRPr>
          </a:p>
          <a:p>
            <a:pPr algn="ctr"/>
            <a:r>
              <a:rPr lang="en-US" sz="4400" b="1">
                <a:solidFill>
                  <a:srgbClr val="FFFFFF"/>
                </a:solidFill>
                <a:latin typeface="Century Gothic"/>
                <a:ea typeface="+mn-lt"/>
                <a:cs typeface="+mn-lt"/>
              </a:rPr>
              <a:t>SAM</a:t>
            </a:r>
          </a:p>
          <a:p>
            <a:pPr>
              <a:lnSpc>
                <a:spcPts val="9119"/>
              </a:lnSpc>
            </a:pPr>
            <a:endParaRPr lang="en-US">
              <a:latin typeface="Calibri"/>
              <a:ea typeface="+mn-lt"/>
              <a:cs typeface="+mn-lt"/>
            </a:endParaRPr>
          </a:p>
          <a:p>
            <a:pPr>
              <a:lnSpc>
                <a:spcPts val="9119"/>
              </a:lnSpc>
            </a:pPr>
            <a:endParaRPr lang="en-US" sz="5400">
              <a:latin typeface="esu v2"/>
              <a:ea typeface="+mn-lt"/>
              <a:cs typeface="+mn-lt"/>
            </a:endParaRPr>
          </a:p>
          <a:p>
            <a:pPr>
              <a:lnSpc>
                <a:spcPts val="9119"/>
              </a:lnSpc>
            </a:pPr>
            <a:endParaRPr lang="en-US" sz="5400">
              <a:latin typeface="Calibri"/>
              <a:ea typeface="+mn-lt"/>
              <a:cs typeface="+mn-lt"/>
            </a:endParaRPr>
          </a:p>
          <a:p>
            <a:pPr marL="514350" indent="-342900">
              <a:buFont typeface="Arial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171450"/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878197" y="8652464"/>
            <a:ext cx="1161514" cy="14117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50" b="1" spc="179">
                <a:solidFill>
                  <a:schemeClr val="bg1"/>
                </a:solidFill>
                <a:latin typeface="Century Gothic"/>
              </a:rPr>
              <a:t>SPORTS CLUB WELFARE TRAINING 25/26</a:t>
            </a:r>
            <a:endParaRPr lang="en-US" sz="1799" b="1" spc="179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8229" y="8761407"/>
            <a:ext cx="1230044" cy="128719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70BE95-C03F-9CDE-3E24-C11BA3025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296839"/>
              </p:ext>
            </p:extLst>
          </p:nvPr>
        </p:nvGraphicFramePr>
        <p:xfrm>
          <a:off x="2607468" y="3429000"/>
          <a:ext cx="12981772" cy="480417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78968">
                  <a:extLst>
                    <a:ext uri="{9D8B030D-6E8A-4147-A177-3AD203B41FA5}">
                      <a16:colId xmlns:a16="http://schemas.microsoft.com/office/drawing/2014/main" val="1613264355"/>
                    </a:ext>
                  </a:extLst>
                </a:gridCol>
                <a:gridCol w="3802056">
                  <a:extLst>
                    <a:ext uri="{9D8B030D-6E8A-4147-A177-3AD203B41FA5}">
                      <a16:colId xmlns:a16="http://schemas.microsoft.com/office/drawing/2014/main" val="650731608"/>
                    </a:ext>
                  </a:extLst>
                </a:gridCol>
                <a:gridCol w="3625452">
                  <a:extLst>
                    <a:ext uri="{9D8B030D-6E8A-4147-A177-3AD203B41FA5}">
                      <a16:colId xmlns:a16="http://schemas.microsoft.com/office/drawing/2014/main" val="4151785936"/>
                    </a:ext>
                  </a:extLst>
                </a:gridCol>
                <a:gridCol w="2375296">
                  <a:extLst>
                    <a:ext uri="{9D8B030D-6E8A-4147-A177-3AD203B41FA5}">
                      <a16:colId xmlns:a16="http://schemas.microsoft.com/office/drawing/2014/main" val="2324565681"/>
                    </a:ext>
                  </a:extLst>
                </a:gridCol>
              </a:tblGrid>
              <a:tr h="1375171">
                <a:tc>
                  <a:txBody>
                    <a:bodyPr/>
                    <a:lstStyle/>
                    <a:p>
                      <a:r>
                        <a:rPr lang="en-GB" sz="2400"/>
                        <a:t>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What to expect/ What they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134145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 b="0" i="0" u="none" strike="noStrike" noProof="0">
                          <a:latin typeface="Calibri"/>
                        </a:rPr>
                        <a:t>Free, confidential, impartial service for all students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Phone: 01206 863211</a:t>
                      </a:r>
                      <a:br>
                        <a:rPr lang="en-GB" sz="2400"/>
                      </a:br>
                      <a:br>
                        <a:rPr lang="en-US" sz="2400"/>
                      </a:br>
                      <a:r>
                        <a:rPr lang="en-GB" sz="2400"/>
                        <a:t>Email: </a:t>
                      </a:r>
                      <a:r>
                        <a:rPr lang="en-GB" sz="2400">
                          <a:hlinkClick r:id="rId6"/>
                        </a:rPr>
                        <a:t>suadvice@essex.ac.uk</a:t>
                      </a:r>
                      <a:br>
                        <a:rPr lang="en-GB" sz="2400"/>
                      </a:br>
                      <a:br>
                        <a:rPr lang="en-GB" sz="2400"/>
                      </a:br>
                      <a:r>
                        <a:rPr lang="en-GB" sz="2400"/>
                        <a:t>Website: </a:t>
                      </a:r>
                      <a:r>
                        <a:rPr lang="en-GB" sz="2400" b="0" i="0" u="none" strike="noStrike" noProof="0">
                          <a:latin typeface="Calibri"/>
                          <a:hlinkClick r:id="rId7"/>
                        </a:rPr>
                        <a:t>SU Advice</a:t>
                      </a:r>
                      <a:endParaRPr lang="en-US" sz="2400"/>
                    </a:p>
                    <a:p>
                      <a:pPr lvl="0">
                        <a:buNone/>
                      </a:pP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alibri"/>
                        </a:rPr>
                        <a:t>Guidance on welfare issues including academic stress, housing, well-being, bullying and harassment</a:t>
                      </a:r>
                      <a:endParaRPr lang="en-US" sz="2400"/>
                    </a:p>
                    <a:p>
                      <a:pPr lvl="0">
                        <a:buNone/>
                      </a:pPr>
                      <a:r>
                        <a:rPr lang="en-GB" sz="2400" b="0" i="0" u="none" strike="noStrike" noProof="0">
                          <a:latin typeface="Calibri"/>
                        </a:rPr>
                        <a:t>Listening ear and referrals to specialist services</a:t>
                      </a:r>
                      <a:endParaRPr lang="en-GB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 b="0" i="0" u="none" strike="noStrike" noProof="0">
                          <a:latin typeface="Calibri"/>
                        </a:rPr>
                        <a:t>Square 3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931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2399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66775" y="1545431"/>
            <a:ext cx="16354035" cy="9223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4800">
                <a:latin typeface="esu v2"/>
                <a:cs typeface="Calibri"/>
              </a:rPr>
              <a:t>SWIS (STUDENT WELLBEING AND INCLUSIVITY SERVICE)</a:t>
            </a:r>
          </a:p>
          <a:p>
            <a:endParaRPr lang="en-US" sz="2400">
              <a:solidFill>
                <a:srgbClr val="000000"/>
              </a:solidFill>
              <a:latin typeface="Century Gothic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200">
              <a:solidFill>
                <a:srgbClr val="333333"/>
              </a:solidFill>
              <a:latin typeface="Calibri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200">
              <a:solidFill>
                <a:srgbClr val="000000"/>
              </a:solidFill>
              <a:latin typeface="Century Gothic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200">
              <a:solidFill>
                <a:srgbClr val="000000"/>
              </a:solidFill>
              <a:latin typeface="Century Gothic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200">
              <a:solidFill>
                <a:srgbClr val="000000"/>
              </a:solidFill>
              <a:latin typeface="Century Gothic"/>
              <a:ea typeface="+mn-lt"/>
              <a:cs typeface="+mn-lt"/>
            </a:endParaRPr>
          </a:p>
          <a:p>
            <a:pPr algn="ctr"/>
            <a:r>
              <a:rPr lang="en-US" sz="4400" b="1">
                <a:solidFill>
                  <a:srgbClr val="FFFFFF"/>
                </a:solidFill>
                <a:latin typeface="Century Gothic"/>
                <a:ea typeface="+mn-lt"/>
                <a:cs typeface="+mn-lt"/>
              </a:rPr>
              <a:t>SAM</a:t>
            </a:r>
          </a:p>
          <a:p>
            <a:pPr>
              <a:lnSpc>
                <a:spcPts val="9119"/>
              </a:lnSpc>
            </a:pPr>
            <a:endParaRPr lang="en-US">
              <a:latin typeface="Calibri"/>
              <a:ea typeface="+mn-lt"/>
              <a:cs typeface="+mn-lt"/>
            </a:endParaRPr>
          </a:p>
          <a:p>
            <a:pPr>
              <a:lnSpc>
                <a:spcPts val="9119"/>
              </a:lnSpc>
            </a:pPr>
            <a:endParaRPr lang="en-US" sz="5400">
              <a:latin typeface="esu v2"/>
              <a:ea typeface="+mn-lt"/>
              <a:cs typeface="+mn-lt"/>
            </a:endParaRPr>
          </a:p>
          <a:p>
            <a:pPr>
              <a:lnSpc>
                <a:spcPts val="9119"/>
              </a:lnSpc>
            </a:pPr>
            <a:endParaRPr lang="en-US" sz="5400">
              <a:latin typeface="Calibri"/>
              <a:ea typeface="+mn-lt"/>
              <a:cs typeface="+mn-lt"/>
            </a:endParaRPr>
          </a:p>
          <a:p>
            <a:pPr marL="514350" indent="-342900">
              <a:buFont typeface="Arial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171450"/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63847" y="8066676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2604F6A-0575-0BC6-E20A-B457C5CF5FA2}"/>
              </a:ext>
            </a:extLst>
          </p:cNvPr>
          <p:cNvSpPr txBox="1"/>
          <p:nvPr/>
        </p:nvSpPr>
        <p:spPr>
          <a:xfrm rot="162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24/24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50" b="1" spc="179">
                <a:solidFill>
                  <a:schemeClr val="bg1"/>
                </a:solidFill>
                <a:latin typeface="Century Gothic"/>
              </a:rPr>
              <a:t>SPORTS CLUB WELFARE TRAINING 25/26</a:t>
            </a:r>
            <a:endParaRPr lang="en-US" sz="1799" b="1" spc="179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9504" y="8275633"/>
            <a:ext cx="1858694" cy="1958707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4AA46A2-2B35-4758-A799-D5F4FA1BF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317641"/>
              </p:ext>
            </p:extLst>
          </p:nvPr>
        </p:nvGraphicFramePr>
        <p:xfrm>
          <a:off x="2428874" y="3018234"/>
          <a:ext cx="12016531" cy="64935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78097">
                  <a:extLst>
                    <a:ext uri="{9D8B030D-6E8A-4147-A177-3AD203B41FA5}">
                      <a16:colId xmlns:a16="http://schemas.microsoft.com/office/drawing/2014/main" val="1613264355"/>
                    </a:ext>
                  </a:extLst>
                </a:gridCol>
                <a:gridCol w="3783863">
                  <a:extLst>
                    <a:ext uri="{9D8B030D-6E8A-4147-A177-3AD203B41FA5}">
                      <a16:colId xmlns:a16="http://schemas.microsoft.com/office/drawing/2014/main" val="650731608"/>
                    </a:ext>
                  </a:extLst>
                </a:gridCol>
                <a:gridCol w="3355887">
                  <a:extLst>
                    <a:ext uri="{9D8B030D-6E8A-4147-A177-3AD203B41FA5}">
                      <a16:colId xmlns:a16="http://schemas.microsoft.com/office/drawing/2014/main" val="4151785936"/>
                    </a:ext>
                  </a:extLst>
                </a:gridCol>
                <a:gridCol w="2198684">
                  <a:extLst>
                    <a:ext uri="{9D8B030D-6E8A-4147-A177-3AD203B41FA5}">
                      <a16:colId xmlns:a16="http://schemas.microsoft.com/office/drawing/2014/main" val="2324565681"/>
                    </a:ext>
                  </a:extLst>
                </a:gridCol>
              </a:tblGrid>
              <a:tr h="1281465"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/>
                        </a:rPr>
                        <a:t>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/>
                        </a:rPr>
                        <a:t>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/>
                        </a:rPr>
                        <a:t>What to expect/ What they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/>
                        </a:rPr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134145"/>
                  </a:ext>
                </a:extLst>
              </a:tr>
              <a:tr h="44851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Access to wellbeing and disability support</a:t>
                      </a:r>
                      <a:endParaRPr lang="en-US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Phone: 01206 873133</a:t>
                      </a:r>
                      <a:br>
                        <a:rPr lang="en-GB" sz="2400" b="0" i="0" u="none" strike="noStrike" noProof="0">
                          <a:latin typeface="Century Gothic"/>
                        </a:rPr>
                      </a:br>
                      <a:endParaRPr lang="en-US">
                        <a:latin typeface="Century Gothic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Email: </a:t>
                      </a:r>
                      <a:r>
                        <a:rPr lang="en-GB" sz="2400" b="0" i="0" u="none" strike="noStrike" noProof="0">
                          <a:latin typeface="Century Gothic"/>
                          <a:hlinkClick r:id="rId5"/>
                        </a:rPr>
                        <a:t>wellbeing@essex.ac.uk</a:t>
                      </a:r>
                      <a:br>
                        <a:rPr lang="en-GB" sz="2400" b="0" i="0" u="none" strike="noStrike" noProof="0">
                          <a:latin typeface="Century Gothic"/>
                        </a:rPr>
                      </a:br>
                      <a:endParaRPr lang="en-GB" b="0" i="0" u="none" strike="noStrike" noProof="0">
                        <a:latin typeface="Century Gothic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Website: </a:t>
                      </a:r>
                      <a:r>
                        <a:rPr lang="en-GB" sz="2400" b="0" i="0" u="none" strike="noStrike" noProof="0">
                          <a:latin typeface="Century Gothic"/>
                          <a:hlinkClick r:id="rId6"/>
                        </a:rPr>
                        <a:t>Student Wellbeing and Inclusivity Service | University of Essex</a:t>
                      </a:r>
                      <a:br>
                        <a:rPr lang="en-GB" sz="2400" b="0" i="0" u="none" strike="noStrike" noProof="0">
                          <a:latin typeface="Century Gothic"/>
                        </a:rPr>
                      </a:br>
                      <a:endParaRPr lang="en-GB">
                        <a:latin typeface="Century Gothic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Appointments: Wellbeing Appointments (office.com)</a:t>
                      </a:r>
                      <a:endParaRPr lang="en-US">
                        <a:latin typeface="Century Gothic"/>
                      </a:endParaRPr>
                    </a:p>
                    <a:p>
                      <a:pPr lvl="0">
                        <a:buNone/>
                      </a:pPr>
                      <a:endParaRPr lang="en-GB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Confidential advice for personal and emotional difficulties.</a:t>
                      </a:r>
                      <a:br>
                        <a:rPr lang="en-GB" sz="2400" b="0" i="0" u="none" strike="noStrike" noProof="0">
                          <a:latin typeface="Century Gothic"/>
                        </a:rPr>
                      </a:br>
                      <a:endParaRPr lang="en-US">
                        <a:latin typeface="Century Gothic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Referrals to counselling</a:t>
                      </a:r>
                      <a:endParaRPr lang="en-GB">
                        <a:latin typeface="Century Gothic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Support with disabilities, learning difficulties, mental health, and medical conditions</a:t>
                      </a:r>
                      <a:endParaRPr lang="en-GB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University of Essex</a:t>
                      </a:r>
                      <a:endParaRPr lang="en-US">
                        <a:latin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931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6723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66775" y="1545431"/>
            <a:ext cx="10381860" cy="3752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4800">
                <a:latin typeface="esu v2"/>
                <a:cs typeface="Calibri"/>
              </a:rPr>
              <a:t>SHOUT - 85258</a:t>
            </a:r>
            <a:endParaRPr lang="en-US"/>
          </a:p>
          <a:p>
            <a:endParaRPr lang="en-US" sz="2400">
              <a:latin typeface="Century Gothic"/>
              <a:ea typeface="Calibri"/>
              <a:cs typeface="Calibri"/>
            </a:endParaRPr>
          </a:p>
          <a:p>
            <a:pPr marL="514350" indent="-342900">
              <a:buFont typeface="Arial"/>
              <a:buChar char="•"/>
            </a:pPr>
            <a:endParaRPr lang="en-US" sz="2400">
              <a:solidFill>
                <a:srgbClr val="000000"/>
              </a:solidFill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171450"/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alibri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alibri"/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63847" y="8066676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50" b="1" spc="179">
                <a:solidFill>
                  <a:schemeClr val="bg1"/>
                </a:solidFill>
                <a:latin typeface="Century Gothic"/>
              </a:rPr>
              <a:t>SPORTS CLUB WELFARE TRAINING 25/26</a:t>
            </a:r>
            <a:endParaRPr lang="en-US" sz="1799" b="1" spc="179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9504" y="8275633"/>
            <a:ext cx="1858694" cy="195870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C634EEF-B5CA-04E8-8184-A5943321E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495594"/>
              </p:ext>
            </p:extLst>
          </p:nvPr>
        </p:nvGraphicFramePr>
        <p:xfrm>
          <a:off x="2428874" y="3107531"/>
          <a:ext cx="12981771" cy="480417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3218">
                  <a:extLst>
                    <a:ext uri="{9D8B030D-6E8A-4147-A177-3AD203B41FA5}">
                      <a16:colId xmlns:a16="http://schemas.microsoft.com/office/drawing/2014/main" val="1613264355"/>
                    </a:ext>
                  </a:extLst>
                </a:gridCol>
                <a:gridCol w="4087805">
                  <a:extLst>
                    <a:ext uri="{9D8B030D-6E8A-4147-A177-3AD203B41FA5}">
                      <a16:colId xmlns:a16="http://schemas.microsoft.com/office/drawing/2014/main" val="650731608"/>
                    </a:ext>
                  </a:extLst>
                </a:gridCol>
                <a:gridCol w="3625452">
                  <a:extLst>
                    <a:ext uri="{9D8B030D-6E8A-4147-A177-3AD203B41FA5}">
                      <a16:colId xmlns:a16="http://schemas.microsoft.com/office/drawing/2014/main" val="4151785936"/>
                    </a:ext>
                  </a:extLst>
                </a:gridCol>
                <a:gridCol w="2375296">
                  <a:extLst>
                    <a:ext uri="{9D8B030D-6E8A-4147-A177-3AD203B41FA5}">
                      <a16:colId xmlns:a16="http://schemas.microsoft.com/office/drawing/2014/main" val="2324565681"/>
                    </a:ext>
                  </a:extLst>
                </a:gridCol>
              </a:tblGrid>
              <a:tr h="1375171"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/>
                        </a:rPr>
                        <a:t>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/>
                        </a:rPr>
                        <a:t>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/>
                        </a:rPr>
                        <a:t>What to expect/ What they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/>
                        </a:rPr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134145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Free, 24/7 confidential mental health support by text</a:t>
                      </a:r>
                      <a:endParaRPr lang="en-US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Text </a:t>
                      </a:r>
                      <a:r>
                        <a:rPr lang="en-GB" sz="2400" b="1" i="0" u="none" strike="noStrike" noProof="0">
                          <a:latin typeface="Century Gothic"/>
                        </a:rPr>
                        <a:t>SHOUT</a:t>
                      </a:r>
                      <a:r>
                        <a:rPr lang="en-GB" sz="2400" b="0" i="0" u="none" strike="noStrike" noProof="0">
                          <a:latin typeface="Century Gothic"/>
                        </a:rPr>
                        <a:t> to </a:t>
                      </a:r>
                      <a:r>
                        <a:rPr lang="en-GB" sz="2400" b="1" i="0" u="none" strike="noStrike" noProof="0">
                          <a:latin typeface="Century Gothic"/>
                        </a:rPr>
                        <a:t>85258</a:t>
                      </a:r>
                      <a:endParaRPr lang="en-US">
                        <a:latin typeface="Century Gothic"/>
                      </a:endParaRPr>
                    </a:p>
                    <a:p>
                      <a:pPr lvl="0">
                        <a:buNone/>
                      </a:pPr>
                      <a:endParaRPr lang="en-GB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Support for stress, anxiety, suicidal thoughts etc.</a:t>
                      </a:r>
                      <a:endParaRPr lang="en-US">
                        <a:latin typeface="Century Gothic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Anonymous, safe listening by trained volunteers</a:t>
                      </a:r>
                      <a:endParaRPr lang="en-GB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UK-wide (by text)</a:t>
                      </a:r>
                      <a:endParaRPr lang="en-US">
                        <a:latin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931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850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66775" y="1545431"/>
            <a:ext cx="10381860" cy="4460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4800">
                <a:latin typeface="esu v2"/>
                <a:cs typeface="Calibri"/>
              </a:rPr>
              <a:t>SAMARITANS </a:t>
            </a:r>
          </a:p>
          <a:p>
            <a:endParaRPr lang="en-US" sz="2400">
              <a:latin typeface="Century Gothic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400">
              <a:latin typeface="Calibri"/>
              <a:ea typeface="+mn-lt"/>
              <a:cs typeface="+mn-lt"/>
            </a:endParaRPr>
          </a:p>
          <a:p>
            <a:endParaRPr lang="en-US" sz="2200">
              <a:latin typeface="Century Gothic"/>
              <a:ea typeface="+mn-lt"/>
              <a:cs typeface="+mn-lt"/>
            </a:endParaRPr>
          </a:p>
          <a:p>
            <a:pPr marL="514350" indent="-342900">
              <a:buFont typeface="Arial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171450"/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alibri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alibri"/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63847" y="8066676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2604F6A-0575-0BC6-E20A-B457C5CF5FA2}"/>
              </a:ext>
            </a:extLst>
          </p:cNvPr>
          <p:cNvSpPr txBox="1"/>
          <p:nvPr/>
        </p:nvSpPr>
        <p:spPr>
          <a:xfrm rot="162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24/24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50" b="1" spc="179">
                <a:solidFill>
                  <a:schemeClr val="bg1"/>
                </a:solidFill>
                <a:latin typeface="Century Gothic"/>
              </a:rPr>
              <a:t>SPORTS CLUB WELFARE TRAINING 25/26</a:t>
            </a:r>
            <a:endParaRPr lang="en-US" sz="1799" b="1" spc="179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9504" y="8275633"/>
            <a:ext cx="1858694" cy="195870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62858AE-9B62-FF5A-6F51-CE70C082D2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761419"/>
              </p:ext>
            </p:extLst>
          </p:nvPr>
        </p:nvGraphicFramePr>
        <p:xfrm>
          <a:off x="2428874" y="3107531"/>
          <a:ext cx="12981771" cy="480417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3218">
                  <a:extLst>
                    <a:ext uri="{9D8B030D-6E8A-4147-A177-3AD203B41FA5}">
                      <a16:colId xmlns:a16="http://schemas.microsoft.com/office/drawing/2014/main" val="1613264355"/>
                    </a:ext>
                  </a:extLst>
                </a:gridCol>
                <a:gridCol w="4087805">
                  <a:extLst>
                    <a:ext uri="{9D8B030D-6E8A-4147-A177-3AD203B41FA5}">
                      <a16:colId xmlns:a16="http://schemas.microsoft.com/office/drawing/2014/main" val="650731608"/>
                    </a:ext>
                  </a:extLst>
                </a:gridCol>
                <a:gridCol w="3625452">
                  <a:extLst>
                    <a:ext uri="{9D8B030D-6E8A-4147-A177-3AD203B41FA5}">
                      <a16:colId xmlns:a16="http://schemas.microsoft.com/office/drawing/2014/main" val="4151785936"/>
                    </a:ext>
                  </a:extLst>
                </a:gridCol>
                <a:gridCol w="2375296">
                  <a:extLst>
                    <a:ext uri="{9D8B030D-6E8A-4147-A177-3AD203B41FA5}">
                      <a16:colId xmlns:a16="http://schemas.microsoft.com/office/drawing/2014/main" val="2324565681"/>
                    </a:ext>
                  </a:extLst>
                </a:gridCol>
              </a:tblGrid>
              <a:tr h="1375171"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/>
                        </a:rPr>
                        <a:t>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/>
                        </a:rPr>
                        <a:t>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/>
                        </a:rPr>
                        <a:t>What to expect/ What they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/>
                        </a:rPr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134145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Emotional support for anyone in distress or at risk of suicide</a:t>
                      </a:r>
                      <a:endParaRPr lang="en-US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Phone: 116 123</a:t>
                      </a:r>
                      <a:br>
                        <a:rPr lang="en-GB" sz="2400" b="0" i="0" u="none" strike="noStrike" noProof="0">
                          <a:latin typeface="Century Gothic"/>
                        </a:rPr>
                      </a:br>
                      <a:endParaRPr lang="en-US">
                        <a:latin typeface="Century Gothic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Email: </a:t>
                      </a:r>
                      <a:r>
                        <a:rPr lang="en-GB" sz="2400" b="0" i="0" u="none" strike="noStrike" noProof="0">
                          <a:latin typeface="Century Gothic"/>
                          <a:hlinkClick r:id="rId5"/>
                        </a:rPr>
                        <a:t>jo@samaritans.org</a:t>
                      </a:r>
                      <a:br>
                        <a:rPr lang="en-GB" sz="2400" b="0" i="0" u="none" strike="noStrike" noProof="0">
                          <a:latin typeface="Century Gothic"/>
                        </a:rPr>
                      </a:br>
                      <a:endParaRPr lang="en-GB">
                        <a:latin typeface="Century Gothic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Website: </a:t>
                      </a:r>
                      <a:r>
                        <a:rPr lang="en-GB" sz="2400" b="0" i="0" u="none" strike="noStrike" noProof="0">
                          <a:latin typeface="Century Gothic"/>
                          <a:hlinkClick r:id="rId6"/>
                        </a:rPr>
                        <a:t>Samaritans | Every life lost to suicide is a tragedy | Here to listen</a:t>
                      </a:r>
                      <a:endParaRPr lang="en-US">
                        <a:latin typeface="Century Gothic"/>
                      </a:endParaRPr>
                    </a:p>
                    <a:p>
                      <a:pPr lvl="0">
                        <a:buNone/>
                      </a:pPr>
                      <a:endParaRPr lang="en-GB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24/7 listening service by volunteers</a:t>
                      </a:r>
                      <a:endParaRPr lang="en-US">
                        <a:latin typeface="Century Gothic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Non-judgmental and confidential</a:t>
                      </a:r>
                      <a:endParaRPr lang="en-GB">
                        <a:latin typeface="Century Gothic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Not advice-based, but a safe space to talk</a:t>
                      </a:r>
                      <a:endParaRPr lang="en-GB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UK &amp; Ireland</a:t>
                      </a:r>
                      <a:endParaRPr lang="en-US">
                        <a:latin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931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76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66775" y="1545431"/>
            <a:ext cx="12382110" cy="2213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3600">
                <a:latin typeface="esu v2"/>
                <a:cs typeface="Calibri"/>
              </a:rPr>
              <a:t>CARA (Centre for Action on Rape and Abuse)</a:t>
            </a:r>
          </a:p>
          <a:p>
            <a:endParaRPr lang="en-US" sz="2000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alibri"/>
              <a:ea typeface="+mn-lt"/>
              <a:cs typeface="+mn-lt"/>
            </a:endParaRPr>
          </a:p>
          <a:p>
            <a:pPr marL="457200" indent="-285750">
              <a:buFont typeface="Arial,Sans-Serif"/>
              <a:buChar char="•"/>
            </a:pPr>
            <a:endParaRPr lang="en-US" sz="2400">
              <a:latin typeface="Calibri"/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63847" y="8066676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2604F6A-0575-0BC6-E20A-B457C5CF5FA2}"/>
              </a:ext>
            </a:extLst>
          </p:cNvPr>
          <p:cNvSpPr txBox="1"/>
          <p:nvPr/>
        </p:nvSpPr>
        <p:spPr>
          <a:xfrm rot="162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24/24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50" b="1" spc="179">
                <a:solidFill>
                  <a:schemeClr val="bg1"/>
                </a:solidFill>
                <a:latin typeface="Century Gothic"/>
              </a:rPr>
              <a:t>SPORTS CLUB WELFARE TRAINING 25/26</a:t>
            </a:r>
            <a:endParaRPr lang="en-US" sz="1799" b="1" spc="179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9504" y="8275633"/>
            <a:ext cx="1858694" cy="195870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313AE51-AC20-FBA7-9BF5-EF34F21FB9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613587"/>
              </p:ext>
            </p:extLst>
          </p:nvPr>
        </p:nvGraphicFramePr>
        <p:xfrm>
          <a:off x="2428874" y="3089671"/>
          <a:ext cx="12118134" cy="539711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0741">
                  <a:extLst>
                    <a:ext uri="{9D8B030D-6E8A-4147-A177-3AD203B41FA5}">
                      <a16:colId xmlns:a16="http://schemas.microsoft.com/office/drawing/2014/main" val="1613264355"/>
                    </a:ext>
                  </a:extLst>
                </a:gridCol>
                <a:gridCol w="3815856">
                  <a:extLst>
                    <a:ext uri="{9D8B030D-6E8A-4147-A177-3AD203B41FA5}">
                      <a16:colId xmlns:a16="http://schemas.microsoft.com/office/drawing/2014/main" val="650731608"/>
                    </a:ext>
                  </a:extLst>
                </a:gridCol>
                <a:gridCol w="3384262">
                  <a:extLst>
                    <a:ext uri="{9D8B030D-6E8A-4147-A177-3AD203B41FA5}">
                      <a16:colId xmlns:a16="http://schemas.microsoft.com/office/drawing/2014/main" val="4151785936"/>
                    </a:ext>
                  </a:extLst>
                </a:gridCol>
                <a:gridCol w="2217275">
                  <a:extLst>
                    <a:ext uri="{9D8B030D-6E8A-4147-A177-3AD203B41FA5}">
                      <a16:colId xmlns:a16="http://schemas.microsoft.com/office/drawing/2014/main" val="2324565681"/>
                    </a:ext>
                  </a:extLst>
                </a:gridCol>
              </a:tblGrid>
              <a:tr h="1282311"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/>
                        </a:rPr>
                        <a:t>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/>
                        </a:rPr>
                        <a:t>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/>
                        </a:rPr>
                        <a:t>What to expect/ What they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/>
                        </a:rPr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134145"/>
                  </a:ext>
                </a:extLst>
              </a:tr>
              <a:tr h="38231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Specialist support for victims and survivors of sexual violence and child sexual abuse</a:t>
                      </a:r>
                      <a:endParaRPr lang="en-US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Phone: 01206 367881</a:t>
                      </a:r>
                      <a:br>
                        <a:rPr lang="en-GB" sz="2400" b="0" i="0" u="none" strike="noStrike" noProof="0">
                          <a:latin typeface="Century Gothic"/>
                        </a:rPr>
                      </a:br>
                      <a:endParaRPr lang="en-US">
                        <a:latin typeface="Century Gothic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Email: </a:t>
                      </a:r>
                      <a:r>
                        <a:rPr lang="en-GB" sz="2400" b="0" i="0" u="none" strike="noStrike" noProof="0">
                          <a:latin typeface="Century Gothic"/>
                          <a:hlinkClick r:id="rId5"/>
                        </a:rPr>
                        <a:t>info@caraessex.org.uk</a:t>
                      </a:r>
                      <a:br>
                        <a:rPr lang="en-GB" sz="2400" b="0" i="0" u="none" strike="noStrike" noProof="0">
                          <a:latin typeface="Century Gothic"/>
                        </a:rPr>
                      </a:br>
                      <a:endParaRPr lang="en-GB">
                        <a:latin typeface="Century Gothic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Website: </a:t>
                      </a:r>
                      <a:r>
                        <a:rPr lang="en-GB" sz="2400" b="0" i="0" u="none" strike="noStrike" noProof="0">
                          <a:latin typeface="Century Gothic"/>
                          <a:hlinkClick r:id="rId6"/>
                        </a:rPr>
                        <a:t>Centre for Action on Rape and Abuse in Essex - CARA</a:t>
                      </a:r>
                      <a:br>
                        <a:rPr lang="en-GB" sz="2400" b="0" i="0" u="none" strike="noStrike" noProof="0">
                          <a:latin typeface="Century Gothic"/>
                        </a:rPr>
                      </a:br>
                      <a:endParaRPr lang="en-GB">
                        <a:latin typeface="Century Gothic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Online Self-Referral: </a:t>
                      </a:r>
                      <a:r>
                        <a:rPr lang="en-GB" sz="2400" b="0" i="0" u="none" strike="noStrike" noProof="0">
                          <a:latin typeface="Century Gothic"/>
                          <a:hlinkClick r:id="rId7"/>
                        </a:rPr>
                        <a:t>VisiaCloud</a:t>
                      </a:r>
                      <a:r>
                        <a:rPr lang="en-GB" sz="2400" b="0" i="0" u="none" strike="noStrike" noProof="0">
                          <a:latin typeface="Century Gothic"/>
                        </a:rPr>
                        <a:t> </a:t>
                      </a:r>
                    </a:p>
                    <a:p>
                      <a:pPr lvl="0">
                        <a:buNone/>
                      </a:pPr>
                      <a:endParaRPr lang="en-GB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Independent, confidential support</a:t>
                      </a:r>
                      <a:endParaRPr lang="en-US">
                        <a:latin typeface="Century Gothic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Work with adults, young people (13–19), and children (12 and under)</a:t>
                      </a:r>
                      <a:endParaRPr lang="en-GB">
                        <a:latin typeface="Century Gothic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Advocacy for rights and needs of survivors</a:t>
                      </a:r>
                      <a:endParaRPr lang="en-GB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 b="0" i="0" u="none" strike="noStrike" noProof="0">
                          <a:latin typeface="Century Gothic"/>
                        </a:rPr>
                        <a:t>Head office in Colchester, services across UK &amp; North Essex</a:t>
                      </a:r>
                      <a:endParaRPr lang="en-US">
                        <a:latin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931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353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62124" y="1080980"/>
            <a:ext cx="13067910" cy="11136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3200">
                <a:latin typeface="esu v2"/>
                <a:ea typeface="Calibri"/>
                <a:cs typeface="Calibri"/>
              </a:rPr>
              <a:t>ENCOURAGING MENTAL AND PHSYCIAL WELLBEING</a:t>
            </a:r>
            <a:r>
              <a:rPr lang="en-US" sz="4400">
                <a:latin typeface="esu v2"/>
                <a:ea typeface="Calibri"/>
                <a:cs typeface="Calibri"/>
              </a:rPr>
              <a:t> </a:t>
            </a:r>
            <a:endParaRPr lang="en-US" sz="2800" b="1">
              <a:latin typeface="Century Gothic" panose="020B0502020202020204" pitchFamily="34" charset="0"/>
            </a:endParaRPr>
          </a:p>
          <a:p>
            <a:r>
              <a:rPr lang="en-US" sz="2800" b="1">
                <a:latin typeface="Century Gothic" panose="020B0502020202020204" pitchFamily="34" charset="0"/>
              </a:rPr>
              <a:t>🧠 Mindfulness</a:t>
            </a:r>
            <a:endParaRPr lang="en-US" sz="2800">
              <a:latin typeface="Century Gothic" panose="020B0502020202020204" pitchFamily="34" charset="0"/>
            </a:endParaRPr>
          </a:p>
          <a:p>
            <a:r>
              <a:rPr lang="en-US" sz="2800">
                <a:latin typeface="Century Gothic"/>
              </a:rPr>
              <a:t>Use free apps (Calm, Headspace, EAP) or NHS resources for guided meditation.</a:t>
            </a:r>
          </a:p>
          <a:p>
            <a:r>
              <a:rPr lang="en-US" sz="2800">
                <a:latin typeface="Century Gothic" panose="020B0502020202020204" pitchFamily="34" charset="0"/>
              </a:rPr>
              <a:t>Helps reduce stress and anxiety.</a:t>
            </a:r>
          </a:p>
          <a:p>
            <a:endParaRPr lang="en-US" sz="2800">
              <a:latin typeface="Century Gothic" panose="020B0502020202020204" pitchFamily="34" charset="0"/>
            </a:endParaRPr>
          </a:p>
          <a:p>
            <a:r>
              <a:rPr lang="en-US" sz="2800" b="1">
                <a:latin typeface="Century Gothic" panose="020B0502020202020204" pitchFamily="34" charset="0"/>
              </a:rPr>
              <a:t>❤️ Cardiac Screening</a:t>
            </a:r>
            <a:endParaRPr lang="en-US" sz="2800">
              <a:latin typeface="Century Gothic" panose="020B0502020202020204" pitchFamily="34" charset="0"/>
            </a:endParaRPr>
          </a:p>
          <a:p>
            <a:r>
              <a:rPr lang="en-US" sz="2800">
                <a:latin typeface="Century Gothic" panose="020B0502020202020204" pitchFamily="34" charset="0"/>
              </a:rPr>
              <a:t>Promote heart health with free checks (ages 14–35) via </a:t>
            </a:r>
            <a:r>
              <a:rPr lang="en-US" sz="2800" i="1">
                <a:latin typeface="Century Gothic" panose="020B0502020202020204" pitchFamily="34" charset="0"/>
              </a:rPr>
              <a:t>Cardiac Risk in the Young</a:t>
            </a:r>
            <a:r>
              <a:rPr lang="en-US" sz="2800">
                <a:latin typeface="Century Gothic" panose="020B0502020202020204" pitchFamily="34" charset="0"/>
              </a:rPr>
              <a:t>.</a:t>
            </a:r>
          </a:p>
          <a:p>
            <a:endParaRPr lang="en-US" sz="2800">
              <a:latin typeface="Century Gothic" panose="020B0502020202020204" pitchFamily="34" charset="0"/>
            </a:endParaRPr>
          </a:p>
          <a:p>
            <a:r>
              <a:rPr lang="en-US" sz="2800">
                <a:latin typeface="Century Gothic" panose="020B0502020202020204" pitchFamily="34" charset="0"/>
              </a:rPr>
              <a:t>Screenings can save lives → [</a:t>
            </a:r>
            <a:r>
              <a:rPr lang="en-US" sz="2800">
                <a:latin typeface="Century Gothic" panose="020B0502020202020204" pitchFamily="34" charset="0"/>
                <a:hlinkClick r:id="rId3"/>
              </a:rPr>
              <a:t>https://www.testmyheart.org.uk/].</a:t>
            </a:r>
            <a:endParaRPr lang="en-US" sz="2800">
              <a:latin typeface="Century Gothic" panose="020B0502020202020204" pitchFamily="34" charset="0"/>
            </a:endParaRPr>
          </a:p>
          <a:p>
            <a:endParaRPr lang="en-US" sz="2800">
              <a:latin typeface="Century Gothic" panose="020B0502020202020204" pitchFamily="34" charset="0"/>
            </a:endParaRPr>
          </a:p>
          <a:p>
            <a:r>
              <a:rPr lang="en-US" sz="2800" b="1">
                <a:latin typeface="Century Gothic" panose="020B0502020202020204" pitchFamily="34" charset="0"/>
              </a:rPr>
              <a:t>🌟 </a:t>
            </a:r>
            <a:r>
              <a:rPr lang="en-US" sz="2800" b="1">
                <a:latin typeface="Century Gothic" panose="020B0502020202020204" pitchFamily="34" charset="0"/>
                <a:hlinkClick r:id="rId4"/>
              </a:rPr>
              <a:t>MIND’s 5 Ways to Wellbeing</a:t>
            </a:r>
            <a:endParaRPr lang="en-US" sz="2800">
              <a:latin typeface="Century Gothic" panose="020B0502020202020204" pitchFamily="34" charset="0"/>
            </a:endParaRPr>
          </a:p>
          <a:p>
            <a:r>
              <a:rPr lang="en-US" sz="2800" b="1">
                <a:latin typeface="Century Gothic" panose="020B0502020202020204" pitchFamily="34" charset="0"/>
              </a:rPr>
              <a:t>Connect</a:t>
            </a:r>
            <a:r>
              <a:rPr lang="en-US" sz="2800">
                <a:latin typeface="Century Gothic" panose="020B0502020202020204" pitchFamily="34" charset="0"/>
              </a:rPr>
              <a:t> – Build positive relationships.</a:t>
            </a:r>
          </a:p>
          <a:p>
            <a:r>
              <a:rPr lang="en-US" sz="2800" b="1">
                <a:latin typeface="Century Gothic" panose="020B0502020202020204" pitchFamily="34" charset="0"/>
              </a:rPr>
              <a:t>Get Active</a:t>
            </a:r>
            <a:r>
              <a:rPr lang="en-US" sz="2800">
                <a:latin typeface="Century Gothic" panose="020B0502020202020204" pitchFamily="34" charset="0"/>
              </a:rPr>
              <a:t> – Stay physically active in ways that suit you.</a:t>
            </a:r>
          </a:p>
          <a:p>
            <a:r>
              <a:rPr lang="en-US" sz="2800" b="1">
                <a:latin typeface="Century Gothic" panose="020B0502020202020204" pitchFamily="34" charset="0"/>
              </a:rPr>
              <a:t>Take Notice</a:t>
            </a:r>
            <a:r>
              <a:rPr lang="en-US" sz="2800">
                <a:latin typeface="Century Gothic" panose="020B0502020202020204" pitchFamily="34" charset="0"/>
              </a:rPr>
              <a:t> – Be mindful of feelings and triggers.</a:t>
            </a:r>
          </a:p>
          <a:p>
            <a:r>
              <a:rPr lang="en-US" sz="2800" b="1">
                <a:latin typeface="Century Gothic" panose="020B0502020202020204" pitchFamily="34" charset="0"/>
              </a:rPr>
              <a:t>Learn</a:t>
            </a:r>
            <a:r>
              <a:rPr lang="en-US" sz="2800">
                <a:latin typeface="Century Gothic" panose="020B0502020202020204" pitchFamily="34" charset="0"/>
              </a:rPr>
              <a:t> – Try new skills and set goals.</a:t>
            </a:r>
          </a:p>
          <a:p>
            <a:r>
              <a:rPr lang="en-US" sz="2800" b="1">
                <a:latin typeface="Century Gothic" panose="020B0502020202020204" pitchFamily="34" charset="0"/>
              </a:rPr>
              <a:t>Give</a:t>
            </a:r>
            <a:r>
              <a:rPr lang="en-US" sz="2800">
                <a:latin typeface="Century Gothic" panose="020B0502020202020204" pitchFamily="34" charset="0"/>
              </a:rPr>
              <a:t> – Helping others boosts happiness.</a:t>
            </a:r>
          </a:p>
          <a:p>
            <a:pPr>
              <a:lnSpc>
                <a:spcPct val="150000"/>
              </a:lnSpc>
            </a:pPr>
            <a:endParaRPr lang="en-US" sz="2400">
              <a:latin typeface="Calibri"/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endParaRPr lang="en-US" sz="2400">
              <a:latin typeface="Calibri"/>
              <a:ea typeface="+mn-lt"/>
              <a:cs typeface="+mn-lt"/>
            </a:endParaRPr>
          </a:p>
          <a:p>
            <a:pPr>
              <a:lnSpc>
                <a:spcPts val="9119"/>
              </a:lnSpc>
            </a:pPr>
            <a:endParaRPr lang="en-US" sz="4400">
              <a:latin typeface="esu v2"/>
              <a:ea typeface="+mn-lt"/>
              <a:cs typeface="+mn-lt"/>
            </a:endParaRPr>
          </a:p>
          <a:p>
            <a:pPr marL="457200" indent="-285750">
              <a:buFont typeface="Arial,Sans-Serif"/>
            </a:pPr>
            <a:endParaRPr lang="en-US" sz="2400">
              <a:latin typeface="Calibri"/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7035360" y="9023938"/>
            <a:ext cx="1004351" cy="11831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50" b="1" spc="179">
                <a:solidFill>
                  <a:schemeClr val="bg1"/>
                </a:solidFill>
                <a:latin typeface="Century Gothic"/>
              </a:rPr>
              <a:t>SPORTS CLUB WELFARE TRAINING 25/26</a:t>
            </a:r>
            <a:endParaRPr lang="en-US" sz="1799" b="1" spc="179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5429" y="9161458"/>
            <a:ext cx="944294" cy="1030020"/>
          </a:xfrm>
          <a:prstGeom prst="rect">
            <a:avLst/>
          </a:prstGeom>
        </p:spPr>
      </p:pic>
      <p:pic>
        <p:nvPicPr>
          <p:cNvPr id="2" name="Picture 1" descr="The power of Mind-Heart connection – Cardiac Wellness Institute">
            <a:extLst>
              <a:ext uri="{FF2B5EF4-FFF2-40B4-BE49-F238E27FC236}">
                <a16:creationId xmlns:a16="http://schemas.microsoft.com/office/drawing/2014/main" id="{AE1B9A4A-B1D9-2983-FD9D-311D8BF26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0313" y="4371975"/>
            <a:ext cx="4243388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40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06341" y="1301445"/>
            <a:ext cx="13610835" cy="8553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4400">
                <a:latin typeface="esu v2"/>
                <a:cs typeface="Calibri"/>
              </a:rPr>
              <a:t>COMPLAINTS PROCEDURE</a:t>
            </a:r>
            <a:r>
              <a:rPr lang="en-US" sz="3600">
                <a:latin typeface="esu v2"/>
                <a:ea typeface="+mn-lt"/>
                <a:cs typeface="+mn-lt"/>
              </a:rPr>
              <a:t> </a:t>
            </a:r>
            <a:endParaRPr lang="en-US">
              <a:ea typeface="Calibri"/>
              <a:cs typeface="Calibri"/>
            </a:endParaRPr>
          </a:p>
          <a:p>
            <a:r>
              <a:rPr lang="en-US" sz="2800">
                <a:latin typeface="Century Gothic"/>
                <a:ea typeface="+mn-lt"/>
                <a:cs typeface="+mn-lt"/>
              </a:rPr>
              <a:t>If you have been made aware of any internal issues or complaints within your sports clubs that you feel cannot be addressed by the committee, please email </a:t>
            </a:r>
            <a:r>
              <a:rPr lang="en-US" sz="2800">
                <a:latin typeface="Century Gothic"/>
                <a:ea typeface="+mn-lt"/>
                <a:cs typeface="+mn-lt"/>
                <a:hlinkClick r:id="rId3"/>
              </a:rPr>
              <a:t>blades@essex.ac.uk</a:t>
            </a:r>
            <a:r>
              <a:rPr lang="en-US" sz="2800">
                <a:latin typeface="Century Gothic"/>
                <a:ea typeface="+mn-lt"/>
                <a:cs typeface="+mn-lt"/>
              </a:rPr>
              <a:t> and we will deal with the issue in confidence.</a:t>
            </a:r>
            <a:endParaRPr lang="en-US" sz="2800">
              <a:ea typeface="Calibri"/>
              <a:cs typeface="Calibri"/>
            </a:endParaRPr>
          </a:p>
          <a:p>
            <a:endParaRPr lang="en-US" sz="2800">
              <a:latin typeface="Wingdings"/>
              <a:ea typeface="Calibri"/>
              <a:cs typeface="Calibri"/>
              <a:sym typeface="Wingdings"/>
            </a:endParaRPr>
          </a:p>
          <a:p>
            <a:r>
              <a:rPr lang="en-US" sz="2800">
                <a:latin typeface="Century Gothic"/>
                <a:ea typeface="+mn-lt"/>
                <a:cs typeface="+mn-lt"/>
              </a:rPr>
              <a:t>Please ensure that your members know they can also contact us/ the VP Welfare or the VP Activities directly if they would like to make a complaint or report an issue.</a:t>
            </a:r>
            <a:endParaRPr lang="en-US" sz="2800">
              <a:ea typeface="Calibri"/>
              <a:cs typeface="Calibri"/>
            </a:endParaRPr>
          </a:p>
          <a:p>
            <a:endParaRPr lang="en-US" sz="2800">
              <a:latin typeface="Wingdings"/>
              <a:ea typeface="Calibri"/>
              <a:cs typeface="Calibri"/>
              <a:sym typeface="Wingdings"/>
            </a:endParaRPr>
          </a:p>
          <a:p>
            <a:r>
              <a:rPr lang="en-US" sz="2800">
                <a:latin typeface="Century Gothic"/>
                <a:ea typeface="+mn-lt"/>
                <a:cs typeface="+mn-lt"/>
              </a:rPr>
              <a:t>The University does also have an anonymous reporting system which you and your members should be aware of: </a:t>
            </a:r>
            <a:r>
              <a:rPr lang="en-US" sz="2800">
                <a:solidFill>
                  <a:srgbClr val="FF0000"/>
                </a:solidFill>
                <a:latin typeface="Century Gothic"/>
                <a:ea typeface="+mn-lt"/>
                <a:cs typeface="+mn-lt"/>
                <a:hlinkClick r:id="rId4"/>
              </a:rPr>
              <a:t>https://reportandsupport.essex.ac.uk/</a:t>
            </a:r>
            <a:r>
              <a:rPr lang="en-US" sz="2800">
                <a:solidFill>
                  <a:srgbClr val="FF0000"/>
                </a:solidFill>
                <a:latin typeface="Century Gothic"/>
                <a:ea typeface="+mn-lt"/>
                <a:cs typeface="+mn-lt"/>
              </a:rPr>
              <a:t> </a:t>
            </a:r>
            <a:endParaRPr lang="en-US" sz="2800">
              <a:ea typeface="Calibri"/>
              <a:cs typeface="Calibri"/>
            </a:endParaRPr>
          </a:p>
          <a:p>
            <a:endParaRPr lang="en-US" sz="2800">
              <a:latin typeface="Wingdings"/>
              <a:ea typeface="+mn-lt"/>
              <a:cs typeface="+mn-lt"/>
              <a:sym typeface="Wingdings"/>
            </a:endParaRPr>
          </a:p>
          <a:p>
            <a:r>
              <a:rPr lang="en-US" sz="2800">
                <a:latin typeface="Century Gothic"/>
                <a:ea typeface="+mn-lt"/>
                <a:cs typeface="+mn-lt"/>
              </a:rPr>
              <a:t>See something, say something!</a:t>
            </a:r>
            <a:endParaRPr lang="en-US" sz="2800">
              <a:ea typeface="Calibri"/>
              <a:cs typeface="Calibri"/>
            </a:endParaRPr>
          </a:p>
          <a:p>
            <a:endParaRPr lang="en-US" sz="2800">
              <a:latin typeface="Century Gothic"/>
              <a:ea typeface="+mn-lt"/>
              <a:cs typeface="+mn-lt"/>
            </a:endParaRPr>
          </a:p>
          <a:p>
            <a:r>
              <a:rPr lang="en-US" sz="2400">
                <a:latin typeface="Century Gothic"/>
                <a:ea typeface="+mn-lt"/>
                <a:cs typeface="+mn-lt"/>
                <a:hlinkClick r:id="rId5"/>
              </a:rPr>
              <a:t>Blades@essex.ac.uk</a:t>
            </a:r>
            <a:endParaRPr lang="en-US" sz="2400">
              <a:latin typeface="Century Gothic"/>
              <a:ea typeface="+mn-lt"/>
              <a:cs typeface="+mn-lt"/>
            </a:endParaRPr>
          </a:p>
          <a:p>
            <a:r>
              <a:rPr lang="en-US" sz="2400">
                <a:latin typeface="Century Gothic"/>
                <a:ea typeface="+mn-lt"/>
                <a:cs typeface="+mn-lt"/>
                <a:hlinkClick r:id="rId6"/>
              </a:rPr>
              <a:t>Vpactivities@essex.ac.uk</a:t>
            </a:r>
            <a:endParaRPr lang="en-US" sz="2400">
              <a:latin typeface="Century Gothic"/>
              <a:ea typeface="+mn-lt"/>
              <a:cs typeface="+mn-lt"/>
            </a:endParaRPr>
          </a:p>
          <a:p>
            <a:r>
              <a:rPr lang="en-US" sz="2400">
                <a:latin typeface="Century Gothic"/>
                <a:ea typeface="+mn-lt"/>
                <a:cs typeface="+mn-lt"/>
                <a:hlinkClick r:id="rId7"/>
              </a:rPr>
              <a:t>Vpwelfare@essex.ac.uk</a:t>
            </a:r>
            <a:r>
              <a:rPr lang="en-US" sz="2400">
                <a:latin typeface="Century Gothic"/>
                <a:ea typeface="+mn-lt"/>
                <a:cs typeface="+mn-lt"/>
              </a:rPr>
              <a:t> </a:t>
            </a:r>
          </a:p>
          <a:p>
            <a:pPr marL="342900" indent="-342900">
              <a:buFont typeface="Arial"/>
            </a:pPr>
            <a:endParaRPr lang="en-US" sz="2000" b="1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</a:pPr>
            <a:endParaRPr lang="en-US" sz="2400">
              <a:latin typeface="Calibri"/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63847" y="8066676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50" b="1" spc="179">
                <a:solidFill>
                  <a:schemeClr val="bg1"/>
                </a:solidFill>
                <a:latin typeface="Century Gothic"/>
              </a:rPr>
              <a:t>SPORTS CLUB WELFARE TRAINING 25/26</a:t>
            </a:r>
            <a:endParaRPr lang="en-US" sz="1799" b="1" spc="179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99504" y="8275633"/>
            <a:ext cx="1858694" cy="195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13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sign&#10;&#10;Description automatically generated">
            <a:extLst>
              <a:ext uri="{FF2B5EF4-FFF2-40B4-BE49-F238E27FC236}">
                <a16:creationId xmlns:a16="http://schemas.microsoft.com/office/drawing/2014/main" id="{5E22AF4C-39E2-239F-DB2F-7D25C02A2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5938" y="1028700"/>
            <a:ext cx="6203350" cy="92583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66775" y="1545431"/>
            <a:ext cx="11224822" cy="8499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4400">
                <a:latin typeface="esu v2"/>
                <a:ea typeface="Calibri"/>
                <a:cs typeface="Calibri"/>
              </a:rPr>
              <a:t>LOOK OUT FOR YOUR MEMBERS </a:t>
            </a:r>
          </a:p>
          <a:p>
            <a:pPr marL="342900" indent="-342900">
              <a:buFont typeface="Arial"/>
              <a:buChar char="•"/>
            </a:pPr>
            <a:r>
              <a:rPr lang="en-US" sz="2400" b="1">
                <a:latin typeface="Century Gothic"/>
                <a:ea typeface="+mn-lt"/>
                <a:cs typeface="+mn-lt"/>
              </a:rPr>
              <a:t>Ensure everyone feels welcome</a:t>
            </a:r>
            <a:r>
              <a:rPr lang="en-US" sz="2400">
                <a:latin typeface="Century Gothic"/>
                <a:ea typeface="+mn-lt"/>
                <a:cs typeface="+mn-lt"/>
              </a:rPr>
              <a:t> and included in your club. Make a big effort at the start of the year to integrate new members and include them in training/activities and events. </a:t>
            </a:r>
            <a:endParaRPr lang="en-US" sz="2400">
              <a:latin typeface="Century Gothic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>
              <a:latin typeface="Century Gothic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>
                <a:latin typeface="Century Gothic"/>
                <a:ea typeface="+mn-lt"/>
                <a:cs typeface="+mn-lt"/>
              </a:rPr>
              <a:t>Identify changes in the </a:t>
            </a:r>
            <a:r>
              <a:rPr lang="en-US" sz="2400" b="1" err="1">
                <a:latin typeface="Century Gothic"/>
                <a:ea typeface="+mn-lt"/>
                <a:cs typeface="+mn-lt"/>
              </a:rPr>
              <a:t>behaviour</a:t>
            </a:r>
            <a:r>
              <a:rPr lang="en-US" sz="2400">
                <a:latin typeface="Century Gothic"/>
                <a:ea typeface="+mn-lt"/>
                <a:cs typeface="+mn-lt"/>
              </a:rPr>
              <a:t> of your members. If you notice your members are acting differently or becoming withdrawn, check-in with them. Ask them if they are ok and offer them support.</a:t>
            </a:r>
            <a:endParaRPr lang="en-US" sz="2400">
              <a:latin typeface="Century Gothic"/>
            </a:endParaRPr>
          </a:p>
          <a:p>
            <a:pPr marL="342900" indent="-342900">
              <a:buFont typeface="Arial"/>
              <a:buChar char="•"/>
            </a:pPr>
            <a:endParaRPr lang="en-US" sz="2400">
              <a:latin typeface="Century Gothic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Century Gothic"/>
                <a:ea typeface="+mn-lt"/>
                <a:cs typeface="+mn-lt"/>
              </a:rPr>
              <a:t>Encourage your members to use free, </a:t>
            </a:r>
            <a:r>
              <a:rPr lang="en-US" sz="2400" b="1">
                <a:latin typeface="Century Gothic"/>
                <a:ea typeface="+mn-lt"/>
                <a:cs typeface="+mn-lt"/>
              </a:rPr>
              <a:t>confidential support services. </a:t>
            </a:r>
            <a:endParaRPr lang="en-US" sz="2400" b="1">
              <a:latin typeface="Century Gothic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>
              <a:latin typeface="Century Gothic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>
                <a:latin typeface="Century Gothic"/>
                <a:ea typeface="+mn-lt"/>
                <a:cs typeface="+mn-lt"/>
              </a:rPr>
              <a:t>Share your knowledge of the University and local area! </a:t>
            </a:r>
            <a:r>
              <a:rPr lang="en-US" sz="2400">
                <a:latin typeface="Century Gothic"/>
                <a:ea typeface="+mn-lt"/>
                <a:cs typeface="+mn-lt"/>
              </a:rPr>
              <a:t>Particularly helpful to new students. Show them SU Advice, Student Support, good study spaces, where the launderette is and how to use it, nice places to eat/drink, things to see.</a:t>
            </a:r>
            <a:endParaRPr lang="en-US" sz="2400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>
              <a:lnSpc>
                <a:spcPts val="9119"/>
              </a:lnSpc>
            </a:pPr>
            <a:endParaRPr lang="en-US" sz="4400">
              <a:latin typeface="esu v2"/>
              <a:ea typeface="+mn-lt"/>
              <a:cs typeface="+mn-lt"/>
            </a:endParaRPr>
          </a:p>
          <a:p>
            <a:pPr marL="457200" indent="-285750">
              <a:buFont typeface="Arial,Sans-Serif"/>
            </a:pPr>
            <a:endParaRPr lang="en-US" sz="2400">
              <a:latin typeface="Calibri"/>
              <a:ea typeface="+mn-lt"/>
              <a:cs typeface="+mn-lt"/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2604F6A-0575-0BC6-E20A-B457C5CF5FA2}"/>
              </a:ext>
            </a:extLst>
          </p:cNvPr>
          <p:cNvSpPr txBox="1"/>
          <p:nvPr/>
        </p:nvSpPr>
        <p:spPr>
          <a:xfrm rot="162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24/24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50" b="1" spc="179">
                <a:solidFill>
                  <a:schemeClr val="bg1"/>
                </a:solidFill>
                <a:latin typeface="Century Gothic"/>
              </a:rPr>
              <a:t>SPORTS CLUB WELFARE TRAINING 25/26</a:t>
            </a:r>
            <a:endParaRPr lang="en-US" sz="1799" b="1" spc="179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A red shield with white text&#10;&#10;Description automatically generated">
            <a:extLst>
              <a:ext uri="{FF2B5EF4-FFF2-40B4-BE49-F238E27FC236}">
                <a16:creationId xmlns:a16="http://schemas.microsoft.com/office/drawing/2014/main" id="{D33BFABE-7D20-8D60-6D98-ADA272987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8204" y="8632821"/>
            <a:ext cx="1530082" cy="1658670"/>
          </a:xfrm>
          <a:prstGeom prst="rect">
            <a:avLst/>
          </a:prstGeom>
        </p:spPr>
      </p:pic>
      <p:sp>
        <p:nvSpPr>
          <p:cNvPr id="16" name="Freeform 14">
            <a:extLst>
              <a:ext uri="{FF2B5EF4-FFF2-40B4-BE49-F238E27FC236}">
                <a16:creationId xmlns:a16="http://schemas.microsoft.com/office/drawing/2014/main" id="{A3F86F66-6639-2028-D1AA-11A857FCC8A0}"/>
              </a:ext>
            </a:extLst>
          </p:cNvPr>
          <p:cNvSpPr/>
          <p:nvPr/>
        </p:nvSpPr>
        <p:spPr>
          <a:xfrm>
            <a:off x="16963922" y="8638176"/>
            <a:ext cx="1175802" cy="1511784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58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4437159" y="4437159"/>
            <a:ext cx="10287000" cy="141268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 rot="-5400000">
            <a:off x="-1352828" y="7063366"/>
            <a:ext cx="4118339" cy="271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EVENTS TRAINING 25/26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71825" y="469545"/>
            <a:ext cx="12831253" cy="1341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60"/>
              </a:lnSpc>
            </a:pPr>
            <a:r>
              <a:rPr lang="en-US" sz="9050">
                <a:latin typeface="esu v2"/>
              </a:rPr>
              <a:t>THE BLADES TEAM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BEDEE5-A4D1-2646-8053-0E2B01657CEF}"/>
              </a:ext>
            </a:extLst>
          </p:cNvPr>
          <p:cNvSpPr/>
          <p:nvPr/>
        </p:nvSpPr>
        <p:spPr>
          <a:xfrm>
            <a:off x="2133600" y="2279749"/>
            <a:ext cx="4648200" cy="1905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/>
            </a:endParaRPr>
          </a:p>
          <a:p>
            <a:pPr algn="ctr"/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HANNAH MORTIER</a:t>
            </a:r>
            <a:endParaRPr lang="en-GB">
              <a:solidFill>
                <a:srgbClr val="000000"/>
              </a:solidFill>
              <a:latin typeface="Century Gothic"/>
            </a:endParaRPr>
          </a:p>
          <a:p>
            <a:pPr algn="ctr"/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SPORTS MANAGER</a:t>
            </a: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93F62B-E636-2C59-0C7A-DEB0B049F66D}"/>
              </a:ext>
            </a:extLst>
          </p:cNvPr>
          <p:cNvSpPr/>
          <p:nvPr/>
        </p:nvSpPr>
        <p:spPr>
          <a:xfrm>
            <a:off x="2131919" y="4610101"/>
            <a:ext cx="4632961" cy="1905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ROB NEALE</a:t>
            </a:r>
          </a:p>
          <a:p>
            <a:pPr algn="ctr"/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SPORTS COORDINATOR</a:t>
            </a: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76306A-25AD-5020-939D-465FA03D396C}"/>
              </a:ext>
            </a:extLst>
          </p:cNvPr>
          <p:cNvSpPr/>
          <p:nvPr/>
        </p:nvSpPr>
        <p:spPr>
          <a:xfrm>
            <a:off x="7148480" y="2286365"/>
            <a:ext cx="4814920" cy="4228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b="1" u="sng">
                <a:solidFill>
                  <a:srgbClr val="000000"/>
                </a:solidFill>
                <a:latin typeface="Century Gothic"/>
              </a:rPr>
              <a:t>SU SPORTS ASSISTANTS </a:t>
            </a: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b="1">
                <a:solidFill>
                  <a:srgbClr val="000000"/>
                </a:solidFill>
                <a:latin typeface="Century Gothic"/>
              </a:rPr>
              <a:t>ABBY FUNG </a:t>
            </a:r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b="1">
                <a:solidFill>
                  <a:srgbClr val="000000"/>
                </a:solidFill>
                <a:latin typeface="Century Gothic"/>
              </a:rPr>
              <a:t>JESSICA VASSENA</a:t>
            </a: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b="1">
                <a:solidFill>
                  <a:srgbClr val="000000"/>
                </a:solidFill>
                <a:latin typeface="Century Gothic"/>
              </a:rPr>
              <a:t>YOYO TANG</a:t>
            </a:r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b="1">
                <a:solidFill>
                  <a:srgbClr val="000000"/>
                </a:solidFill>
                <a:latin typeface="Century Gothic"/>
              </a:rPr>
              <a:t>HANNAH IIYA BINTI RASHIDI HAZRIN</a:t>
            </a: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0F6D8F-6040-EA6A-639A-06780F8F6EB2}"/>
              </a:ext>
            </a:extLst>
          </p:cNvPr>
          <p:cNvSpPr/>
          <p:nvPr/>
        </p:nvSpPr>
        <p:spPr>
          <a:xfrm>
            <a:off x="12367257" y="2286892"/>
            <a:ext cx="4648200" cy="15645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ATA RAHOOJO </a:t>
            </a:r>
          </a:p>
          <a:p>
            <a:pPr algn="ctr"/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VP ACTIVITIES</a:t>
            </a: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7B0969-490C-B5AA-A1D8-C1FA4FB06B5B}"/>
              </a:ext>
            </a:extLst>
          </p:cNvPr>
          <p:cNvSpPr txBox="1"/>
          <p:nvPr/>
        </p:nvSpPr>
        <p:spPr>
          <a:xfrm>
            <a:off x="2075710" y="7199130"/>
            <a:ext cx="14859000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>
                <a:latin typeface="Century Gothic"/>
              </a:rPr>
              <a:t>To get in touch with us :</a:t>
            </a:r>
            <a:endParaRPr lang="en-US"/>
          </a:p>
          <a:p>
            <a:endParaRPr lang="en-GB" sz="2800">
              <a:latin typeface="Century Gothic"/>
            </a:endParaRPr>
          </a:p>
          <a:p>
            <a:r>
              <a:rPr lang="en-GB" sz="2800">
                <a:latin typeface="Century Gothic"/>
              </a:rPr>
              <a:t>Email </a:t>
            </a:r>
            <a:r>
              <a:rPr lang="en-GB" sz="2800">
                <a:latin typeface="Century Gothic"/>
                <a:hlinkClick r:id="rId3"/>
              </a:rPr>
              <a:t>blades@essex.ac.uk</a:t>
            </a:r>
            <a:endParaRPr lang="en-GB">
              <a:latin typeface="Calibri"/>
              <a:cs typeface="Calibri"/>
            </a:endParaRPr>
          </a:p>
          <a:p>
            <a:r>
              <a:rPr lang="en-GB" sz="2800">
                <a:latin typeface="Century Gothic"/>
              </a:rPr>
              <a:t>WhatsApp </a:t>
            </a:r>
            <a:r>
              <a:rPr lang="en-GB" sz="2800" b="1">
                <a:latin typeface="Century Gothic"/>
              </a:rPr>
              <a:t>07935 134538 </a:t>
            </a:r>
            <a:r>
              <a:rPr lang="en-GB" sz="2800">
                <a:latin typeface="Century Gothic"/>
              </a:rPr>
              <a:t>(this is the blades phone)</a:t>
            </a:r>
            <a:endParaRPr lang="en-GB">
              <a:latin typeface="Calibri"/>
              <a:cs typeface="Calibri"/>
            </a:endParaRPr>
          </a:p>
          <a:p>
            <a:r>
              <a:rPr lang="en-GB" sz="2800">
                <a:latin typeface="Century Gothic"/>
              </a:rPr>
              <a:t>or pop by the Sports Office (Behind SU Reception Square 4) during working hours</a:t>
            </a:r>
            <a:endParaRPr lang="en-GB">
              <a:cs typeface="Calibri"/>
            </a:endParaRPr>
          </a:p>
        </p:txBody>
      </p:sp>
      <p:pic>
        <p:nvPicPr>
          <p:cNvPr id="16" name="Picture 15" descr="A red shield with white text&#10;&#10;Description automatically generated">
            <a:extLst>
              <a:ext uri="{FF2B5EF4-FFF2-40B4-BE49-F238E27FC236}">
                <a16:creationId xmlns:a16="http://schemas.microsoft.com/office/drawing/2014/main" id="{9D3C5A40-06AE-53B8-07B9-5F17FC096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4" y="202043"/>
            <a:ext cx="1132422" cy="1132422"/>
          </a:xfrm>
          <a:prstGeom prst="rect">
            <a:avLst/>
          </a:prstGeom>
        </p:spPr>
      </p:pic>
      <p:pic>
        <p:nvPicPr>
          <p:cNvPr id="22" name="Picture 21" descr="Essex SU logo">
            <a:extLst>
              <a:ext uri="{FF2B5EF4-FFF2-40B4-BE49-F238E27FC236}">
                <a16:creationId xmlns:a16="http://schemas.microsoft.com/office/drawing/2014/main" id="{9A598025-12F7-24BD-C855-E659B1D9D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1" y="1535457"/>
            <a:ext cx="1013744" cy="1190641"/>
          </a:xfrm>
          <a:prstGeom prst="rect">
            <a:avLst/>
          </a:prstGeom>
        </p:spPr>
      </p:pic>
      <p:sp>
        <p:nvSpPr>
          <p:cNvPr id="8" name="Freeform 10">
            <a:extLst>
              <a:ext uri="{FF2B5EF4-FFF2-40B4-BE49-F238E27FC236}">
                <a16:creationId xmlns:a16="http://schemas.microsoft.com/office/drawing/2014/main" id="{275AD203-4408-AEDB-2FD9-D7C7F8DE08B9}"/>
              </a:ext>
            </a:extLst>
          </p:cNvPr>
          <p:cNvSpPr/>
          <p:nvPr/>
        </p:nvSpPr>
        <p:spPr>
          <a:xfrm>
            <a:off x="17429790" y="-170742"/>
            <a:ext cx="858211" cy="10457743"/>
          </a:xfrm>
          <a:custGeom>
            <a:avLst/>
            <a:gdLst/>
            <a:ahLst/>
            <a:cxnLst/>
            <a:rect l="l" t="t" r="r" b="b"/>
            <a:pathLst>
              <a:path w="9274787" h="9420577">
                <a:moveTo>
                  <a:pt x="0" y="0"/>
                </a:moveTo>
                <a:lnTo>
                  <a:pt x="9274787" y="0"/>
                </a:lnTo>
                <a:lnTo>
                  <a:pt x="9274787" y="9420577"/>
                </a:lnTo>
                <a:lnTo>
                  <a:pt x="0" y="9420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422444" b="-1753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83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66775" y="1545431"/>
            <a:ext cx="10839060" cy="10336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4400">
                <a:latin typeface="esu v2"/>
                <a:ea typeface="Calibri"/>
                <a:cs typeface="Calibri"/>
              </a:rPr>
              <a:t>LOOK OUT FOR YOUR MEMBERS </a:t>
            </a:r>
          </a:p>
          <a:p>
            <a:r>
              <a:rPr lang="en-US" sz="2000" b="1">
                <a:latin typeface="Century Gothic" panose="020B0502020202020204" pitchFamily="34" charset="0"/>
              </a:rPr>
              <a:t>🌍 International Students</a:t>
            </a:r>
          </a:p>
          <a:p>
            <a:br>
              <a:rPr lang="en-US" sz="2000">
                <a:latin typeface="Century Gothic" panose="020B0502020202020204" pitchFamily="34" charset="0"/>
              </a:rPr>
            </a:br>
            <a:r>
              <a:rPr lang="en-US" sz="2000">
                <a:latin typeface="Century Gothic" panose="020B0502020202020204" pitchFamily="34" charset="0"/>
              </a:rPr>
              <a:t>They may be adjusting to a new culture, language, or feeling homesick. Your club can offer a valuable sense of community and comfort — be welcoming and supportive.</a:t>
            </a:r>
          </a:p>
          <a:p>
            <a:endParaRPr lang="en-US" sz="2000">
              <a:latin typeface="Century Gothic" panose="020B0502020202020204" pitchFamily="34" charset="0"/>
            </a:endParaRPr>
          </a:p>
          <a:p>
            <a:r>
              <a:rPr lang="en-US" sz="2000" b="1">
                <a:latin typeface="Century Gothic" panose="020B0502020202020204" pitchFamily="34" charset="0"/>
              </a:rPr>
              <a:t>🧒 Under-18s</a:t>
            </a:r>
          </a:p>
          <a:p>
            <a:endParaRPr lang="en-US" sz="2000" b="1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Century Gothic" panose="020B0502020202020204" pitchFamily="34" charset="0"/>
              </a:rPr>
              <a:t>Some university students may be under 18.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Century Gothic" panose="020B0502020202020204" pitchFamily="34" charset="0"/>
              </a:rPr>
              <a:t>Be mindful that they are still legally minors.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Century Gothic" panose="020B0502020202020204" pitchFamily="34" charset="0"/>
              </a:rPr>
              <a:t>Certain activities may not be suitable or legally permitted for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Century Gothic" panose="020B0502020202020204" pitchFamily="34" charset="0"/>
              </a:rPr>
              <a:t>Always follow the University’s safeguarding policies when interacting with under-18s.</a:t>
            </a:r>
            <a:br>
              <a:rPr lang="en-US" sz="2000">
                <a:latin typeface="Century Gothic" panose="020B0502020202020204" pitchFamily="34" charset="0"/>
              </a:rPr>
            </a:br>
            <a:endParaRPr lang="en-US" sz="2000">
              <a:latin typeface="Century Gothic" panose="020B0502020202020204" pitchFamily="34" charset="0"/>
            </a:endParaRPr>
          </a:p>
          <a:p>
            <a:r>
              <a:rPr lang="en-US" sz="2000" b="1">
                <a:latin typeface="Century Gothic" panose="020B0502020202020204" pitchFamily="34" charset="0"/>
              </a:rPr>
              <a:t>🛡 University Safeguarding Support</a:t>
            </a:r>
          </a:p>
          <a:p>
            <a:br>
              <a:rPr lang="en-US" sz="2000">
                <a:latin typeface="Century Gothic" panose="020B0502020202020204" pitchFamily="34" charset="0"/>
              </a:rPr>
            </a:br>
            <a:r>
              <a:rPr lang="en-US" sz="2000">
                <a:latin typeface="Century Gothic" panose="020B0502020202020204" pitchFamily="34" charset="0"/>
              </a:rPr>
              <a:t>Every department, including the </a:t>
            </a:r>
            <a:r>
              <a:rPr lang="en-US" sz="2000" b="1">
                <a:latin typeface="Century Gothic" panose="020B0502020202020204" pitchFamily="34" charset="0"/>
              </a:rPr>
              <a:t>Students’ Union</a:t>
            </a:r>
            <a:r>
              <a:rPr lang="en-US" sz="2000">
                <a:latin typeface="Century Gothic" panose="020B0502020202020204" pitchFamily="34" charset="0"/>
              </a:rPr>
              <a:t>, has </a:t>
            </a:r>
            <a:r>
              <a:rPr lang="en-US" sz="2000" b="1">
                <a:latin typeface="Century Gothic" panose="020B0502020202020204" pitchFamily="34" charset="0"/>
              </a:rPr>
              <a:t>Designated Safeguarding Officers (DSOs)</a:t>
            </a:r>
            <a:r>
              <a:rPr lang="en-US" sz="2000">
                <a:latin typeface="Century Gothic" panose="020B0502020202020204" pitchFamily="34" charset="0"/>
              </a:rPr>
              <a:t> to support students and ensure their wellbeing.</a:t>
            </a:r>
          </a:p>
          <a:p>
            <a:endParaRPr lang="en-US" sz="2000">
              <a:latin typeface="Century Gothic" panose="020B0502020202020204" pitchFamily="34" charset="0"/>
            </a:endParaRPr>
          </a:p>
          <a:p>
            <a:r>
              <a:rPr lang="en-US" sz="2000">
                <a:latin typeface="Century Gothic" panose="020B0502020202020204" pitchFamily="34" charset="0"/>
              </a:rPr>
              <a:t>If you're ever concerned about the safety or wellbeing of a member, contact a DSO:</a:t>
            </a:r>
          </a:p>
          <a:p>
            <a:endParaRPr lang="en-US" sz="200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latin typeface="Century Gothic" panose="020B0502020202020204" pitchFamily="34" charset="0"/>
                <a:hlinkClick r:id="rId3"/>
              </a:rPr>
              <a:t>Sian </a:t>
            </a:r>
            <a:r>
              <a:rPr lang="en-US" sz="2000" b="1" err="1">
                <a:latin typeface="Century Gothic" panose="020B0502020202020204" pitchFamily="34" charset="0"/>
                <a:hlinkClick r:id="rId3"/>
              </a:rPr>
              <a:t>Lovesy</a:t>
            </a:r>
            <a:endParaRPr lang="en-US" sz="200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latin typeface="Century Gothic" panose="020B0502020202020204" pitchFamily="34" charset="0"/>
                <a:hlinkClick r:id="rId4"/>
              </a:rPr>
              <a:t>Chris Moore</a:t>
            </a:r>
            <a:endParaRPr lang="en-US" sz="2000" b="1">
              <a:latin typeface="Century Gothic" panose="020B0502020202020204" pitchFamily="34" charset="0"/>
            </a:endParaRPr>
          </a:p>
          <a:p>
            <a:endParaRPr lang="en-US" sz="2000">
              <a:latin typeface="Century Gothic" panose="020B0502020202020204" pitchFamily="34" charset="0"/>
            </a:endParaRPr>
          </a:p>
          <a:p>
            <a:r>
              <a:rPr lang="en-US" sz="2000">
                <a:latin typeface="Century Gothic" panose="020B0502020202020204" pitchFamily="34" charset="0"/>
              </a:rPr>
              <a:t>Don’t hesitate to reach out — safeguarding is everyone’s responsibility.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>
              <a:lnSpc>
                <a:spcPts val="9119"/>
              </a:lnSpc>
            </a:pPr>
            <a:endParaRPr lang="en-US" sz="4400">
              <a:latin typeface="esu v2"/>
              <a:ea typeface="+mn-lt"/>
              <a:cs typeface="+mn-lt"/>
            </a:endParaRPr>
          </a:p>
          <a:p>
            <a:pPr marL="457200" indent="-285750">
              <a:buFont typeface="Arial,Sans-Serif"/>
            </a:pPr>
            <a:endParaRPr lang="en-US" sz="2400">
              <a:latin typeface="Calibri"/>
              <a:ea typeface="+mn-lt"/>
              <a:cs typeface="+mn-lt"/>
            </a:endParaRPr>
          </a:p>
        </p:txBody>
      </p:sp>
      <p:pic>
        <p:nvPicPr>
          <p:cNvPr id="2" name="Picture 1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C7FA85D0-9D7E-01F0-B4BF-2703A67CD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8788" y="1028700"/>
            <a:ext cx="6260499" cy="9258300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50" b="1" spc="179">
                <a:solidFill>
                  <a:schemeClr val="bg1"/>
                </a:solidFill>
                <a:latin typeface="Century Gothic"/>
              </a:rPr>
              <a:t>SPORTS CLUB WELFARE TRAINING 25/26</a:t>
            </a:r>
            <a:endParaRPr lang="en-US" sz="1799" b="1" spc="179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8204" y="8632821"/>
            <a:ext cx="1530082" cy="1658670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6963922" y="8638176"/>
            <a:ext cx="1175802" cy="1511784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918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and person standing next to a target&#10;&#10;Description automatically generated">
            <a:extLst>
              <a:ext uri="{FF2B5EF4-FFF2-40B4-BE49-F238E27FC236}">
                <a16:creationId xmlns:a16="http://schemas.microsoft.com/office/drawing/2014/main" id="{84B8CDFD-57F5-FC6A-3840-BDEFB7F4A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0847" y="1029048"/>
            <a:ext cx="6231925" cy="92583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35107" y="805133"/>
            <a:ext cx="11372692" cy="9353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4400">
                <a:latin typeface="esu v2"/>
                <a:ea typeface="Calibri"/>
                <a:cs typeface="Calibri"/>
              </a:rPr>
              <a:t>Mentor scheme  </a:t>
            </a:r>
            <a:endParaRPr lang="en-US" b="1"/>
          </a:p>
          <a:p>
            <a:pPr>
              <a:buNone/>
            </a:pPr>
            <a:r>
              <a:rPr lang="en-US" sz="2200" b="1" u="sng">
                <a:latin typeface="Century Gothic" panose="020B0502020202020204" pitchFamily="34" charset="0"/>
              </a:rPr>
              <a:t>Purpose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latin typeface="Century Gothic" panose="020B0502020202020204" pitchFamily="34" charset="0"/>
              </a:rPr>
              <a:t>Promotes shared responsibility for members’ </a:t>
            </a:r>
            <a:r>
              <a:rPr lang="en-US" sz="2200" b="1">
                <a:latin typeface="Century Gothic" panose="020B0502020202020204" pitchFamily="34" charset="0"/>
              </a:rPr>
              <a:t>health &amp; wellbeing</a:t>
            </a:r>
            <a:r>
              <a:rPr lang="en-US" sz="2200">
                <a:latin typeface="Century Gothic" panose="020B0502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latin typeface="Century Gothic" panose="020B0502020202020204" pitchFamily="34" charset="0"/>
              </a:rPr>
              <a:t>Encourages </a:t>
            </a:r>
            <a:r>
              <a:rPr lang="en-US" sz="2200" b="1">
                <a:latin typeface="Century Gothic" panose="020B0502020202020204" pitchFamily="34" charset="0"/>
              </a:rPr>
              <a:t>peer-to-peer support</a:t>
            </a:r>
            <a:r>
              <a:rPr lang="en-US" sz="2200">
                <a:latin typeface="Century Gothic" panose="020B0502020202020204" pitchFamily="34" charset="0"/>
              </a:rPr>
              <a:t>, building a connected and inclusive club environment.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2200" b="1" u="sng">
                <a:latin typeface="Century Gothic" panose="020B0502020202020204" pitchFamily="34" charset="0"/>
              </a:rPr>
              <a:t>How It Works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latin typeface="Century Gothic" panose="020B0502020202020204" pitchFamily="34" charset="0"/>
              </a:rPr>
              <a:t>Set up in </a:t>
            </a:r>
            <a:r>
              <a:rPr lang="en-US" sz="2200" b="1">
                <a:latin typeface="Century Gothic" panose="020B0502020202020204" pitchFamily="34" charset="0"/>
              </a:rPr>
              <a:t>Term 1</a:t>
            </a:r>
            <a:r>
              <a:rPr lang="en-US" sz="2200">
                <a:latin typeface="Century Gothic" panose="020B0502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latin typeface="Century Gothic" panose="020B0502020202020204" pitchFamily="34" charset="0"/>
              </a:rPr>
              <a:t>Exec Committee / senior players paired with 1–2 first-year members.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latin typeface="Century Gothic" panose="020B0502020202020204" pitchFamily="34" charset="0"/>
              </a:rPr>
              <a:t>Pairings ideally based on </a:t>
            </a:r>
            <a:r>
              <a:rPr lang="en-US" sz="2200" b="1">
                <a:latin typeface="Century Gothic" panose="020B0502020202020204" pitchFamily="34" charset="0"/>
              </a:rPr>
              <a:t>shared subjects or interests</a:t>
            </a:r>
            <a:r>
              <a:rPr lang="en-US" sz="2200">
                <a:latin typeface="Century Gothic" panose="020B0502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latin typeface="Century Gothic" panose="020B0502020202020204" pitchFamily="34" charset="0"/>
              </a:rPr>
              <a:t>Mentors support members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>
                <a:latin typeface="Century Gothic" panose="020B0502020202020204" pitchFamily="34" charset="0"/>
              </a:rPr>
              <a:t>Club involvement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>
                <a:latin typeface="Century Gothic" panose="020B0502020202020204" pitchFamily="34" charset="0"/>
              </a:rPr>
              <a:t>Socials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>
                <a:latin typeface="Century Gothic" panose="020B0502020202020204" pitchFamily="34" charset="0"/>
              </a:rPr>
              <a:t>Academic life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>
                <a:latin typeface="Century Gothic" panose="020B0502020202020204" pitchFamily="34" charset="0"/>
              </a:rPr>
              <a:t>Settling into university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2200" b="1" u="sng">
                <a:latin typeface="Century Gothic" panose="020B0502020202020204" pitchFamily="34" charset="0"/>
              </a:rPr>
              <a:t>Expectations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latin typeface="Century Gothic" panose="020B0502020202020204" pitchFamily="34" charset="0"/>
              </a:rPr>
              <a:t>Meet once or twice per term (virtual or in-person).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latin typeface="Century Gothic" panose="020B0502020202020204" pitchFamily="34" charset="0"/>
              </a:rPr>
              <a:t>Check how first-years are finding university and ensure they know support systems.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latin typeface="Century Gothic" panose="020B0502020202020204" pitchFamily="34" charset="0"/>
              </a:rPr>
              <a:t>Escalate issues beyond your role → Welfare Officer or committee.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>
                <a:latin typeface="Century Gothic" panose="020B0502020202020204" pitchFamily="34" charset="0"/>
              </a:rPr>
              <a:t>Serious concerns</a:t>
            </a:r>
            <a:r>
              <a:rPr lang="en-US" sz="2200">
                <a:latin typeface="Century Gothic" panose="020B0502020202020204" pitchFamily="34" charset="0"/>
              </a:rPr>
              <a:t> (e.g., discrimination): email</a:t>
            </a:r>
            <a:br>
              <a:rPr lang="en-US" sz="2200">
                <a:latin typeface="Century Gothic" panose="020B0502020202020204" pitchFamily="34" charset="0"/>
              </a:rPr>
            </a:br>
            <a:r>
              <a:rPr lang="en-US" sz="2200">
                <a:latin typeface="Century Gothic" panose="020B0502020202020204" pitchFamily="34" charset="0"/>
              </a:rPr>
              <a:t>📧 </a:t>
            </a:r>
            <a:r>
              <a:rPr lang="en-US" sz="2200">
                <a:latin typeface="Century Gothic" panose="020B0502020202020204" pitchFamily="34" charset="0"/>
                <a:hlinkClick r:id="rId4"/>
              </a:rPr>
              <a:t>blades@essex.ac.uk </a:t>
            </a:r>
            <a:r>
              <a:rPr lang="en-US" sz="2200">
                <a:latin typeface="Century Gothic" panose="020B0502020202020204" pitchFamily="34" charset="0"/>
              </a:rPr>
              <a:t>| </a:t>
            </a:r>
            <a:r>
              <a:rPr lang="en-US" sz="2200">
                <a:latin typeface="Century Gothic" panose="020B0502020202020204" pitchFamily="34" charset="0"/>
                <a:hlinkClick r:id="rId5"/>
              </a:rPr>
              <a:t>vpwelfare@essex.ac.uk </a:t>
            </a:r>
            <a:r>
              <a:rPr lang="en-US" sz="2200">
                <a:latin typeface="Century Gothic" panose="020B0502020202020204" pitchFamily="34" charset="0"/>
              </a:rPr>
              <a:t>| </a:t>
            </a:r>
            <a:r>
              <a:rPr lang="en-US" sz="2200">
                <a:latin typeface="Century Gothic" panose="020B0502020202020204" pitchFamily="34" charset="0"/>
                <a:hlinkClick r:id="rId6"/>
              </a:rPr>
              <a:t>suadvice@essex.ac.uk </a:t>
            </a:r>
            <a:r>
              <a:rPr lang="en-US" sz="2200">
                <a:latin typeface="Century Gothic" panose="020B0502020202020204" pitchFamily="34" charset="0"/>
              </a:rPr>
              <a:t>| </a:t>
            </a:r>
            <a:r>
              <a:rPr lang="en-US" sz="2200">
                <a:latin typeface="Century Gothic" panose="020B0502020202020204" pitchFamily="34" charset="0"/>
                <a:hlinkClick r:id="rId7"/>
              </a:rPr>
              <a:t>vpactivities@essex.ac.uk</a:t>
            </a:r>
            <a:endParaRPr lang="en-US" sz="2200">
              <a:latin typeface="Century Gothic" panose="020B0502020202020204" pitchFamily="34" charset="0"/>
            </a:endParaRPr>
          </a:p>
          <a:p>
            <a:endParaRPr lang="en-US" sz="2400" b="1">
              <a:latin typeface="Century Gothic"/>
              <a:ea typeface="+mn-lt"/>
              <a:cs typeface="+mn-lt"/>
            </a:endParaRPr>
          </a:p>
          <a:p>
            <a:pPr marL="457200" indent="-285750">
              <a:buFont typeface="Arial,Sans-Serif"/>
            </a:pPr>
            <a:endParaRPr lang="en-US" sz="2400">
              <a:latin typeface="Calibri"/>
              <a:ea typeface="+mn-lt"/>
              <a:cs typeface="+mn-lt"/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50" b="1" spc="179">
                <a:solidFill>
                  <a:schemeClr val="bg1"/>
                </a:solidFill>
                <a:latin typeface="Century Gothic"/>
              </a:rPr>
              <a:t>SPORTS CLUB WELFARE TRAINING 25/26</a:t>
            </a:r>
            <a:endParaRPr lang="en-US" sz="1799" b="1" spc="179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A red shield with white text&#10;&#10;Description automatically generated">
            <a:extLst>
              <a:ext uri="{FF2B5EF4-FFF2-40B4-BE49-F238E27FC236}">
                <a16:creationId xmlns:a16="http://schemas.microsoft.com/office/drawing/2014/main" id="{C1EFAAF8-70C7-7E1F-7401-EECEF7756E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28204" y="8632821"/>
            <a:ext cx="1530082" cy="1658670"/>
          </a:xfrm>
          <a:prstGeom prst="rect">
            <a:avLst/>
          </a:prstGeom>
        </p:spPr>
      </p:pic>
      <p:sp>
        <p:nvSpPr>
          <p:cNvPr id="18" name="Freeform 14">
            <a:extLst>
              <a:ext uri="{FF2B5EF4-FFF2-40B4-BE49-F238E27FC236}">
                <a16:creationId xmlns:a16="http://schemas.microsoft.com/office/drawing/2014/main" id="{45578E69-E39E-7156-32B9-4E05139B3094}"/>
              </a:ext>
            </a:extLst>
          </p:cNvPr>
          <p:cNvSpPr/>
          <p:nvPr/>
        </p:nvSpPr>
        <p:spPr>
          <a:xfrm>
            <a:off x="16963922" y="8638176"/>
            <a:ext cx="1175802" cy="1511784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616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75437" y="1545431"/>
            <a:ext cx="10778028" cy="6830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4400">
                <a:latin typeface="esu v2"/>
                <a:ea typeface="Calibri"/>
                <a:cs typeface="Calibri"/>
              </a:rPr>
              <a:t>Safe &amp; Inclusive socials</a:t>
            </a:r>
          </a:p>
          <a:p>
            <a:pPr marL="285750" indent="-285750">
              <a:buFont typeface="Arial"/>
              <a:buChar char="•"/>
            </a:pPr>
            <a:r>
              <a:rPr lang="en-US" sz="3600">
                <a:latin typeface="Century Gothic"/>
                <a:ea typeface="+mn-lt"/>
                <a:cs typeface="+mn-lt"/>
              </a:rPr>
              <a:t>Socials should be </a:t>
            </a:r>
            <a:r>
              <a:rPr lang="en-US" sz="3600" b="1">
                <a:latin typeface="Century Gothic"/>
                <a:ea typeface="+mn-lt"/>
                <a:cs typeface="+mn-lt"/>
              </a:rPr>
              <a:t>positive, safe, and welcoming</a:t>
            </a:r>
            <a:r>
              <a:rPr lang="en-US" sz="3600">
                <a:latin typeface="Century Gothic"/>
                <a:ea typeface="+mn-lt"/>
                <a:cs typeface="+mn-lt"/>
              </a:rPr>
              <a:t> for all members.</a:t>
            </a:r>
            <a:endParaRPr lang="en-US" sz="3600">
              <a:latin typeface="Century Gothic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600">
                <a:latin typeface="Century Gothic"/>
                <a:ea typeface="+mn-lt"/>
                <a:cs typeface="+mn-lt"/>
              </a:rPr>
              <a:t>Everyone must feel free to say </a:t>
            </a:r>
            <a:r>
              <a:rPr lang="en-US" sz="3600" b="1">
                <a:latin typeface="Century Gothic"/>
                <a:ea typeface="+mn-lt"/>
                <a:cs typeface="+mn-lt"/>
              </a:rPr>
              <a:t>“no” without consequence</a:t>
            </a:r>
            <a:r>
              <a:rPr lang="en-US" sz="3600">
                <a:latin typeface="Century Gothic"/>
                <a:ea typeface="+mn-lt"/>
                <a:cs typeface="+mn-lt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3600">
                <a:latin typeface="Century Gothic"/>
                <a:ea typeface="+mn-lt"/>
                <a:cs typeface="+mn-lt"/>
              </a:rPr>
              <a:t>Respect diversity; not all members share the same humor.</a:t>
            </a:r>
          </a:p>
          <a:p>
            <a:pPr marL="285750" indent="-285750">
              <a:buFont typeface="Arial"/>
              <a:buChar char="•"/>
            </a:pPr>
            <a:endParaRPr lang="en-US" sz="3600">
              <a:latin typeface="Century Gothic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endParaRPr lang="en-US" sz="3200">
              <a:latin typeface="Century Gothic"/>
              <a:ea typeface="+mn-lt"/>
              <a:cs typeface="+mn-lt"/>
            </a:endParaRPr>
          </a:p>
          <a:p>
            <a:endParaRPr lang="en-US" sz="2400">
              <a:latin typeface="Century Gothic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Century Gothic"/>
              <a:ea typeface="+mn-lt"/>
              <a:cs typeface="+mn-lt"/>
            </a:endParaRPr>
          </a:p>
          <a:p>
            <a:endParaRPr lang="en-US" sz="1600">
              <a:latin typeface="Wingdings"/>
              <a:ea typeface="+mn-lt"/>
              <a:cs typeface="+mn-lt"/>
              <a:sym typeface="Wingdings"/>
            </a:endParaRPr>
          </a:p>
          <a:p>
            <a:pPr marL="457200" indent="-285750">
              <a:buFont typeface="Arial,Sans-Serif"/>
            </a:pPr>
            <a:endParaRPr lang="en-US" sz="2400">
              <a:latin typeface="Calibri"/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835334" y="8666750"/>
            <a:ext cx="1204377" cy="1483209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2604F6A-0575-0BC6-E20A-B457C5CF5FA2}"/>
              </a:ext>
            </a:extLst>
          </p:cNvPr>
          <p:cNvSpPr txBox="1"/>
          <p:nvPr/>
        </p:nvSpPr>
        <p:spPr>
          <a:xfrm rot="162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24/24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25/26</a:t>
            </a: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8229" y="8718545"/>
            <a:ext cx="1301482" cy="1415782"/>
          </a:xfrm>
          <a:prstGeom prst="rect">
            <a:avLst/>
          </a:prstGeom>
        </p:spPr>
      </p:pic>
      <p:pic>
        <p:nvPicPr>
          <p:cNvPr id="2" name="Picture 1" descr="Two men wearing helmets and sitting in a cave&#10;&#10;AI-generated content may be incorrect.">
            <a:extLst>
              <a:ext uri="{FF2B5EF4-FFF2-40B4-BE49-F238E27FC236}">
                <a16:creationId xmlns:a16="http://schemas.microsoft.com/office/drawing/2014/main" id="{0BB3DD12-C720-5165-529C-1A5438532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9070" y="1721860"/>
            <a:ext cx="4847359" cy="699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69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48E5294-1735-4C2E-96C4-92EFD1E06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8538" y="1034737"/>
            <a:ext cx="6174775" cy="92583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49286" y="772428"/>
            <a:ext cx="11857673" cy="10307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5400">
                <a:latin typeface="esu v2"/>
                <a:ea typeface="Calibri"/>
                <a:cs typeface="Calibri"/>
              </a:rPr>
              <a:t>Socials: What's not allowed</a:t>
            </a:r>
            <a:endParaRPr lang="en-US" sz="5400">
              <a:latin typeface="esu v2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2400" b="1">
                <a:latin typeface="Century Gothic"/>
                <a:ea typeface="+mn-lt"/>
                <a:cs typeface="+mn-lt"/>
              </a:rPr>
              <a:t>Initiations, hazing, or peer-pressure events.</a:t>
            </a:r>
            <a:r>
              <a:rPr lang="en-US" sz="2400">
                <a:latin typeface="Century Gothic"/>
                <a:ea typeface="+mn-lt"/>
                <a:cs typeface="+mn-lt"/>
              </a:rPr>
              <a:t> </a:t>
            </a:r>
          </a:p>
          <a:p>
            <a:pPr>
              <a:buFont typeface="Arial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2400">
                <a:latin typeface="Century Gothic"/>
                <a:ea typeface="+mn-lt"/>
                <a:cs typeface="+mn-lt"/>
              </a:rPr>
              <a:t>Activities involving:</a:t>
            </a:r>
          </a:p>
          <a:p>
            <a:pPr lvl="1">
              <a:buFont typeface="Arial"/>
              <a:buChar char="•"/>
            </a:pPr>
            <a:r>
              <a:rPr lang="en-US" sz="2400">
                <a:latin typeface="Century Gothic"/>
                <a:ea typeface="+mn-lt"/>
                <a:cs typeface="+mn-lt"/>
              </a:rPr>
              <a:t>Forced alcohol consumption</a:t>
            </a:r>
          </a:p>
          <a:p>
            <a:pPr lvl="1">
              <a:buFont typeface="Arial"/>
              <a:buChar char="•"/>
            </a:pPr>
            <a:r>
              <a:rPr lang="en-US" sz="2400">
                <a:latin typeface="Century Gothic"/>
                <a:ea typeface="+mn-lt"/>
                <a:cs typeface="+mn-lt"/>
              </a:rPr>
              <a:t>Eating unpleasant food</a:t>
            </a:r>
          </a:p>
          <a:p>
            <a:pPr lvl="1">
              <a:buFont typeface="Arial"/>
              <a:buChar char="•"/>
            </a:pPr>
            <a:r>
              <a:rPr lang="en-US" sz="2400">
                <a:latin typeface="Century Gothic"/>
                <a:ea typeface="+mn-lt"/>
                <a:cs typeface="+mn-lt"/>
              </a:rPr>
              <a:t>Nudity or humiliation</a:t>
            </a:r>
          </a:p>
          <a:p>
            <a:pPr lvl="1">
              <a:buFont typeface="Arial"/>
              <a:buChar char="•"/>
            </a:pPr>
            <a:r>
              <a:rPr lang="en-US" sz="2400">
                <a:latin typeface="Century Gothic"/>
                <a:ea typeface="+mn-lt"/>
                <a:cs typeface="+mn-lt"/>
              </a:rPr>
              <a:t>Violence</a:t>
            </a:r>
          </a:p>
          <a:p>
            <a:pPr lvl="1">
              <a:buFont typeface="Arial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2400" b="1">
                <a:latin typeface="Century Gothic"/>
                <a:ea typeface="+mn-lt"/>
                <a:cs typeface="+mn-lt"/>
              </a:rPr>
              <a:t>Avoid controversial or offensive games, language, or activities.</a:t>
            </a:r>
          </a:p>
          <a:p>
            <a:pPr>
              <a:buFont typeface="Arial"/>
              <a:buChar char="•"/>
            </a:pPr>
            <a:endParaRPr lang="en-US" sz="2400" b="1">
              <a:latin typeface="Century Gothic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2400">
                <a:latin typeface="Century Gothic"/>
                <a:ea typeface="+mn-lt"/>
                <a:cs typeface="+mn-lt"/>
              </a:rPr>
              <a:t>Be mindful of </a:t>
            </a:r>
            <a:r>
              <a:rPr lang="en-US" sz="2400" b="1">
                <a:latin typeface="Century Gothic"/>
                <a:ea typeface="+mn-lt"/>
                <a:cs typeface="+mn-lt"/>
              </a:rPr>
              <a:t>themes</a:t>
            </a:r>
            <a:r>
              <a:rPr lang="en-US" sz="2400">
                <a:latin typeface="Century Gothic"/>
                <a:ea typeface="+mn-lt"/>
                <a:cs typeface="+mn-lt"/>
              </a:rPr>
              <a:t>:</a:t>
            </a:r>
          </a:p>
          <a:p>
            <a:pPr lvl="1">
              <a:buFont typeface="Arial"/>
              <a:buChar char="•"/>
            </a:pPr>
            <a:r>
              <a:rPr lang="en-US" sz="2400">
                <a:latin typeface="Century Gothic"/>
                <a:ea typeface="+mn-lt"/>
                <a:cs typeface="+mn-lt"/>
              </a:rPr>
              <a:t>❌ White T-shirt parties</a:t>
            </a:r>
          </a:p>
          <a:p>
            <a:pPr lvl="1">
              <a:buFont typeface="Arial"/>
              <a:buChar char="•"/>
            </a:pPr>
            <a:r>
              <a:rPr lang="en-US" sz="2400">
                <a:latin typeface="Century Gothic"/>
                <a:ea typeface="+mn-lt"/>
                <a:cs typeface="+mn-lt"/>
              </a:rPr>
              <a:t>❌ “Gender Bender”</a:t>
            </a:r>
          </a:p>
          <a:p>
            <a:pPr lvl="1">
              <a:buFont typeface="Arial"/>
              <a:buChar char="•"/>
            </a:pPr>
            <a:r>
              <a:rPr lang="en-US" sz="2400">
                <a:latin typeface="Century Gothic"/>
                <a:ea typeface="+mn-lt"/>
                <a:cs typeface="+mn-lt"/>
              </a:rPr>
              <a:t>❌ Cultural or sexual/S&amp;M themes</a:t>
            </a:r>
          </a:p>
          <a:p>
            <a:pPr lvl="1">
              <a:buFont typeface="Arial"/>
              <a:buChar char="•"/>
            </a:pPr>
            <a:endParaRPr lang="en-US" sz="2400">
              <a:latin typeface="Century Gothic"/>
              <a:ea typeface="+mn-lt"/>
              <a:cs typeface="+mn-lt"/>
            </a:endParaRPr>
          </a:p>
          <a:p>
            <a:pPr lvl="1"/>
            <a:r>
              <a:rPr lang="en-US" sz="2400">
                <a:latin typeface="Century Gothic"/>
                <a:ea typeface="+mn-lt"/>
                <a:cs typeface="+mn-lt"/>
              </a:rPr>
              <a:t>⚠️ </a:t>
            </a:r>
            <a:r>
              <a:rPr lang="en-US" sz="2400" b="1">
                <a:latin typeface="Century Gothic"/>
                <a:ea typeface="+mn-lt"/>
                <a:cs typeface="+mn-lt"/>
              </a:rPr>
              <a:t>Why it Matters</a:t>
            </a:r>
            <a:br>
              <a:rPr lang="en-US" sz="2400" b="1">
                <a:latin typeface="Century Gothic"/>
                <a:ea typeface="+mn-lt"/>
                <a:cs typeface="+mn-lt"/>
              </a:rPr>
            </a:br>
            <a:r>
              <a:rPr lang="en-US" sz="2400">
                <a:latin typeface="Century Gothic"/>
                <a:ea typeface="+mn-lt"/>
                <a:cs typeface="+mn-lt"/>
              </a:rPr>
              <a:t> Many new students are young &amp; impressionable. Lead by example: make socials fun, safe, and inclusive.</a:t>
            </a:r>
          </a:p>
          <a:p>
            <a:pPr lvl="1"/>
            <a:endParaRPr lang="en-US" sz="2400">
              <a:latin typeface="Century Gothic"/>
              <a:ea typeface="+mn-lt"/>
              <a:cs typeface="+mn-lt"/>
            </a:endParaRPr>
          </a:p>
          <a:p>
            <a:pPr lvl="1"/>
            <a:r>
              <a:rPr lang="en-US" sz="2400">
                <a:latin typeface="Century Gothic"/>
                <a:ea typeface="+mn-lt"/>
                <a:cs typeface="+mn-lt"/>
              </a:rPr>
              <a:t>⚖️ </a:t>
            </a:r>
            <a:r>
              <a:rPr lang="en-US" sz="2400" b="1">
                <a:latin typeface="Century Gothic"/>
                <a:ea typeface="+mn-lt"/>
                <a:cs typeface="+mn-lt"/>
              </a:rPr>
              <a:t>Union Policy</a:t>
            </a:r>
            <a:br>
              <a:rPr lang="en-US" sz="2400" b="1">
                <a:latin typeface="Century Gothic"/>
                <a:ea typeface="+mn-lt"/>
                <a:cs typeface="+mn-lt"/>
              </a:rPr>
            </a:br>
            <a:r>
              <a:rPr lang="en-US" sz="2400">
                <a:latin typeface="Century Gothic"/>
                <a:ea typeface="+mn-lt"/>
                <a:cs typeface="+mn-lt"/>
              </a:rPr>
              <a:t> Such activities violate Union policy and may result in disciplinary action.</a:t>
            </a:r>
            <a:endParaRPr lang="en-US" sz="2400">
              <a:latin typeface="Century Gothic"/>
            </a:endParaRPr>
          </a:p>
          <a:p>
            <a:pPr>
              <a:buFont typeface="Arial"/>
              <a:buChar char="•"/>
            </a:pPr>
            <a:endParaRPr lang="en-US" sz="3000">
              <a:latin typeface="Century Gothic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Century Gothic"/>
              <a:ea typeface="+mn-lt"/>
              <a:cs typeface="+mn-lt"/>
            </a:endParaRPr>
          </a:p>
          <a:p>
            <a:endParaRPr lang="en-US" sz="1600">
              <a:latin typeface="Wingdings"/>
              <a:ea typeface="Calibri"/>
              <a:cs typeface="Calibri"/>
              <a:sym typeface="Wingdings"/>
            </a:endParaRPr>
          </a:p>
          <a:p>
            <a:pPr marL="457200" indent="-285750">
              <a:buFont typeface="Arial,Sans-Serif"/>
            </a:pPr>
            <a:endParaRPr lang="en-US" sz="2400">
              <a:latin typeface="Calibri"/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63847" y="8066676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25/26</a:t>
            </a: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9504" y="8275633"/>
            <a:ext cx="1858694" cy="195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47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78287" y="1545431"/>
            <a:ext cx="16236735" cy="6091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5400">
                <a:latin typeface="esu v2"/>
                <a:ea typeface="Calibri"/>
                <a:cs typeface="Calibri"/>
              </a:rPr>
              <a:t>creating a safe SOCIAL environment</a:t>
            </a:r>
          </a:p>
          <a:p>
            <a:pPr>
              <a:buNone/>
            </a:pPr>
            <a:endParaRPr lang="en-US" sz="3200" b="1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3200" b="1">
                <a:latin typeface="Century Gothic"/>
              </a:rPr>
              <a:t>Your Role</a:t>
            </a:r>
            <a:endParaRPr lang="en-US" sz="3200">
              <a:latin typeface="Century Gothic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>
                <a:latin typeface="Century Gothic"/>
              </a:rPr>
              <a:t>Don’t feel pressured by “tradition”, if it’s harmful, it isn’t normal.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>
                <a:latin typeface="Century Gothic"/>
              </a:rPr>
              <a:t>Lead by example: make socials fun, safe, and inclusive for all.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>
                <a:latin typeface="Century Gothic"/>
                <a:ea typeface="+mn-lt"/>
                <a:cs typeface="+mn-lt"/>
              </a:rPr>
              <a:t>If you are planning a social and unsure of the appropriateness of it, please get in touch with us and we can advise and support. </a:t>
            </a:r>
          </a:p>
          <a:p>
            <a:pPr marL="342900" indent="-342900">
              <a:buFont typeface="Arial"/>
              <a:buChar char="•"/>
            </a:pPr>
            <a:endParaRPr lang="en-US" sz="3600">
              <a:latin typeface="Century Gothic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Century Gothic"/>
              <a:ea typeface="+mn-lt"/>
              <a:cs typeface="+mn-lt"/>
            </a:endParaRPr>
          </a:p>
          <a:p>
            <a:endParaRPr lang="en-US" sz="1600">
              <a:latin typeface="Wingdings"/>
              <a:ea typeface="+mn-lt"/>
              <a:cs typeface="+mn-lt"/>
              <a:sym typeface="Wingdings"/>
            </a:endParaRPr>
          </a:p>
          <a:p>
            <a:pPr marL="457200" indent="-285750">
              <a:buFont typeface="Arial,Sans-Serif"/>
            </a:pPr>
            <a:endParaRPr lang="en-US" sz="2400">
              <a:latin typeface="Calibri"/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63847" y="8066676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25/26</a:t>
            </a: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9504" y="8275633"/>
            <a:ext cx="1858694" cy="195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36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78287" y="1545431"/>
            <a:ext cx="7807915" cy="984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5400">
                <a:latin typeface="esu v2"/>
                <a:ea typeface="Calibri"/>
                <a:cs typeface="Calibri"/>
              </a:rPr>
              <a:t>Additional Support </a:t>
            </a:r>
          </a:p>
          <a:p>
            <a:pPr marL="285750" indent="-285750">
              <a:buFont typeface="Arial"/>
              <a:buChar char="•"/>
            </a:pPr>
            <a:endParaRPr lang="en-US" sz="2800">
              <a:latin typeface="Century Gothi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2800">
              <a:latin typeface="Century Gothic"/>
              <a:ea typeface="Calibri"/>
              <a:cs typeface="Calibri"/>
            </a:endParaRPr>
          </a:p>
          <a:p>
            <a:r>
              <a:rPr lang="en-US" b="1">
                <a:latin typeface="Century Gothic"/>
                <a:ea typeface="+mn-lt"/>
                <a:cs typeface="+mn-lt"/>
              </a:rPr>
              <a:t>‘</a:t>
            </a:r>
            <a:r>
              <a:rPr lang="en-US" sz="2000" b="1">
                <a:latin typeface="Century Gothic"/>
                <a:ea typeface="+mn-lt"/>
                <a:cs typeface="+mn-lt"/>
              </a:rPr>
              <a:t>Ask for Angela’</a:t>
            </a:r>
            <a:r>
              <a:rPr lang="en-US" sz="2000">
                <a:latin typeface="Century Gothic"/>
                <a:ea typeface="+mn-lt"/>
                <a:cs typeface="+mn-lt"/>
              </a:rPr>
              <a:t> - Anyone who is feeling unsafe, vulnerable or threatened can discreetly seek help by approaching staff in venues(Sub-Zero, SU Bar) and asking them for ‘Angela’. This code-phrase will indicate to  staff that they require help. This might be through reuniting them with a friend, seeing them to a taxi, or calling campus security.</a:t>
            </a:r>
          </a:p>
          <a:p>
            <a:endParaRPr lang="en-US" sz="2000">
              <a:latin typeface="Wingdings"/>
              <a:ea typeface="Calibri"/>
              <a:cs typeface="Calibri"/>
              <a:sym typeface="Wingdings"/>
            </a:endParaRPr>
          </a:p>
          <a:p>
            <a:r>
              <a:rPr lang="en-US" sz="2000" b="1">
                <a:latin typeface="Century Gothic"/>
                <a:ea typeface="+mn-lt"/>
                <a:cs typeface="+mn-lt"/>
              </a:rPr>
              <a:t>Security and Safety Centre  </a:t>
            </a:r>
            <a:r>
              <a:rPr lang="en-US" sz="2000">
                <a:latin typeface="Century Gothic"/>
                <a:ea typeface="+mn-lt"/>
                <a:cs typeface="+mn-lt"/>
              </a:rPr>
              <a:t>– Located on Square 3 under the sheltered area – map for reference. The security team provide 24 hour face to face and phone support. You can contact them regarding a range of things. </a:t>
            </a:r>
          </a:p>
          <a:p>
            <a:endParaRPr lang="en-US" sz="2000">
              <a:latin typeface="Century Gothic"/>
              <a:ea typeface="+mn-lt"/>
              <a:cs typeface="+mn-lt"/>
            </a:endParaRPr>
          </a:p>
          <a:p>
            <a:r>
              <a:rPr lang="en-US" sz="2000" b="1">
                <a:solidFill>
                  <a:srgbClr val="000000"/>
                </a:solidFill>
                <a:latin typeface="Century Gothic"/>
                <a:ea typeface="Calibri"/>
                <a:cs typeface="Calibri"/>
              </a:rPr>
              <a:t>SU Shuttle Bus –</a:t>
            </a:r>
            <a:r>
              <a:rPr lang="en-US" sz="2000">
                <a:solidFill>
                  <a:srgbClr val="000000"/>
                </a:solidFill>
                <a:latin typeface="Century Gothic"/>
                <a:ea typeface="Calibri"/>
                <a:cs typeface="Calibri"/>
              </a:rPr>
              <a:t> If an individual is not in a fit state to make their own way back to their accommodation, they can make use of the Shuttle Bus Service, which provides transport around the local area. (3 alternative routes). </a:t>
            </a:r>
            <a:r>
              <a:rPr lang="en-US" sz="2000">
                <a:solidFill>
                  <a:srgbClr val="000000"/>
                </a:solidFill>
                <a:latin typeface="Century Gothic"/>
                <a:ea typeface="Calibri"/>
                <a:cs typeface="Calibri"/>
                <a:hlinkClick r:id="rId3"/>
              </a:rPr>
              <a:t>More Info Here.</a:t>
            </a:r>
          </a:p>
          <a:p>
            <a:endParaRPr lang="en-US" sz="2000">
              <a:solidFill>
                <a:srgbClr val="000000"/>
              </a:solidFill>
              <a:latin typeface="Century Gothic"/>
              <a:ea typeface="Calibri"/>
              <a:cs typeface="Calibri"/>
            </a:endParaRPr>
          </a:p>
          <a:p>
            <a:r>
              <a:rPr lang="en-US" sz="2000" b="1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Welfare Assistants at Sub-Zero – I</a:t>
            </a:r>
            <a:r>
              <a:rPr lang="en-US" sz="200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f someone needs support on a night out at Sub-Zero, welfare assistants are on hand in the welfare room to help you.</a:t>
            </a:r>
          </a:p>
          <a:p>
            <a:endParaRPr lang="en-US" sz="2000">
              <a:solidFill>
                <a:srgbClr val="000000"/>
              </a:solidFill>
              <a:latin typeface="Wingdings"/>
              <a:ea typeface="+mn-lt"/>
              <a:cs typeface="+mn-lt"/>
              <a:sym typeface="Wingdings"/>
            </a:endParaRPr>
          </a:p>
          <a:p>
            <a:endParaRPr lang="en-US" sz="2000">
              <a:solidFill>
                <a:srgbClr val="FF0000"/>
              </a:solidFill>
              <a:latin typeface="Century Gothi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2800">
              <a:latin typeface="Century Gothi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latin typeface="Wingdings"/>
              <a:ea typeface="+mn-lt"/>
              <a:cs typeface="+mn-lt"/>
              <a:sym typeface="Wingdings"/>
            </a:endParaRPr>
          </a:p>
          <a:p>
            <a:pPr marL="457200" indent="-285750">
              <a:buFont typeface="Arial,Sans-Serif"/>
            </a:pPr>
            <a:endParaRPr lang="en-US" sz="2400">
              <a:latin typeface="Calibri"/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63847" y="8066676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2604F6A-0575-0BC6-E20A-B457C5CF5FA2}"/>
              </a:ext>
            </a:extLst>
          </p:cNvPr>
          <p:cNvSpPr txBox="1"/>
          <p:nvPr/>
        </p:nvSpPr>
        <p:spPr>
          <a:xfrm rot="162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24/24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25/26</a:t>
            </a: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9504" y="8275633"/>
            <a:ext cx="1858694" cy="1958707"/>
          </a:xfrm>
          <a:prstGeom prst="rect">
            <a:avLst/>
          </a:prstGeom>
        </p:spPr>
      </p:pic>
      <p:pic>
        <p:nvPicPr>
          <p:cNvPr id="2" name="Picture 1" descr="A map of a building&#10;&#10;Description automatically generated">
            <a:extLst>
              <a:ext uri="{FF2B5EF4-FFF2-40B4-BE49-F238E27FC236}">
                <a16:creationId xmlns:a16="http://schemas.microsoft.com/office/drawing/2014/main" id="{D04670FC-A438-BAE8-4439-3A802B643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8837" y="1885950"/>
            <a:ext cx="8362951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23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orange face paint&#10;&#10;Description automatically generated">
            <a:extLst>
              <a:ext uri="{FF2B5EF4-FFF2-40B4-BE49-F238E27FC236}">
                <a16:creationId xmlns:a16="http://schemas.microsoft.com/office/drawing/2014/main" id="{5A39A42C-2619-646C-481F-0FE857B17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0226" y="1028700"/>
            <a:ext cx="6189062" cy="92583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78287" y="1273969"/>
            <a:ext cx="9293815" cy="6029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5400">
                <a:latin typeface="esu v2"/>
                <a:ea typeface="Calibri"/>
                <a:cs typeface="Calibri"/>
              </a:rPr>
              <a:t>Any questions? </a:t>
            </a:r>
          </a:p>
          <a:p>
            <a:pPr marL="285750" indent="-285750">
              <a:buFont typeface="Arial"/>
              <a:buChar char="•"/>
            </a:pPr>
            <a:endParaRPr lang="en-US" sz="2800">
              <a:latin typeface="Century Gothic"/>
              <a:ea typeface="+mn-lt"/>
              <a:cs typeface="+mn-lt"/>
            </a:endParaRPr>
          </a:p>
          <a:p>
            <a:r>
              <a:rPr lang="en-US" sz="3600">
                <a:latin typeface="Century Gothic"/>
                <a:ea typeface="Calibri"/>
                <a:cs typeface="Calibri"/>
              </a:rPr>
              <a:t>We now have an opportunity for any questions should you have any. </a:t>
            </a:r>
          </a:p>
          <a:p>
            <a:pPr marL="285750" indent="-285750">
              <a:buFont typeface="Arial"/>
              <a:buChar char="•"/>
            </a:pPr>
            <a:endParaRPr lang="en-US" sz="2800">
              <a:latin typeface="Century Gothic"/>
              <a:ea typeface="Calibri"/>
              <a:cs typeface="Calibri"/>
            </a:endParaRPr>
          </a:p>
          <a:p>
            <a:r>
              <a:rPr lang="en-US" sz="3600">
                <a:solidFill>
                  <a:srgbClr val="FF0000"/>
                </a:solidFill>
                <a:latin typeface="Century Gothic"/>
                <a:ea typeface="Calibri"/>
                <a:cs typeface="Calibri"/>
              </a:rPr>
              <a:t>P.S Don't leave yet, we still have a Moodle quiz for you to complete, more information on the next slide. </a:t>
            </a:r>
          </a:p>
          <a:p>
            <a:pPr marL="285750" indent="-285750">
              <a:buFont typeface="Arial"/>
              <a:buChar char="•"/>
            </a:pPr>
            <a:endParaRPr lang="en-US" sz="2800">
              <a:latin typeface="Century Gothi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latin typeface="Wingdings"/>
              <a:ea typeface="+mn-lt"/>
              <a:cs typeface="+mn-lt"/>
              <a:sym typeface="Wingdings"/>
            </a:endParaRPr>
          </a:p>
          <a:p>
            <a:pPr marL="457200" indent="-285750">
              <a:buFont typeface="Arial,Sans-Serif"/>
            </a:pPr>
            <a:endParaRPr lang="en-US" sz="2400">
              <a:latin typeface="Calibri"/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63847" y="8066676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2604F6A-0575-0BC6-E20A-B457C5CF5FA2}"/>
              </a:ext>
            </a:extLst>
          </p:cNvPr>
          <p:cNvSpPr txBox="1"/>
          <p:nvPr/>
        </p:nvSpPr>
        <p:spPr>
          <a:xfrm rot="162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24/24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25/26</a:t>
            </a: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9504" y="8275633"/>
            <a:ext cx="1858694" cy="1958707"/>
          </a:xfrm>
          <a:prstGeom prst="rect">
            <a:avLst/>
          </a:prstGeom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75C4AFFC-E01E-27DD-7862-4CF1722A84EA}"/>
              </a:ext>
            </a:extLst>
          </p:cNvPr>
          <p:cNvSpPr txBox="1"/>
          <p:nvPr/>
        </p:nvSpPr>
        <p:spPr>
          <a:xfrm>
            <a:off x="978287" y="6450849"/>
            <a:ext cx="10464948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latin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Blades@essex.ac.uk</a:t>
            </a:r>
            <a:r>
              <a:rPr lang="en-US" sz="3000">
                <a:latin typeface="Century Gothic"/>
              </a:rPr>
              <a:t> </a:t>
            </a:r>
          </a:p>
          <a:p>
            <a:pPr>
              <a:lnSpc>
                <a:spcPts val="3600"/>
              </a:lnSpc>
            </a:pPr>
            <a:r>
              <a:rPr lang="en-US" sz="3000">
                <a:latin typeface="Century Gothic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Hannah.mortier@essex.ac.uk</a:t>
            </a:r>
            <a:endParaRPr lang="en-US" sz="3000">
              <a:solidFill>
                <a:schemeClr val="bg1"/>
              </a:solidFill>
              <a:latin typeface="Century Gothic"/>
            </a:endParaRPr>
          </a:p>
          <a:p>
            <a:pPr>
              <a:lnSpc>
                <a:spcPts val="3600"/>
              </a:lnSpc>
            </a:pPr>
            <a:r>
              <a:rPr lang="en-US" sz="3000">
                <a:latin typeface="Century Gothic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Vpactivities@essex.ac.uk</a:t>
            </a:r>
            <a:r>
              <a:rPr lang="en-US" sz="3000">
                <a:latin typeface="Century Gothic"/>
              </a:rPr>
              <a:t> </a:t>
            </a:r>
            <a:endParaRPr lang="en-US" sz="3000">
              <a:latin typeface="Century Gothic" panose="020B0502020202020204" pitchFamily="34" charset="0"/>
            </a:endParaRPr>
          </a:p>
          <a:p>
            <a:pPr>
              <a:lnSpc>
                <a:spcPts val="3600"/>
              </a:lnSpc>
            </a:pPr>
            <a:r>
              <a:rPr lang="en-US" sz="3000">
                <a:latin typeface="Century Gothic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Suadvice@essex.ac.uk</a:t>
            </a:r>
            <a:r>
              <a:rPr lang="en-US" sz="3000">
                <a:latin typeface="Century Gothic"/>
              </a:rPr>
              <a:t> </a:t>
            </a:r>
            <a:endParaRPr lang="en-US" sz="3000">
              <a:latin typeface="Century Gothic" panose="020B0502020202020204" pitchFamily="34" charset="0"/>
            </a:endParaRPr>
          </a:p>
          <a:p>
            <a:pPr>
              <a:lnSpc>
                <a:spcPts val="3600"/>
              </a:lnSpc>
            </a:pPr>
            <a:r>
              <a:rPr lang="en-US" sz="3000">
                <a:latin typeface="Century Gothic"/>
              </a:rPr>
              <a:t>07935 134538 – Blades phone </a:t>
            </a:r>
          </a:p>
          <a:p>
            <a:pPr>
              <a:lnSpc>
                <a:spcPts val="3600"/>
              </a:lnSpc>
            </a:pPr>
            <a:r>
              <a:rPr lang="en-US" sz="3000">
                <a:latin typeface="Century Gothic"/>
              </a:rPr>
              <a:t>01206 863211 – SU Reception </a:t>
            </a:r>
            <a:endParaRPr lang="en-US" b="1">
              <a:latin typeface="Century Gothic"/>
            </a:endParaRPr>
          </a:p>
          <a:p>
            <a:pPr>
              <a:lnSpc>
                <a:spcPts val="3600"/>
              </a:lnSpc>
            </a:pPr>
            <a:endParaRPr lang="en-US" sz="3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413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1829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823134" y="431931"/>
            <a:ext cx="1213733" cy="164839"/>
            <a:chOff x="0" y="0"/>
            <a:chExt cx="1618311" cy="219785"/>
          </a:xfrm>
          <a:solidFill>
            <a:schemeClr val="bg1"/>
          </a:solidFill>
        </p:grpSpPr>
        <p:sp>
          <p:nvSpPr>
            <p:cNvPr id="5" name="AutoShape 5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35613" y="69706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78287" y="1273969"/>
            <a:ext cx="12882623" cy="5598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9"/>
              </a:lnSpc>
            </a:pPr>
            <a:r>
              <a:rPr lang="en-US" sz="5400">
                <a:latin typeface="esu v2"/>
                <a:ea typeface="Calibri"/>
                <a:cs typeface="Calibri"/>
              </a:rPr>
              <a:t>Welfare Moodle quiz </a:t>
            </a:r>
          </a:p>
          <a:p>
            <a:pPr marL="285750" indent="-285750">
              <a:buFont typeface="Arial"/>
              <a:buChar char="•"/>
            </a:pPr>
            <a:endParaRPr lang="en-US" sz="2800">
              <a:latin typeface="Century Gothi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2800">
              <a:solidFill>
                <a:srgbClr val="000000"/>
              </a:solidFill>
              <a:latin typeface="Century Gothic"/>
              <a:ea typeface="+mn-lt"/>
              <a:cs typeface="+mn-lt"/>
            </a:endParaRPr>
          </a:p>
          <a:p>
            <a:pPr marL="571500" indent="-5715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Please all complete the required Moodle Quiz now! </a:t>
            </a:r>
          </a:p>
          <a:p>
            <a:pPr marL="571500" indent="-571500">
              <a:buFont typeface="Arial"/>
              <a:buChar char="•"/>
            </a:pPr>
            <a:r>
              <a:rPr lang="en-US" sz="2400">
                <a:latin typeface="Century Gothic"/>
                <a:ea typeface="+mn-lt"/>
                <a:cs typeface="+mn-lt"/>
              </a:rPr>
              <a:t>18 Questions </a:t>
            </a:r>
          </a:p>
          <a:p>
            <a:pPr marL="571500" indent="-571500">
              <a:buFont typeface="Arial"/>
              <a:buChar char="•"/>
            </a:pPr>
            <a:r>
              <a:rPr lang="en-US" sz="2400">
                <a:latin typeface="Century Gothic"/>
                <a:ea typeface="+mn-lt"/>
                <a:cs typeface="+mn-lt"/>
              </a:rPr>
              <a:t>Pass Mark – 14/18</a:t>
            </a:r>
          </a:p>
          <a:p>
            <a:pPr marL="571500" indent="-571500">
              <a:buFont typeface="Arial"/>
              <a:buChar char="•"/>
            </a:pPr>
            <a:r>
              <a:rPr lang="en-US" sz="2400">
                <a:latin typeface="Century Gothic"/>
                <a:ea typeface="+mn-lt"/>
                <a:cs typeface="+mn-lt"/>
              </a:rPr>
              <a:t>Link is also in the chat </a:t>
            </a:r>
          </a:p>
          <a:p>
            <a:pPr marL="571500" indent="-571500">
              <a:buFont typeface="Arial"/>
              <a:buChar char="•"/>
            </a:pPr>
            <a:r>
              <a:rPr lang="en-US" sz="2400">
                <a:latin typeface="Century Gothic"/>
                <a:ea typeface="+mn-lt"/>
                <a:cs typeface="+mn-lt"/>
              </a:rPr>
              <a:t>If it says you do not have access let us know and we can enroll you now. </a:t>
            </a:r>
          </a:p>
          <a:p>
            <a:endParaRPr lang="en-US" sz="2400">
              <a:latin typeface="Century Gothic"/>
              <a:ea typeface="+mn-lt"/>
              <a:cs typeface="+mn-lt"/>
            </a:endParaRPr>
          </a:p>
          <a:p>
            <a:r>
              <a:rPr lang="en-US" sz="2400">
                <a:latin typeface="Century Gothic"/>
                <a:ea typeface="+mn-lt"/>
                <a:cs typeface="+mn-lt"/>
              </a:rPr>
              <a:t>Feel free to leave the call once you have gained access, we will be ending the session in a few minutes.  </a:t>
            </a:r>
          </a:p>
          <a:p>
            <a:pPr marL="285750" indent="-285750">
              <a:buFont typeface="Arial"/>
              <a:buChar char="•"/>
            </a:pPr>
            <a:endParaRPr lang="en-US" sz="1600">
              <a:latin typeface="Wingdings"/>
              <a:ea typeface="+mn-lt"/>
              <a:cs typeface="+mn-lt"/>
              <a:sym typeface="Wingdings"/>
            </a:endParaRPr>
          </a:p>
          <a:p>
            <a:pPr marL="457200" indent="-285750">
              <a:buFont typeface="Arial,Sans-Serif"/>
            </a:pPr>
            <a:endParaRPr lang="en-US" sz="2400">
              <a:latin typeface="Calibri"/>
              <a:ea typeface="+mn-lt"/>
              <a:cs typeface="+mn-l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63847" y="8066676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2604F6A-0575-0BC6-E20A-B457C5CF5FA2}"/>
              </a:ext>
            </a:extLst>
          </p:cNvPr>
          <p:cNvSpPr txBox="1"/>
          <p:nvPr/>
        </p:nvSpPr>
        <p:spPr>
          <a:xfrm rot="162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24/24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8B191B0-7918-5F5B-D42B-3A87ACEEE378}"/>
              </a:ext>
            </a:extLst>
          </p:cNvPr>
          <p:cNvSpPr txBox="1"/>
          <p:nvPr/>
        </p:nvSpPr>
        <p:spPr>
          <a:xfrm>
            <a:off x="13930034" y="235820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SPORTS CLUB WELFARE TRAINING 25/26</a:t>
            </a:r>
          </a:p>
        </p:txBody>
      </p:sp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7D3FABF-6CB8-CD2E-EE4C-7D388256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9504" y="8275633"/>
            <a:ext cx="1858694" cy="195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94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674657" y="431931"/>
            <a:ext cx="1213733" cy="164839"/>
            <a:chOff x="0" y="0"/>
            <a:chExt cx="1618311" cy="219785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36347" cy="219785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AutoShape 5"/>
            <p:cNvSpPr/>
            <p:nvPr/>
          </p:nvSpPr>
          <p:spPr>
            <a:xfrm>
              <a:off x="460654" y="0"/>
              <a:ext cx="236347" cy="219785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921309" y="0"/>
              <a:ext cx="236347" cy="219785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1381963" y="0"/>
              <a:ext cx="236347" cy="219785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74959" y="69706"/>
              <a:ext cx="86430" cy="80373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1028700"/>
            <a:ext cx="6952240" cy="9691224"/>
            <a:chOff x="0" y="0"/>
            <a:chExt cx="1831043" cy="25524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31042" cy="2552421"/>
            </a:xfrm>
            <a:custGeom>
              <a:avLst/>
              <a:gdLst/>
              <a:ahLst/>
              <a:cxnLst/>
              <a:rect l="l" t="t" r="r" b="b"/>
              <a:pathLst>
                <a:path w="1831042" h="2552421">
                  <a:moveTo>
                    <a:pt x="0" y="0"/>
                  </a:moveTo>
                  <a:lnTo>
                    <a:pt x="1831042" y="0"/>
                  </a:lnTo>
                  <a:lnTo>
                    <a:pt x="1831042" y="2552421"/>
                  </a:lnTo>
                  <a:lnTo>
                    <a:pt x="0" y="255242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0" y="0"/>
            <a:ext cx="14665514" cy="1028700"/>
          </a:xfrm>
          <a:custGeom>
            <a:avLst/>
            <a:gdLst/>
            <a:ahLst/>
            <a:cxnLst/>
            <a:rect l="l" t="t" r="r" b="b"/>
            <a:pathLst>
              <a:path w="14665514" h="6798997">
                <a:moveTo>
                  <a:pt x="0" y="0"/>
                </a:moveTo>
                <a:lnTo>
                  <a:pt x="14665514" y="0"/>
                </a:lnTo>
                <a:lnTo>
                  <a:pt x="14665514" y="6798997"/>
                </a:lnTo>
                <a:lnTo>
                  <a:pt x="0" y="679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4274" b="-27080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7840637" y="2571750"/>
            <a:ext cx="10464948" cy="7359630"/>
            <a:chOff x="677173" y="-629740"/>
            <a:chExt cx="13953265" cy="9812838"/>
          </a:xfrm>
        </p:grpSpPr>
        <p:sp>
          <p:nvSpPr>
            <p:cNvPr id="16" name="TextBox 16"/>
            <p:cNvSpPr txBox="1"/>
            <p:nvPr/>
          </p:nvSpPr>
          <p:spPr>
            <a:xfrm>
              <a:off x="677173" y="-629740"/>
              <a:ext cx="12960674" cy="42659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999"/>
                </a:lnSpc>
              </a:pPr>
              <a:r>
                <a:rPr lang="en-US" sz="10000" spc="-129">
                  <a:solidFill>
                    <a:schemeClr val="bg1"/>
                  </a:solidFill>
                  <a:latin typeface="esu v2"/>
                </a:rPr>
                <a:t>thank you</a:t>
              </a:r>
            </a:p>
            <a:p>
              <a:pPr>
                <a:lnSpc>
                  <a:spcPts val="11300"/>
                </a:lnSpc>
              </a:pPr>
              <a:r>
                <a:rPr lang="en-US" sz="10000" spc="-113">
                  <a:solidFill>
                    <a:schemeClr val="bg1"/>
                  </a:solidFill>
                  <a:latin typeface="esu v2"/>
                </a:rPr>
                <a:t>for LISTENING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77173" y="4258673"/>
              <a:ext cx="13953265" cy="4924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b="1">
                  <a:solidFill>
                    <a:schemeClr val="bg1">
                      <a:lumMod val="95000"/>
                    </a:schemeClr>
                  </a:solidFill>
                  <a:latin typeface="Century Gothic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Blades@essex.ac.uk</a:t>
              </a:r>
              <a:r>
                <a:rPr lang="en-US" sz="3000" b="1">
                  <a:solidFill>
                    <a:schemeClr val="bg1">
                      <a:lumMod val="95000"/>
                    </a:schemeClr>
                  </a:solidFill>
                  <a:latin typeface="Century Gothic"/>
                </a:rPr>
                <a:t> </a:t>
              </a:r>
            </a:p>
            <a:p>
              <a:pPr>
                <a:lnSpc>
                  <a:spcPts val="3600"/>
                </a:lnSpc>
              </a:pPr>
              <a:r>
                <a:rPr lang="en-US" sz="3000" b="1">
                  <a:solidFill>
                    <a:schemeClr val="bg1">
                      <a:lumMod val="95000"/>
                    </a:schemeClr>
                  </a:solidFill>
                  <a:latin typeface="Century Gothic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Hannah.mortier@essex.ac.uk</a:t>
              </a:r>
              <a:endParaRPr lang="en-US" sz="3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ts val="3600"/>
                </a:lnSpc>
              </a:pPr>
              <a:r>
                <a:rPr lang="en-US" sz="3000" b="1">
                  <a:solidFill>
                    <a:schemeClr val="bg1">
                      <a:lumMod val="95000"/>
                    </a:schemeClr>
                  </a:solidFill>
                  <a:latin typeface="Century Gothic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Vpactivities@essex.ac.uk</a:t>
              </a:r>
              <a:r>
                <a:rPr lang="en-US" sz="3000" b="1">
                  <a:solidFill>
                    <a:schemeClr val="bg1">
                      <a:lumMod val="95000"/>
                    </a:schemeClr>
                  </a:solidFill>
                  <a:latin typeface="Century Gothic"/>
                </a:rPr>
                <a:t> </a:t>
              </a:r>
              <a:endParaRPr lang="en-US" sz="3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ts val="3600"/>
                </a:lnSpc>
              </a:pPr>
              <a:r>
                <a:rPr lang="en-US" sz="3000" b="1">
                  <a:solidFill>
                    <a:schemeClr val="bg1">
                      <a:lumMod val="95000"/>
                    </a:schemeClr>
                  </a:solidFill>
                  <a:latin typeface="Century Gothic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Vpwelfare@essex.ac.uk</a:t>
              </a:r>
              <a:endParaRPr lang="en-US" sz="3000" b="1">
                <a:solidFill>
                  <a:schemeClr val="bg1">
                    <a:lumMod val="95000"/>
                  </a:schemeClr>
                </a:solidFill>
                <a:latin typeface="Century Gothic"/>
              </a:endParaRPr>
            </a:p>
            <a:p>
              <a:pPr>
                <a:lnSpc>
                  <a:spcPts val="3600"/>
                </a:lnSpc>
              </a:pPr>
              <a:r>
                <a:rPr lang="en-US" sz="3000" b="1">
                  <a:solidFill>
                    <a:schemeClr val="bg1">
                      <a:lumMod val="95000"/>
                    </a:schemeClr>
                  </a:solidFill>
                  <a:latin typeface="Century Gothic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Suadvice@essex.ac.uk</a:t>
              </a:r>
              <a:r>
                <a:rPr lang="en-US" sz="3000" b="1">
                  <a:solidFill>
                    <a:schemeClr val="bg1">
                      <a:lumMod val="95000"/>
                    </a:schemeClr>
                  </a:solidFill>
                  <a:latin typeface="Century Gothic"/>
                </a:rPr>
                <a:t> </a:t>
              </a:r>
              <a:endParaRPr lang="en-US" sz="3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ts val="3600"/>
                </a:lnSpc>
              </a:pPr>
              <a:endParaRPr lang="en-US" sz="30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ts val="3600"/>
                </a:lnSpc>
              </a:pPr>
              <a:r>
                <a:rPr lang="en-US" sz="3000" b="1">
                  <a:solidFill>
                    <a:schemeClr val="bg1"/>
                  </a:solidFill>
                  <a:latin typeface="Century Gothic"/>
                </a:rPr>
                <a:t>07935 134538 – Blades phone </a:t>
              </a:r>
            </a:p>
            <a:p>
              <a:pPr>
                <a:lnSpc>
                  <a:spcPts val="3600"/>
                </a:lnSpc>
              </a:pPr>
              <a:r>
                <a:rPr lang="en-US" sz="3000" b="1">
                  <a:solidFill>
                    <a:schemeClr val="bg1"/>
                  </a:solidFill>
                  <a:latin typeface="Century Gothic"/>
                </a:rPr>
                <a:t>01206 863211 – SU Reception </a:t>
              </a:r>
              <a:endParaRPr lang="en-US" sz="30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4" name="Picture 13" descr="A white and black logo&#10;&#10;Description automatically generated">
            <a:extLst>
              <a:ext uri="{FF2B5EF4-FFF2-40B4-BE49-F238E27FC236}">
                <a16:creationId xmlns:a16="http://schemas.microsoft.com/office/drawing/2014/main" id="{27A1F85C-7E32-BF7D-E8F1-B584DF959C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349" y="7468475"/>
            <a:ext cx="1831396" cy="2167134"/>
          </a:xfrm>
          <a:prstGeom prst="rect">
            <a:avLst/>
          </a:prstGeom>
        </p:spPr>
      </p:pic>
      <p:pic>
        <p:nvPicPr>
          <p:cNvPr id="21" name="Picture 2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5557A7D-5D09-2254-43C9-62E2607F65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5"/>
          <a:stretch/>
        </p:blipFill>
        <p:spPr>
          <a:xfrm>
            <a:off x="-72407" y="1028700"/>
            <a:ext cx="7024643" cy="9285194"/>
          </a:xfrm>
          <a:prstGeom prst="rect">
            <a:avLst/>
          </a:prstGeom>
        </p:spPr>
      </p:pic>
      <p:pic>
        <p:nvPicPr>
          <p:cNvPr id="20" name="Picture 19" descr="A red shield with white text&#10;&#10;Description automatically generated">
            <a:extLst>
              <a:ext uri="{FF2B5EF4-FFF2-40B4-BE49-F238E27FC236}">
                <a16:creationId xmlns:a16="http://schemas.microsoft.com/office/drawing/2014/main" id="{6546E42F-C178-9DFD-0C25-04631EB5DC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13754" y="7689846"/>
            <a:ext cx="1858694" cy="19587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4437159" y="4437159"/>
            <a:ext cx="10287000" cy="141268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242341" y="2256130"/>
            <a:ext cx="14431062" cy="7193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47140" lvl="1" indent="-6858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Century Gothic"/>
              </a:rPr>
              <a:t>Please take notes during this session.</a:t>
            </a:r>
          </a:p>
          <a:p>
            <a:pPr marL="561340" lvl="1"/>
            <a:endParaRPr lang="en-US" sz="3200"/>
          </a:p>
          <a:p>
            <a:pPr marL="1247569" lvl="1" indent="-685800">
              <a:buFont typeface="Arial" panose="020B0604020202020204" pitchFamily="34" charset="0"/>
              <a:buChar char="•"/>
            </a:pPr>
            <a:r>
              <a:rPr lang="en-US" sz="3200">
                <a:latin typeface="Century Gothic" panose="020B0502020202020204" pitchFamily="34" charset="0"/>
              </a:rPr>
              <a:t>Feel free to ask any questions in the chat throughout. There will also be time for questions at the end.</a:t>
            </a:r>
          </a:p>
          <a:p>
            <a:pPr marL="561769" lvl="1"/>
            <a:endParaRPr lang="en-US" sz="32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1247140" lvl="1" indent="-6858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00"/>
                </a:solidFill>
                <a:latin typeface="Century Gothic"/>
              </a:rPr>
              <a:t>This session is being recorded.</a:t>
            </a:r>
            <a:r>
              <a:rPr lang="en-US" sz="3200" b="1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3200">
                <a:latin typeface="Century Gothic" panose="020B0502020202020204" pitchFamily="34" charset="0"/>
              </a:rPr>
              <a:t>If you prefer not to appear in the video, please switch off your camera.</a:t>
            </a:r>
          </a:p>
          <a:p>
            <a:pPr marL="561340" lvl="1"/>
            <a:endParaRPr lang="en-US" sz="32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1247140" lvl="1" indent="-6858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Century Gothic"/>
              </a:rPr>
              <a:t>You will be required to complete a Moodle test at the end of this presentation in order to mark your training as completed.</a:t>
            </a:r>
          </a:p>
          <a:p>
            <a:pPr marL="1247140" lvl="1" indent="-685800">
              <a:buFont typeface="Arial" panose="020B0604020202020204" pitchFamily="34" charset="0"/>
              <a:buChar char="•"/>
            </a:pPr>
            <a:endParaRPr lang="en-US" sz="32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1247140" lvl="1" indent="-6858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Century Gothic"/>
              </a:rPr>
              <a:t>This presentation and recording will be available for you to view afterwards on the Sports Toolkit.</a:t>
            </a:r>
            <a:endParaRPr lang="en-US" sz="32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1247569" lvl="1" indent="-685800" algn="ctr">
              <a:lnSpc>
                <a:spcPts val="7285"/>
              </a:lnSpc>
              <a:buFont typeface="Arial" panose="020B0604020202020204" pitchFamily="34" charset="0"/>
              <a:buChar char="•"/>
            </a:pPr>
            <a:endParaRPr lang="en-US" sz="3200" b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091112" y="506819"/>
            <a:ext cx="12488353" cy="1289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860"/>
              </a:lnSpc>
            </a:pPr>
            <a:r>
              <a:rPr lang="en-US" sz="9050">
                <a:solidFill>
                  <a:srgbClr val="000000"/>
                </a:solidFill>
                <a:latin typeface="esu v2"/>
              </a:rPr>
              <a:t>SESSION FORMAT </a:t>
            </a:r>
          </a:p>
        </p:txBody>
      </p:sp>
      <p:pic>
        <p:nvPicPr>
          <p:cNvPr id="14" name="Picture 13" descr="A red shield with white text&#10;&#10;Description automatically generated">
            <a:extLst>
              <a:ext uri="{FF2B5EF4-FFF2-40B4-BE49-F238E27FC236}">
                <a16:creationId xmlns:a16="http://schemas.microsoft.com/office/drawing/2014/main" id="{DF41DBE2-C22E-7184-516A-6D35547F2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4" y="202043"/>
            <a:ext cx="1132422" cy="1132422"/>
          </a:xfrm>
          <a:prstGeom prst="rect">
            <a:avLst/>
          </a:prstGeom>
        </p:spPr>
      </p:pic>
      <p:pic>
        <p:nvPicPr>
          <p:cNvPr id="13" name="Picture 12" descr="Essex SU logo">
            <a:extLst>
              <a:ext uri="{FF2B5EF4-FFF2-40B4-BE49-F238E27FC236}">
                <a16:creationId xmlns:a16="http://schemas.microsoft.com/office/drawing/2014/main" id="{615B1BAC-57ED-6FB3-40A3-10945FE4A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1" y="1535457"/>
            <a:ext cx="1013744" cy="1190641"/>
          </a:xfrm>
          <a:prstGeom prst="rect">
            <a:avLst/>
          </a:prstGeom>
        </p:spPr>
      </p:pic>
      <p:sp>
        <p:nvSpPr>
          <p:cNvPr id="7" name="Freeform 10">
            <a:extLst>
              <a:ext uri="{FF2B5EF4-FFF2-40B4-BE49-F238E27FC236}">
                <a16:creationId xmlns:a16="http://schemas.microsoft.com/office/drawing/2014/main" id="{9B958769-5F79-37B6-B985-ED47EA3D0196}"/>
              </a:ext>
            </a:extLst>
          </p:cNvPr>
          <p:cNvSpPr/>
          <p:nvPr/>
        </p:nvSpPr>
        <p:spPr>
          <a:xfrm>
            <a:off x="17429790" y="0"/>
            <a:ext cx="858211" cy="10287001"/>
          </a:xfrm>
          <a:custGeom>
            <a:avLst/>
            <a:gdLst/>
            <a:ahLst/>
            <a:cxnLst/>
            <a:rect l="l" t="t" r="r" b="b"/>
            <a:pathLst>
              <a:path w="9274787" h="9420577">
                <a:moveTo>
                  <a:pt x="0" y="0"/>
                </a:moveTo>
                <a:lnTo>
                  <a:pt x="9274787" y="0"/>
                </a:lnTo>
                <a:lnTo>
                  <a:pt x="9274787" y="9420577"/>
                </a:lnTo>
                <a:lnTo>
                  <a:pt x="0" y="9420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422444" b="-17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6B705AD-BFEF-7DFF-48F4-34B90847C36D}"/>
              </a:ext>
            </a:extLst>
          </p:cNvPr>
          <p:cNvSpPr txBox="1"/>
          <p:nvPr/>
        </p:nvSpPr>
        <p:spPr>
          <a:xfrm rot="16200000">
            <a:off x="-1352828" y="7063366"/>
            <a:ext cx="4118339" cy="271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EVENTS TRAINING 25/26</a:t>
            </a:r>
          </a:p>
        </p:txBody>
      </p:sp>
    </p:spTree>
    <p:extLst>
      <p:ext uri="{BB962C8B-B14F-4D97-AF65-F5344CB8AC3E}">
        <p14:creationId xmlns:p14="http://schemas.microsoft.com/office/powerpoint/2010/main" val="668121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4437159" y="4437159"/>
            <a:ext cx="10287000" cy="141268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 rot="-5400000">
            <a:off x="-1352828" y="7063366"/>
            <a:ext cx="4118339" cy="271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 b="1" spc="179">
                <a:solidFill>
                  <a:schemeClr val="bg1"/>
                </a:solidFill>
                <a:latin typeface="Century Gothic" panose="020B0502020202020204" pitchFamily="34" charset="0"/>
              </a:rPr>
              <a:t>EVENTS TRAINING 25/26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23480" y="2126483"/>
            <a:ext cx="14710749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en-US" sz="3200" b="1">
                <a:latin typeface="Century Gothic" panose="020B0502020202020204" pitchFamily="34" charset="0"/>
              </a:rPr>
              <a:t>What’s the point?</a:t>
            </a:r>
          </a:p>
          <a:p>
            <a:pPr>
              <a:buNone/>
            </a:pPr>
            <a:endParaRPr lang="en-US" sz="3200" b="1"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3200">
                <a:latin typeface="Century Gothic" panose="020B0502020202020204" pitchFamily="34" charset="0"/>
              </a:rPr>
              <a:t>This session will give you essential guidance to help keep your members </a:t>
            </a:r>
            <a:r>
              <a:rPr lang="en-US" sz="3200" b="1">
                <a:latin typeface="Century Gothic" panose="020B0502020202020204" pitchFamily="34" charset="0"/>
              </a:rPr>
              <a:t>safe, supported, and well </a:t>
            </a:r>
            <a:r>
              <a:rPr lang="en-US" sz="3200">
                <a:latin typeface="Century Gothic" panose="020B0502020202020204" pitchFamily="34" charset="0"/>
              </a:rPr>
              <a:t>- both physically and mentally - during Sports Club activities.</a:t>
            </a:r>
          </a:p>
          <a:p>
            <a:pPr>
              <a:buNone/>
            </a:pPr>
            <a:endParaRPr lang="en-US" sz="3200"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3200">
                <a:latin typeface="Century Gothic" panose="020B0502020202020204" pitchFamily="34" charset="0"/>
              </a:rPr>
              <a:t>You’ll also learn about the </a:t>
            </a:r>
            <a:r>
              <a:rPr lang="en-US" sz="3200" b="1">
                <a:latin typeface="Century Gothic" panose="020B0502020202020204" pitchFamily="34" charset="0"/>
              </a:rPr>
              <a:t>student support services</a:t>
            </a:r>
            <a:r>
              <a:rPr lang="en-US" sz="3200">
                <a:latin typeface="Century Gothic" panose="020B0502020202020204" pitchFamily="34" charset="0"/>
              </a:rPr>
              <a:t> available, so you know where to signpost if needed.</a:t>
            </a:r>
          </a:p>
          <a:p>
            <a:pPr>
              <a:buNone/>
            </a:pPr>
            <a:endParaRPr lang="en-US" sz="3200"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3200">
                <a:latin typeface="Century Gothic" panose="020B0502020202020204" pitchFamily="34" charset="0"/>
              </a:rPr>
              <a:t>🧠 </a:t>
            </a:r>
            <a:r>
              <a:rPr lang="en-US" sz="3200" i="1">
                <a:latin typeface="Century Gothic" panose="020B0502020202020204" pitchFamily="34" charset="0"/>
              </a:rPr>
              <a:t>You’re not expected to be therapists.</a:t>
            </a:r>
          </a:p>
          <a:p>
            <a:pPr>
              <a:buNone/>
            </a:pPr>
            <a:endParaRPr lang="en-US" sz="3200"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3200">
                <a:latin typeface="Century Gothic" panose="020B0502020202020204" pitchFamily="34" charset="0"/>
              </a:rPr>
              <a:t>📩 The slides and recording will be shared with you after the session.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47874" y="523875"/>
            <a:ext cx="8525953" cy="1289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0860"/>
              </a:lnSpc>
            </a:pPr>
            <a:r>
              <a:rPr lang="en-US" sz="9050">
                <a:solidFill>
                  <a:srgbClr val="000000"/>
                </a:solidFill>
                <a:latin typeface="esu v2"/>
              </a:rPr>
              <a:t>Training aims </a:t>
            </a:r>
          </a:p>
        </p:txBody>
      </p:sp>
      <p:pic>
        <p:nvPicPr>
          <p:cNvPr id="15" name="Picture 14" descr="A red shield with white text&#10;&#10;Description automatically generated">
            <a:extLst>
              <a:ext uri="{FF2B5EF4-FFF2-40B4-BE49-F238E27FC236}">
                <a16:creationId xmlns:a16="http://schemas.microsoft.com/office/drawing/2014/main" id="{DB63A059-157B-50BA-372E-77E9FFCA8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4" y="202043"/>
            <a:ext cx="1132422" cy="1132422"/>
          </a:xfrm>
          <a:prstGeom prst="rect">
            <a:avLst/>
          </a:prstGeom>
        </p:spPr>
      </p:pic>
      <p:pic>
        <p:nvPicPr>
          <p:cNvPr id="17" name="Picture 16" descr="Essex SU logo">
            <a:extLst>
              <a:ext uri="{FF2B5EF4-FFF2-40B4-BE49-F238E27FC236}">
                <a16:creationId xmlns:a16="http://schemas.microsoft.com/office/drawing/2014/main" id="{4F8D3C5E-AAC1-984A-EB49-CE733D131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1" y="1535457"/>
            <a:ext cx="1013744" cy="1190641"/>
          </a:xfrm>
          <a:prstGeom prst="rect">
            <a:avLst/>
          </a:prstGeom>
        </p:spPr>
      </p:pic>
      <p:sp>
        <p:nvSpPr>
          <p:cNvPr id="7" name="Freeform 10">
            <a:extLst>
              <a:ext uri="{FF2B5EF4-FFF2-40B4-BE49-F238E27FC236}">
                <a16:creationId xmlns:a16="http://schemas.microsoft.com/office/drawing/2014/main" id="{78DDB772-1064-0906-040C-6DBEA9D2E0E2}"/>
              </a:ext>
            </a:extLst>
          </p:cNvPr>
          <p:cNvSpPr/>
          <p:nvPr/>
        </p:nvSpPr>
        <p:spPr>
          <a:xfrm>
            <a:off x="17429790" y="-170742"/>
            <a:ext cx="858211" cy="10457743"/>
          </a:xfrm>
          <a:custGeom>
            <a:avLst/>
            <a:gdLst/>
            <a:ahLst/>
            <a:cxnLst/>
            <a:rect l="l" t="t" r="r" b="b"/>
            <a:pathLst>
              <a:path w="9274787" h="9420577">
                <a:moveTo>
                  <a:pt x="0" y="0"/>
                </a:moveTo>
                <a:lnTo>
                  <a:pt x="9274787" y="0"/>
                </a:lnTo>
                <a:lnTo>
                  <a:pt x="9274787" y="9420577"/>
                </a:lnTo>
                <a:lnTo>
                  <a:pt x="0" y="9420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422444" b="-1753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929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4437159" y="4437159"/>
            <a:ext cx="10287000" cy="141268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385062" y="3467100"/>
            <a:ext cx="13517878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>
                <a:latin typeface="Century Gothic" panose="020B0502020202020204" pitchFamily="34" charset="0"/>
              </a:rPr>
              <a:t>Please be aware that this training session includes discussion of sensitive topics, including:</a:t>
            </a:r>
          </a:p>
          <a:p>
            <a:br>
              <a:rPr lang="en-US" sz="3200">
                <a:latin typeface="Century Gothic" panose="020B0502020202020204" pitchFamily="34" charset="0"/>
              </a:rPr>
            </a:br>
            <a:r>
              <a:rPr lang="en-US" sz="3200" b="1">
                <a:latin typeface="Century Gothic" panose="020B0502020202020204" pitchFamily="34" charset="0"/>
              </a:rPr>
              <a:t>Mental health, sexual assault, and coercion.</a:t>
            </a:r>
          </a:p>
          <a:p>
            <a:endParaRPr lang="en-US" sz="3200">
              <a:latin typeface="Century Gothic" panose="020B0502020202020204" pitchFamily="34" charset="0"/>
            </a:endParaRPr>
          </a:p>
          <a:p>
            <a:r>
              <a:rPr lang="en-US" sz="3200">
                <a:latin typeface="Century Gothic" panose="020B0502020202020204" pitchFamily="34" charset="0"/>
              </a:rPr>
              <a:t>Your well-being is important - please take care of yourself during the session. Step away if needed and seek support if you are affected.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22594" y="367137"/>
            <a:ext cx="12488353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860"/>
              </a:lnSpc>
            </a:pPr>
            <a:r>
              <a:rPr lang="en-GB" sz="9600"/>
              <a:t>⚠️</a:t>
            </a:r>
            <a:r>
              <a:rPr lang="en-US" sz="9050">
                <a:solidFill>
                  <a:srgbClr val="000000"/>
                </a:solidFill>
                <a:latin typeface="esu v2"/>
              </a:rPr>
              <a:t>Trigger warning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23922" y="1813217"/>
            <a:ext cx="164839" cy="1213733"/>
            <a:chOff x="0" y="0"/>
            <a:chExt cx="219785" cy="1618311"/>
          </a:xfrm>
          <a:solidFill>
            <a:schemeClr val="bg1"/>
          </a:solidFill>
        </p:grpSpPr>
        <p:sp>
          <p:nvSpPr>
            <p:cNvPr id="7" name="AutoShape 7"/>
            <p:cNvSpPr/>
            <p:nvPr/>
          </p:nvSpPr>
          <p:spPr>
            <a:xfrm rot="5400000">
              <a:off x="-8281" y="8281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 rot="5400000">
              <a:off x="-8281" y="468936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 rot="5400000">
              <a:off x="-8281" y="92959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AutoShape 10"/>
            <p:cNvSpPr/>
            <p:nvPr/>
          </p:nvSpPr>
          <p:spPr>
            <a:xfrm rot="5400000">
              <a:off x="-8281" y="1390244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AutoShape 11"/>
            <p:cNvSpPr/>
            <p:nvPr/>
          </p:nvSpPr>
          <p:spPr>
            <a:xfrm rot="5400000">
              <a:off x="66678" y="538642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778059" y="7538039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ABBDAC-94F5-0729-BBFD-CEF9469B6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0338" y="1170122"/>
            <a:ext cx="2030144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39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8000" cy="1028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176110" y="325241"/>
            <a:ext cx="4504567" cy="271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17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EVENTS TRAINING 24/25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7660" y="1404056"/>
            <a:ext cx="7410061" cy="1159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su v2"/>
                <a:ea typeface="+mn-ea"/>
                <a:cs typeface="+mn-cs"/>
              </a:rPr>
              <a:t>SPORTS TOOLKIT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BF06D2-3703-948F-DA4F-93DCF6488B56}"/>
              </a:ext>
            </a:extLst>
          </p:cNvPr>
          <p:cNvSpPr txBox="1"/>
          <p:nvPr/>
        </p:nvSpPr>
        <p:spPr>
          <a:xfrm>
            <a:off x="609600" y="2576512"/>
            <a:ext cx="1111567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 the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3"/>
              </a:rPr>
              <a:t>essexstudent.com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webpage, you will have access to the Sports Toolkit, which contains lots of helpful resources, including some wellbeing support and risk assessment help – we will touch more on this later.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 the website go to 'Communities' on the main menu, and then to 'Sport'.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D09A20-2731-C2B2-40DE-21249E757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2830" y="4591050"/>
            <a:ext cx="4176816" cy="431437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7606D4-DBE9-E9B8-E4A5-114F75932BA7}"/>
              </a:ext>
            </a:extLst>
          </p:cNvPr>
          <p:cNvSpPr txBox="1"/>
          <p:nvPr/>
        </p:nvSpPr>
        <p:spPr>
          <a:xfrm>
            <a:off x="13175949" y="2792640"/>
            <a:ext cx="3200400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Access the Sports Toolkit here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8C17DF1-DE86-BDBE-C08E-4A388A8DD1BB}"/>
              </a:ext>
            </a:extLst>
          </p:cNvPr>
          <p:cNvCxnSpPr>
            <a:cxnSpLocks/>
          </p:cNvCxnSpPr>
          <p:nvPr/>
        </p:nvCxnSpPr>
        <p:spPr>
          <a:xfrm>
            <a:off x="14874456" y="3621529"/>
            <a:ext cx="14287" cy="9691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rrow: Up 1">
            <a:extLst>
              <a:ext uri="{FF2B5EF4-FFF2-40B4-BE49-F238E27FC236}">
                <a16:creationId xmlns:a16="http://schemas.microsoft.com/office/drawing/2014/main" id="{7882546C-E3A5-9600-A0E9-22FB1F816E4B}"/>
              </a:ext>
            </a:extLst>
          </p:cNvPr>
          <p:cNvSpPr/>
          <p:nvPr/>
        </p:nvSpPr>
        <p:spPr>
          <a:xfrm>
            <a:off x="10005025" y="8811753"/>
            <a:ext cx="1044222" cy="1185333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red shield with white text&#10;&#10;Description automatically generated">
            <a:extLst>
              <a:ext uri="{FF2B5EF4-FFF2-40B4-BE49-F238E27FC236}">
                <a16:creationId xmlns:a16="http://schemas.microsoft.com/office/drawing/2014/main" id="{0C85DBB9-DC09-A233-06E6-2DF5253FB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4" y="60931"/>
            <a:ext cx="906646" cy="892534"/>
          </a:xfrm>
          <a:prstGeom prst="rect">
            <a:avLst/>
          </a:prstGeom>
        </p:spPr>
      </p:pic>
      <p:pic>
        <p:nvPicPr>
          <p:cNvPr id="18" name="Picture 17" descr="Essex SU logo">
            <a:extLst>
              <a:ext uri="{FF2B5EF4-FFF2-40B4-BE49-F238E27FC236}">
                <a16:creationId xmlns:a16="http://schemas.microsoft.com/office/drawing/2014/main" id="{E5AED66E-7871-A750-0136-D7F7E05F7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518" y="39678"/>
            <a:ext cx="717412" cy="908420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EAAAEA94-C2B8-BF6F-6F85-97750BA40F9D}"/>
              </a:ext>
            </a:extLst>
          </p:cNvPr>
          <p:cNvSpPr/>
          <p:nvPr/>
        </p:nvSpPr>
        <p:spPr>
          <a:xfrm>
            <a:off x="17443901" y="1028701"/>
            <a:ext cx="844100" cy="9258300"/>
          </a:xfrm>
          <a:custGeom>
            <a:avLst/>
            <a:gdLst/>
            <a:ahLst/>
            <a:cxnLst/>
            <a:rect l="l" t="t" r="r" b="b"/>
            <a:pathLst>
              <a:path w="9274787" h="9420577">
                <a:moveTo>
                  <a:pt x="0" y="0"/>
                </a:moveTo>
                <a:lnTo>
                  <a:pt x="9274787" y="0"/>
                </a:lnTo>
                <a:lnTo>
                  <a:pt x="9274787" y="9420577"/>
                </a:lnTo>
                <a:lnTo>
                  <a:pt x="0" y="94205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422444" b="-17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collage of a group of people&#10;&#10;AI-generated content may be incorrect.">
            <a:extLst>
              <a:ext uri="{FF2B5EF4-FFF2-40B4-BE49-F238E27FC236}">
                <a16:creationId xmlns:a16="http://schemas.microsoft.com/office/drawing/2014/main" id="{D965E134-AEF5-D9FC-C11F-0801AED18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587" y="4891088"/>
            <a:ext cx="10339389" cy="37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84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4437159" y="4437159"/>
            <a:ext cx="10287000" cy="141268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 rot="-54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17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SPORTS CLUB WELFARE TRAINING 25/26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70472" y="1557738"/>
            <a:ext cx="15251006" cy="7685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A core committee role required for all Sports Clubs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As a Welfare Officer, your responsibilities include: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alibri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Supporting the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mental and physical well-being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 of members during training, competitions, and all club-related activities.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Being a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point of contact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 for welfare concerns- signposting members to relevant support services when needed.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Completing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  <a:hlinkClick r:id="rId3"/>
              </a:rPr>
              <a:t>accident reports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  <a:hlinkClick r:id="rId3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promptly and accurately.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Assisting with the creation and enforcement of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risk assessments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 for all club activities.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1123315" marR="0" lvl="1" indent="-561340" algn="l" defTabSz="914400" rtl="0" eaLnBrk="1" fontAlgn="auto" latinLnBrk="0" hangingPunct="1">
              <a:lnSpc>
                <a:spcPts val="72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218638" y="128790"/>
            <a:ext cx="14946206" cy="268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0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su v2" panose="00000500000000000000" pitchFamily="50" charset="0"/>
                <a:ea typeface="+mn-ea"/>
                <a:cs typeface="+mn-cs"/>
              </a:rPr>
              <a:t>WHAT IS A WELFARE OFFICER?</a:t>
            </a:r>
          </a:p>
          <a:p>
            <a:pPr marL="0" marR="0" lvl="0" indent="0" algn="just" defTabSz="914400" rtl="0" eaLnBrk="1" fontAlgn="auto" latinLnBrk="0" hangingPunct="1">
              <a:lnSpc>
                <a:spcPts val="10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su v2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23922" y="1813217"/>
            <a:ext cx="164839" cy="1213733"/>
            <a:chOff x="0" y="0"/>
            <a:chExt cx="219785" cy="1618311"/>
          </a:xfrm>
          <a:solidFill>
            <a:schemeClr val="bg1"/>
          </a:solidFill>
        </p:grpSpPr>
        <p:sp>
          <p:nvSpPr>
            <p:cNvPr id="7" name="AutoShape 7"/>
            <p:cNvSpPr/>
            <p:nvPr/>
          </p:nvSpPr>
          <p:spPr>
            <a:xfrm rot="5400000">
              <a:off x="-8281" y="8281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 rot="5400000">
              <a:off x="-8281" y="468936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AutoShape 9"/>
            <p:cNvSpPr/>
            <p:nvPr/>
          </p:nvSpPr>
          <p:spPr>
            <a:xfrm rot="5400000">
              <a:off x="-8281" y="92959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 rot="5400000">
              <a:off x="-8281" y="1390244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AutoShape 11"/>
            <p:cNvSpPr/>
            <p:nvPr/>
          </p:nvSpPr>
          <p:spPr>
            <a:xfrm rot="5400000">
              <a:off x="66678" y="538642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5700998" y="8033513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306949-7FFE-2FAD-955A-3F7753EA0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0854" y="8175621"/>
            <a:ext cx="2030144" cy="20301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4437159" y="4437159"/>
            <a:ext cx="10287000" cy="141268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 rot="-5400000">
            <a:off x="-1352828" y="6927133"/>
            <a:ext cx="4118339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17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SPORTS CLUB WELFARE TRAINING 25/26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25794" y="271665"/>
            <a:ext cx="14946206" cy="5483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0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su v2"/>
                <a:ea typeface="+mn-ea"/>
                <a:cs typeface="+mn-cs"/>
              </a:rPr>
              <a:t>Knowing your members!</a:t>
            </a:r>
            <a:endParaRPr kumimoji="0" lang="en-GB" sz="6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su v2" panose="00000500000000000000" pitchFamily="50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10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su v2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10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su v2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10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su v2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23922" y="1813217"/>
            <a:ext cx="164839" cy="1213733"/>
            <a:chOff x="0" y="0"/>
            <a:chExt cx="219785" cy="1618311"/>
          </a:xfrm>
          <a:solidFill>
            <a:schemeClr val="bg1"/>
          </a:solidFill>
        </p:grpSpPr>
        <p:sp>
          <p:nvSpPr>
            <p:cNvPr id="7" name="AutoShape 7"/>
            <p:cNvSpPr/>
            <p:nvPr/>
          </p:nvSpPr>
          <p:spPr>
            <a:xfrm rot="5400000">
              <a:off x="-8281" y="8281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 rot="5400000">
              <a:off x="-8281" y="468936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AutoShape 9"/>
            <p:cNvSpPr/>
            <p:nvPr/>
          </p:nvSpPr>
          <p:spPr>
            <a:xfrm rot="5400000">
              <a:off x="-8281" y="929590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 rot="5400000">
              <a:off x="-8281" y="1390244"/>
              <a:ext cx="236347" cy="219785"/>
            </a:xfrm>
            <a:prstGeom prst="rect">
              <a:avLst/>
            </a:pr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AutoShape 11"/>
            <p:cNvSpPr/>
            <p:nvPr/>
          </p:nvSpPr>
          <p:spPr>
            <a:xfrm rot="5400000">
              <a:off x="66678" y="538642"/>
              <a:ext cx="86430" cy="80373"/>
            </a:xfrm>
            <a:prstGeom prst="rect">
              <a:avLst/>
            </a:pr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5700998" y="8033513"/>
            <a:ext cx="1675864" cy="1983271"/>
          </a:xfrm>
          <a:custGeom>
            <a:avLst/>
            <a:gdLst/>
            <a:ahLst/>
            <a:cxnLst/>
            <a:rect l="l" t="t" r="r" b="b"/>
            <a:pathLst>
              <a:path w="1675864" h="1983271">
                <a:moveTo>
                  <a:pt x="0" y="0"/>
                </a:moveTo>
                <a:lnTo>
                  <a:pt x="1675864" y="0"/>
                </a:lnTo>
                <a:lnTo>
                  <a:pt x="1675864" y="1983271"/>
                </a:lnTo>
                <a:lnTo>
                  <a:pt x="0" y="198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306949-7FFE-2FAD-955A-3F7753EA0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0854" y="8175621"/>
            <a:ext cx="2030144" cy="20301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5C245F-3AB8-1C3F-AEF8-8BCFE4FB890A}"/>
              </a:ext>
            </a:extLst>
          </p:cNvPr>
          <p:cNvSpPr txBox="1"/>
          <p:nvPr/>
        </p:nvSpPr>
        <p:spPr>
          <a:xfrm>
            <a:off x="2332376" y="1732759"/>
            <a:ext cx="10670712" cy="89562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Under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GDPR (General Data Protection Regulation)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, we are no longer allowed to collect certain personal information from members once they’ve purchased a membership.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</a:b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 This includes details such as: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Allergies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Medications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Emergency contacts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However, we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strongly encourage Welfare Officers and Presidents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 to ask members to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voluntarily share any relevant medical information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, including: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Medical conditions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Allergies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Medications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lt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This is especially important for anything that could affect their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safety during physical activities or events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Calibri"/>
              </a:rPr>
              <a:t>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alibri"/>
              <a:cs typeface="Calibri"/>
            </a:endParaRPr>
          </a:p>
          <a:p>
            <a:pPr marL="5613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Arial"/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6A177F0-79F6-4A33-E786-35862F450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1131" y="2049065"/>
            <a:ext cx="4745831" cy="310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38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3526</Words>
  <Application>Microsoft Office PowerPoint</Application>
  <PresentationFormat>Custom</PresentationFormat>
  <Paragraphs>629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Century Gothic</vt:lpstr>
      <vt:lpstr>Courier New</vt:lpstr>
      <vt:lpstr>Calibri</vt:lpstr>
      <vt:lpstr>Wingdings</vt:lpstr>
      <vt:lpstr>Arial,Sans-Serif</vt:lpstr>
      <vt:lpstr>esu v2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 PowerPoint Template</dc:title>
  <dc:creator>Elliott, Lorna M</dc:creator>
  <cp:lastModifiedBy>Neale, Robert</cp:lastModifiedBy>
  <cp:revision>2</cp:revision>
  <dcterms:created xsi:type="dcterms:W3CDTF">2006-08-16T00:00:00Z</dcterms:created>
  <dcterms:modified xsi:type="dcterms:W3CDTF">2025-10-24T15:16:56Z</dcterms:modified>
  <dc:identifier>DAFscPIt9Gs</dc:identifier>
</cp:coreProperties>
</file>